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5" r:id="rId1"/>
  </p:sldMasterIdLst>
  <p:notesMasterIdLst>
    <p:notesMasterId r:id="rId22"/>
  </p:notesMasterIdLst>
  <p:sldIdLst>
    <p:sldId id="258" r:id="rId2"/>
    <p:sldId id="555" r:id="rId3"/>
    <p:sldId id="328" r:id="rId4"/>
    <p:sldId id="259" r:id="rId5"/>
    <p:sldId id="556" r:id="rId6"/>
    <p:sldId id="557" r:id="rId7"/>
    <p:sldId id="301" r:id="rId8"/>
    <p:sldId id="558" r:id="rId9"/>
    <p:sldId id="559" r:id="rId10"/>
    <p:sldId id="362" r:id="rId11"/>
    <p:sldId id="560" r:id="rId12"/>
    <p:sldId id="343" r:id="rId13"/>
    <p:sldId id="561" r:id="rId14"/>
    <p:sldId id="562" r:id="rId15"/>
    <p:sldId id="563" r:id="rId16"/>
    <p:sldId id="564" r:id="rId17"/>
    <p:sldId id="565" r:id="rId18"/>
    <p:sldId id="566" r:id="rId19"/>
    <p:sldId id="567" r:id="rId20"/>
    <p:sldId id="568"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F1EC2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1" autoAdjust="0"/>
    <p:restoredTop sz="94660"/>
  </p:normalViewPr>
  <p:slideViewPr>
    <p:cSldViewPr snapToGrid="0">
      <p:cViewPr varScale="1">
        <p:scale>
          <a:sx n="128" d="100"/>
          <a:sy n="128" d="100"/>
        </p:scale>
        <p:origin x="392" y="176"/>
      </p:cViewPr>
      <p:guideLst/>
    </p:cSldViewPr>
  </p:slideViewPr>
  <p:notesTextViewPr>
    <p:cViewPr>
      <p:scale>
        <a:sx n="1" d="1"/>
        <a:sy n="1" d="1"/>
      </p:scale>
      <p:origin x="0" y="0"/>
    </p:cViewPr>
  </p:notesTextViewPr>
  <p:sorterViewPr>
    <p:cViewPr>
      <p:scale>
        <a:sx n="100" d="100"/>
        <a:sy n="100" d="100"/>
      </p:scale>
      <p:origin x="0" y="-2263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B4494C-559A-443A-A052-32FAE5AD2C0D}" type="datetimeFigureOut">
              <a:rPr lang="en-US" smtClean="0"/>
              <a:t>3/8/20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4FD325-C61E-4F11-90E5-2E09FACA26D0}" type="slidenum">
              <a:rPr lang="en-US" smtClean="0"/>
              <a:t>‹#›</a:t>
            </a:fld>
            <a:endParaRPr lang="en-US"/>
          </a:p>
        </p:txBody>
      </p:sp>
    </p:spTree>
    <p:extLst>
      <p:ext uri="{BB962C8B-B14F-4D97-AF65-F5344CB8AC3E}">
        <p14:creationId xmlns:p14="http://schemas.microsoft.com/office/powerpoint/2010/main" val="8746688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3/8/20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56172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3/8/20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52007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3/8/20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5835547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3/8/20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97925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3/8/20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377614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3/8/20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960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3/8/20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10617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3/8/20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25120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3/8/20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03558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3/8/20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64621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3/8/20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98614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3/8/20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48845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3/8/20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23051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3/8/20</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08055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3/8/20</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91022933"/>
      </p:ext>
    </p:extLst>
  </p:cSld>
  <p:clrMap bg1="dk1" tx1="lt1" bg2="dk2" tx2="lt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 id="2147483827" r:id="rId12"/>
    <p:sldLayoutId id="2147483828" r:id="rId13"/>
    <p:sldLayoutId id="214748382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92501-3965-478D-8141-803EBE83C704}"/>
              </a:ext>
            </a:extLst>
          </p:cNvPr>
          <p:cNvSpPr>
            <a:spLocks noGrp="1"/>
          </p:cNvSpPr>
          <p:nvPr>
            <p:ph type="ctrTitle"/>
          </p:nvPr>
        </p:nvSpPr>
        <p:spPr>
          <a:xfrm>
            <a:off x="363069" y="0"/>
            <a:ext cx="2996084" cy="2971051"/>
          </a:xfrm>
        </p:spPr>
        <p:txBody>
          <a:bodyPr/>
          <a:lstStyle/>
          <a:p>
            <a:pPr algn="ctr"/>
            <a:r>
              <a:rPr lang="en-US" dirty="0"/>
              <a:t>God’s power to save</a:t>
            </a:r>
          </a:p>
        </p:txBody>
      </p:sp>
      <p:sp>
        <p:nvSpPr>
          <p:cNvPr id="3" name="Subtitle 2">
            <a:extLst>
              <a:ext uri="{FF2B5EF4-FFF2-40B4-BE49-F238E27FC236}">
                <a16:creationId xmlns:a16="http://schemas.microsoft.com/office/drawing/2014/main" id="{B7FE1A44-454D-47B7-89DD-5B32F34D61D4}"/>
              </a:ext>
            </a:extLst>
          </p:cNvPr>
          <p:cNvSpPr>
            <a:spLocks noGrp="1"/>
          </p:cNvSpPr>
          <p:nvPr>
            <p:ph type="subTitle" idx="1"/>
          </p:nvPr>
        </p:nvSpPr>
        <p:spPr>
          <a:xfrm>
            <a:off x="8565776" y="4491319"/>
            <a:ext cx="3518647" cy="2326340"/>
          </a:xfrm>
        </p:spPr>
        <p:txBody>
          <a:bodyPr>
            <a:normAutofit/>
          </a:bodyPr>
          <a:lstStyle/>
          <a:p>
            <a:pPr algn="ctr"/>
            <a:r>
              <a:rPr lang="en-US" sz="2800" b="1" dirty="0"/>
              <a:t>A sermon series on the gospel from the book of Romans</a:t>
            </a:r>
          </a:p>
        </p:txBody>
      </p:sp>
      <p:pic>
        <p:nvPicPr>
          <p:cNvPr id="5" name="Picture 4">
            <a:extLst>
              <a:ext uri="{FF2B5EF4-FFF2-40B4-BE49-F238E27FC236}">
                <a16:creationId xmlns:a16="http://schemas.microsoft.com/office/drawing/2014/main" id="{7EF5ED6F-868E-4A43-9DCE-A401ADB5572D}"/>
              </a:ext>
            </a:extLst>
          </p:cNvPr>
          <p:cNvPicPr>
            <a:picLocks noChangeAspect="1"/>
          </p:cNvPicPr>
          <p:nvPr/>
        </p:nvPicPr>
        <p:blipFill>
          <a:blip r:embed="rId2"/>
          <a:stretch>
            <a:fillRect/>
          </a:stretch>
        </p:blipFill>
        <p:spPr>
          <a:xfrm>
            <a:off x="3806085" y="0"/>
            <a:ext cx="4579829" cy="6858000"/>
          </a:xfrm>
          <a:prstGeom prst="rect">
            <a:avLst/>
          </a:prstGeom>
        </p:spPr>
      </p:pic>
    </p:spTree>
    <p:extLst>
      <p:ext uri="{BB962C8B-B14F-4D97-AF65-F5344CB8AC3E}">
        <p14:creationId xmlns:p14="http://schemas.microsoft.com/office/powerpoint/2010/main" val="144845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A847C-531F-4CEF-A497-50AED396A482}"/>
              </a:ext>
            </a:extLst>
          </p:cNvPr>
          <p:cNvSpPr>
            <a:spLocks noGrp="1"/>
          </p:cNvSpPr>
          <p:nvPr>
            <p:ph type="title"/>
          </p:nvPr>
        </p:nvSpPr>
        <p:spPr>
          <a:xfrm>
            <a:off x="810000" y="504174"/>
            <a:ext cx="10571998" cy="970450"/>
          </a:xfrm>
        </p:spPr>
        <p:txBody>
          <a:bodyPr/>
          <a:lstStyle/>
          <a:p>
            <a:r>
              <a:rPr lang="en-US" dirty="0">
                <a:solidFill>
                  <a:srgbClr val="C00000"/>
                </a:solidFill>
              </a:rPr>
              <a:t>II.</a:t>
            </a:r>
            <a:r>
              <a:rPr lang="en-US" dirty="0"/>
              <a:t> Those apart from Christ remain subject to the law’s condemnation </a:t>
            </a:r>
            <a:r>
              <a:rPr lang="en-US" i="1" dirty="0"/>
              <a:t>(verses 5-8)</a:t>
            </a:r>
          </a:p>
        </p:txBody>
      </p:sp>
      <p:sp>
        <p:nvSpPr>
          <p:cNvPr id="3" name="Content Placeholder 2">
            <a:extLst>
              <a:ext uri="{FF2B5EF4-FFF2-40B4-BE49-F238E27FC236}">
                <a16:creationId xmlns:a16="http://schemas.microsoft.com/office/drawing/2014/main" id="{E033963B-5620-44DD-9183-88DE9DF2AD2F}"/>
              </a:ext>
            </a:extLst>
          </p:cNvPr>
          <p:cNvSpPr>
            <a:spLocks noGrp="1"/>
          </p:cNvSpPr>
          <p:nvPr>
            <p:ph idx="1"/>
          </p:nvPr>
        </p:nvSpPr>
        <p:spPr>
          <a:xfrm>
            <a:off x="818712" y="2222287"/>
            <a:ext cx="10554574" cy="4635713"/>
          </a:xfrm>
        </p:spPr>
        <p:txBody>
          <a:bodyPr>
            <a:normAutofit/>
          </a:bodyPr>
          <a:lstStyle/>
          <a:p>
            <a:pPr marL="0" indent="0">
              <a:buNone/>
            </a:pPr>
            <a:endParaRPr lang="en-US" sz="2800" dirty="0"/>
          </a:p>
          <a:p>
            <a:pPr marL="0" indent="0">
              <a:buNone/>
            </a:pPr>
            <a:r>
              <a:rPr lang="en-US" sz="2400" b="1" dirty="0">
                <a:solidFill>
                  <a:srgbClr val="FF0000"/>
                </a:solidFill>
              </a:rPr>
              <a:t>5</a:t>
            </a:r>
            <a:r>
              <a:rPr lang="en-US" sz="2800" b="1" dirty="0"/>
              <a:t> </a:t>
            </a:r>
            <a:r>
              <a:rPr lang="en-US" sz="2800" b="1" i="1" dirty="0"/>
              <a:t>For those who live according to the flesh set their minds on the things of the flesh, but those who live according to the Spirit set their minds on the things of the Spirit. </a:t>
            </a:r>
            <a:r>
              <a:rPr lang="en-US" sz="2400" b="1" dirty="0">
                <a:solidFill>
                  <a:srgbClr val="FF0000"/>
                </a:solidFill>
              </a:rPr>
              <a:t>6</a:t>
            </a:r>
            <a:r>
              <a:rPr lang="en-US" sz="2800" b="1" dirty="0"/>
              <a:t> </a:t>
            </a:r>
            <a:r>
              <a:rPr lang="en-US" sz="2800" b="1" i="1" dirty="0"/>
              <a:t>For to set the mind on the flesh is death, but to set the mind on the Spirit is life and peace. </a:t>
            </a:r>
            <a:r>
              <a:rPr lang="en-US" sz="2400" b="1" dirty="0">
                <a:solidFill>
                  <a:srgbClr val="FF0000"/>
                </a:solidFill>
              </a:rPr>
              <a:t>7</a:t>
            </a:r>
            <a:r>
              <a:rPr lang="en-US" sz="2800" b="1" dirty="0"/>
              <a:t> </a:t>
            </a:r>
            <a:r>
              <a:rPr lang="en-US" sz="2800" b="1" i="1" dirty="0"/>
              <a:t>For </a:t>
            </a:r>
            <a:r>
              <a:rPr lang="en-US" sz="2800" b="1" i="1" dirty="0">
                <a:solidFill>
                  <a:srgbClr val="00B0F0"/>
                </a:solidFill>
              </a:rPr>
              <a:t>the mind that is set on the flesh is hostile to God, for it does not submit to God’s law; </a:t>
            </a:r>
            <a:r>
              <a:rPr lang="en-US" sz="2800" b="1" i="1" u="sng" dirty="0">
                <a:solidFill>
                  <a:srgbClr val="00B0F0"/>
                </a:solidFill>
              </a:rPr>
              <a:t>indeed, it cannot</a:t>
            </a:r>
            <a:r>
              <a:rPr lang="en-US" sz="2800" b="1" i="1" dirty="0"/>
              <a:t>.</a:t>
            </a:r>
            <a:r>
              <a:rPr lang="en-US" sz="2800" b="1" dirty="0"/>
              <a:t> </a:t>
            </a:r>
            <a:r>
              <a:rPr lang="en-US" sz="2400" b="1" dirty="0">
                <a:solidFill>
                  <a:srgbClr val="FF0000"/>
                </a:solidFill>
              </a:rPr>
              <a:t>8</a:t>
            </a:r>
            <a:r>
              <a:rPr lang="en-US" sz="2800" b="1" dirty="0"/>
              <a:t> </a:t>
            </a:r>
            <a:r>
              <a:rPr lang="en-US" sz="2800" b="1" i="1" dirty="0"/>
              <a:t>Those who are in the flesh cannot please God. </a:t>
            </a:r>
          </a:p>
          <a:p>
            <a:pPr marL="0" indent="0">
              <a:buNone/>
            </a:pPr>
            <a:endParaRPr lang="en-US" sz="2800" b="1" i="1" dirty="0"/>
          </a:p>
        </p:txBody>
      </p:sp>
    </p:spTree>
    <p:extLst>
      <p:ext uri="{BB962C8B-B14F-4D97-AF65-F5344CB8AC3E}">
        <p14:creationId xmlns:p14="http://schemas.microsoft.com/office/powerpoint/2010/main" val="3681613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A847C-531F-4CEF-A497-50AED396A482}"/>
              </a:ext>
            </a:extLst>
          </p:cNvPr>
          <p:cNvSpPr>
            <a:spLocks noGrp="1"/>
          </p:cNvSpPr>
          <p:nvPr>
            <p:ph type="title"/>
          </p:nvPr>
        </p:nvSpPr>
        <p:spPr>
          <a:xfrm>
            <a:off x="810000" y="504174"/>
            <a:ext cx="10571998" cy="970450"/>
          </a:xfrm>
        </p:spPr>
        <p:txBody>
          <a:bodyPr/>
          <a:lstStyle/>
          <a:p>
            <a:r>
              <a:rPr lang="en-US" dirty="0">
                <a:solidFill>
                  <a:srgbClr val="C00000"/>
                </a:solidFill>
              </a:rPr>
              <a:t>II.</a:t>
            </a:r>
            <a:r>
              <a:rPr lang="en-US" dirty="0"/>
              <a:t> Those apart from Christ remain subject to the law’s condemnation </a:t>
            </a:r>
            <a:r>
              <a:rPr lang="en-US" i="1" dirty="0"/>
              <a:t>(verses 5-8)</a:t>
            </a:r>
          </a:p>
        </p:txBody>
      </p:sp>
      <p:sp>
        <p:nvSpPr>
          <p:cNvPr id="3" name="Content Placeholder 2">
            <a:extLst>
              <a:ext uri="{FF2B5EF4-FFF2-40B4-BE49-F238E27FC236}">
                <a16:creationId xmlns:a16="http://schemas.microsoft.com/office/drawing/2014/main" id="{E033963B-5620-44DD-9183-88DE9DF2AD2F}"/>
              </a:ext>
            </a:extLst>
          </p:cNvPr>
          <p:cNvSpPr>
            <a:spLocks noGrp="1"/>
          </p:cNvSpPr>
          <p:nvPr>
            <p:ph idx="1"/>
          </p:nvPr>
        </p:nvSpPr>
        <p:spPr>
          <a:xfrm>
            <a:off x="818712" y="2222287"/>
            <a:ext cx="10554574" cy="4635713"/>
          </a:xfrm>
        </p:spPr>
        <p:txBody>
          <a:bodyPr>
            <a:normAutofit lnSpcReduction="10000"/>
          </a:bodyPr>
          <a:lstStyle/>
          <a:p>
            <a:pPr marL="0" indent="0">
              <a:buNone/>
            </a:pPr>
            <a:endParaRPr lang="en-US" sz="2800" dirty="0"/>
          </a:p>
          <a:p>
            <a:pPr marL="0" indent="0">
              <a:buNone/>
            </a:pPr>
            <a:r>
              <a:rPr lang="en-US" sz="2400" b="1" dirty="0">
                <a:solidFill>
                  <a:srgbClr val="FF0000"/>
                </a:solidFill>
              </a:rPr>
              <a:t>5</a:t>
            </a:r>
            <a:r>
              <a:rPr lang="en-US" sz="2800" b="1" dirty="0"/>
              <a:t> </a:t>
            </a:r>
            <a:r>
              <a:rPr lang="en-US" sz="2800" b="1" i="1" dirty="0"/>
              <a:t>For those who live according to the flesh set their minds on the things of the flesh, but those who live according to the Spirit set their minds on the things of the Spirit. </a:t>
            </a:r>
            <a:r>
              <a:rPr lang="en-US" sz="2400" b="1" dirty="0">
                <a:solidFill>
                  <a:srgbClr val="FF0000"/>
                </a:solidFill>
              </a:rPr>
              <a:t>6</a:t>
            </a:r>
            <a:r>
              <a:rPr lang="en-US" sz="2800" b="1" dirty="0"/>
              <a:t> </a:t>
            </a:r>
            <a:r>
              <a:rPr lang="en-US" sz="2800" b="1" i="1" dirty="0"/>
              <a:t>For to set the mind on the flesh is death, but to set the mind on the Spirit is life and peace. </a:t>
            </a:r>
            <a:r>
              <a:rPr lang="en-US" sz="2400" b="1" dirty="0">
                <a:solidFill>
                  <a:srgbClr val="FF0000"/>
                </a:solidFill>
              </a:rPr>
              <a:t>7</a:t>
            </a:r>
            <a:r>
              <a:rPr lang="en-US" sz="2800" b="1" dirty="0"/>
              <a:t> </a:t>
            </a:r>
            <a:r>
              <a:rPr lang="en-US" sz="2800" b="1" i="1" dirty="0"/>
              <a:t>For the mind that is set on the flesh is hostile to God, for it does not submit to God’s law; indeed, it cannot.</a:t>
            </a:r>
            <a:r>
              <a:rPr lang="en-US" sz="2800" b="1" dirty="0"/>
              <a:t> </a:t>
            </a:r>
            <a:r>
              <a:rPr lang="en-US" sz="2400" b="1" dirty="0">
                <a:solidFill>
                  <a:srgbClr val="FF0000"/>
                </a:solidFill>
              </a:rPr>
              <a:t>8</a:t>
            </a:r>
            <a:r>
              <a:rPr lang="en-US" sz="2800" b="1" dirty="0"/>
              <a:t> </a:t>
            </a:r>
            <a:r>
              <a:rPr lang="en-US" sz="2800" b="1" i="1" dirty="0">
                <a:solidFill>
                  <a:srgbClr val="00B0F0"/>
                </a:solidFill>
              </a:rPr>
              <a:t>Those who are in the flesh </a:t>
            </a:r>
            <a:r>
              <a:rPr lang="en-US" sz="2800" b="1" i="1" u="sng" dirty="0">
                <a:solidFill>
                  <a:srgbClr val="00B0F0"/>
                </a:solidFill>
              </a:rPr>
              <a:t>cannot please God</a:t>
            </a:r>
            <a:r>
              <a:rPr lang="en-US" sz="2800" b="1" i="1" dirty="0"/>
              <a:t>.</a:t>
            </a:r>
          </a:p>
          <a:p>
            <a:pPr marL="0" indent="0">
              <a:buNone/>
            </a:pPr>
            <a:r>
              <a:rPr lang="en-US" sz="2400" b="1" dirty="0">
                <a:solidFill>
                  <a:srgbClr val="FF0000"/>
                </a:solidFill>
              </a:rPr>
              <a:t>9</a:t>
            </a:r>
            <a:r>
              <a:rPr lang="en-US" sz="2800" b="1" dirty="0"/>
              <a:t> </a:t>
            </a:r>
            <a:r>
              <a:rPr lang="en-US" sz="2800" b="1" i="1" dirty="0">
                <a:solidFill>
                  <a:srgbClr val="00B0F0"/>
                </a:solidFill>
              </a:rPr>
              <a:t>You</a:t>
            </a:r>
            <a:r>
              <a:rPr lang="en-US" sz="2800" b="1" i="1" dirty="0"/>
              <a:t>, however, </a:t>
            </a:r>
            <a:r>
              <a:rPr lang="en-US" sz="2800" b="1" i="1" dirty="0">
                <a:solidFill>
                  <a:srgbClr val="00B0F0"/>
                </a:solidFill>
              </a:rPr>
              <a:t>are not in the flesh</a:t>
            </a:r>
            <a:r>
              <a:rPr lang="en-US" sz="2800" b="1" i="1" dirty="0"/>
              <a:t>…</a:t>
            </a:r>
          </a:p>
          <a:p>
            <a:pPr marL="0" indent="0">
              <a:buNone/>
            </a:pPr>
            <a:r>
              <a:rPr lang="en-US" sz="2800" b="1" i="1" dirty="0"/>
              <a:t> </a:t>
            </a:r>
          </a:p>
          <a:p>
            <a:pPr marL="0" indent="0">
              <a:buNone/>
            </a:pPr>
            <a:endParaRPr lang="en-US" sz="2800" b="1" i="1" dirty="0"/>
          </a:p>
        </p:txBody>
      </p:sp>
    </p:spTree>
    <p:extLst>
      <p:ext uri="{BB962C8B-B14F-4D97-AF65-F5344CB8AC3E}">
        <p14:creationId xmlns:p14="http://schemas.microsoft.com/office/powerpoint/2010/main" val="4200039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A847C-531F-4CEF-A497-50AED396A482}"/>
              </a:ext>
            </a:extLst>
          </p:cNvPr>
          <p:cNvSpPr>
            <a:spLocks noGrp="1"/>
          </p:cNvSpPr>
          <p:nvPr>
            <p:ph type="title"/>
          </p:nvPr>
        </p:nvSpPr>
        <p:spPr>
          <a:xfrm>
            <a:off x="810000" y="880695"/>
            <a:ext cx="10571998" cy="970450"/>
          </a:xfrm>
        </p:spPr>
        <p:txBody>
          <a:bodyPr/>
          <a:lstStyle/>
          <a:p>
            <a:r>
              <a:rPr lang="en-US" dirty="0">
                <a:solidFill>
                  <a:srgbClr val="C00000"/>
                </a:solidFill>
              </a:rPr>
              <a:t>III.</a:t>
            </a:r>
            <a:r>
              <a:rPr lang="en-US" dirty="0"/>
              <a:t> The life Christ gives to us comes only through the Holy Spirit dwelling in us (verses 9-11)</a:t>
            </a:r>
            <a:endParaRPr lang="en-US" i="1" dirty="0"/>
          </a:p>
        </p:txBody>
      </p:sp>
      <p:sp>
        <p:nvSpPr>
          <p:cNvPr id="3" name="Content Placeholder 2">
            <a:extLst>
              <a:ext uri="{FF2B5EF4-FFF2-40B4-BE49-F238E27FC236}">
                <a16:creationId xmlns:a16="http://schemas.microsoft.com/office/drawing/2014/main" id="{E033963B-5620-44DD-9183-88DE9DF2AD2F}"/>
              </a:ext>
            </a:extLst>
          </p:cNvPr>
          <p:cNvSpPr>
            <a:spLocks noGrp="1"/>
          </p:cNvSpPr>
          <p:nvPr>
            <p:ph idx="1"/>
          </p:nvPr>
        </p:nvSpPr>
        <p:spPr>
          <a:xfrm>
            <a:off x="818712" y="2222287"/>
            <a:ext cx="10554574" cy="4635713"/>
          </a:xfrm>
        </p:spPr>
        <p:txBody>
          <a:bodyPr>
            <a:normAutofit lnSpcReduction="10000"/>
          </a:bodyPr>
          <a:lstStyle/>
          <a:p>
            <a:pPr>
              <a:buFont typeface="+mj-lt"/>
              <a:buAutoNum type="alphaUcPeriod"/>
            </a:pPr>
            <a:r>
              <a:rPr lang="en-US" sz="2800" b="1" dirty="0"/>
              <a:t> If you are a Christian, the Holy Spirit dwells in you forever </a:t>
            </a:r>
            <a:r>
              <a:rPr lang="en-US" sz="2800" b="1" i="1" dirty="0"/>
              <a:t>(9)</a:t>
            </a:r>
          </a:p>
          <a:p>
            <a:pPr marL="0" indent="0">
              <a:buNone/>
            </a:pPr>
            <a:r>
              <a:rPr lang="en-US" sz="2400" b="1" dirty="0">
                <a:solidFill>
                  <a:srgbClr val="FF0000"/>
                </a:solidFill>
              </a:rPr>
              <a:t>9</a:t>
            </a:r>
            <a:r>
              <a:rPr lang="en-US" sz="2800" b="1" dirty="0"/>
              <a:t> </a:t>
            </a:r>
            <a:r>
              <a:rPr lang="en-US" sz="2800" b="1" i="1" dirty="0">
                <a:solidFill>
                  <a:srgbClr val="FF66FF"/>
                </a:solidFill>
              </a:rPr>
              <a:t>You</a:t>
            </a:r>
            <a:r>
              <a:rPr lang="en-US" sz="2800" b="1" i="1" dirty="0"/>
              <a:t>, however, </a:t>
            </a:r>
            <a:r>
              <a:rPr lang="en-US" sz="2800" b="1" i="1" dirty="0">
                <a:solidFill>
                  <a:srgbClr val="FF66FF"/>
                </a:solidFill>
              </a:rPr>
              <a:t>are</a:t>
            </a:r>
            <a:r>
              <a:rPr lang="en-US" sz="2800" b="1" i="1" dirty="0"/>
              <a:t> not in the flesh but </a:t>
            </a:r>
            <a:r>
              <a:rPr lang="en-US" sz="2800" b="1" i="1" dirty="0">
                <a:solidFill>
                  <a:srgbClr val="FF66FF"/>
                </a:solidFill>
              </a:rPr>
              <a:t>in the Spirit, if in fact the Spirit of God dwells in you</a:t>
            </a:r>
            <a:r>
              <a:rPr lang="en-US" sz="2800" b="1" i="1" dirty="0"/>
              <a:t>. </a:t>
            </a:r>
            <a:r>
              <a:rPr lang="en-US" sz="2800" b="1" i="1" dirty="0">
                <a:solidFill>
                  <a:srgbClr val="00B0F0"/>
                </a:solidFill>
              </a:rPr>
              <a:t>Anyone who does not have the Spirit of Christ does not belong to him</a:t>
            </a:r>
            <a:r>
              <a:rPr lang="en-US" sz="2800" b="1" i="1" dirty="0"/>
              <a:t>.</a:t>
            </a:r>
          </a:p>
          <a:p>
            <a:pPr marL="0" indent="0">
              <a:buNone/>
            </a:pPr>
            <a:r>
              <a:rPr lang="en-US" sz="2800" b="1" dirty="0"/>
              <a:t>“</a:t>
            </a:r>
            <a:r>
              <a:rPr lang="en-US" sz="2800" b="1" i="1" dirty="0"/>
              <a:t>I will ask the Father, and he will give you another Helper, </a:t>
            </a:r>
            <a:r>
              <a:rPr lang="en-US" sz="2800" b="1" i="1" dirty="0">
                <a:solidFill>
                  <a:srgbClr val="00B0F0"/>
                </a:solidFill>
              </a:rPr>
              <a:t>to be with you forever</a:t>
            </a:r>
            <a:r>
              <a:rPr lang="en-US" sz="2800" b="1" i="1" dirty="0"/>
              <a:t>, even the Spirit of truth, whom the world cannot receive, because it neither sees him nor knows him. You know him, for he dwells with you </a:t>
            </a:r>
            <a:r>
              <a:rPr lang="en-US" sz="2800" b="1" i="1" dirty="0">
                <a:solidFill>
                  <a:srgbClr val="00B0F0"/>
                </a:solidFill>
              </a:rPr>
              <a:t>and will be in you</a:t>
            </a:r>
            <a:r>
              <a:rPr lang="en-US" sz="2800" b="1" i="1" dirty="0"/>
              <a:t>.</a:t>
            </a:r>
            <a:r>
              <a:rPr lang="en-US" sz="2800" b="1" dirty="0"/>
              <a:t>” </a:t>
            </a:r>
            <a:r>
              <a:rPr lang="en-US" sz="2800" b="1" dirty="0">
                <a:solidFill>
                  <a:srgbClr val="FF0000"/>
                </a:solidFill>
              </a:rPr>
              <a:t>John 14:16-17</a:t>
            </a:r>
            <a:endParaRPr lang="en-US" sz="7200" b="1" dirty="0">
              <a:solidFill>
                <a:srgbClr val="FF0000"/>
              </a:solidFill>
            </a:endParaRPr>
          </a:p>
        </p:txBody>
      </p:sp>
    </p:spTree>
    <p:extLst>
      <p:ext uri="{BB962C8B-B14F-4D97-AF65-F5344CB8AC3E}">
        <p14:creationId xmlns:p14="http://schemas.microsoft.com/office/powerpoint/2010/main" val="3770294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par>
                          <p:cTn id="8" fill="hold">
                            <p:stCondLst>
                              <p:cond delay="2000"/>
                            </p:stCondLst>
                            <p:childTnLst>
                              <p:par>
                                <p:cTn id="9" presetID="6" presetClass="entr" presetSubtype="16"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circle(in)">
                                      <p:cBhvr>
                                        <p:cTn id="11" dur="20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circle(in)">
                                      <p:cBhvr>
                                        <p:cTn id="16"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A847C-531F-4CEF-A497-50AED396A482}"/>
              </a:ext>
            </a:extLst>
          </p:cNvPr>
          <p:cNvSpPr>
            <a:spLocks noGrp="1"/>
          </p:cNvSpPr>
          <p:nvPr>
            <p:ph type="title"/>
          </p:nvPr>
        </p:nvSpPr>
        <p:spPr>
          <a:xfrm>
            <a:off x="810000" y="880695"/>
            <a:ext cx="10571998" cy="970450"/>
          </a:xfrm>
        </p:spPr>
        <p:txBody>
          <a:bodyPr/>
          <a:lstStyle/>
          <a:p>
            <a:r>
              <a:rPr lang="en-US" dirty="0">
                <a:solidFill>
                  <a:srgbClr val="C00000"/>
                </a:solidFill>
              </a:rPr>
              <a:t>III.</a:t>
            </a:r>
            <a:r>
              <a:rPr lang="en-US" dirty="0"/>
              <a:t> The life Christ gives to us comes only through the Holy Spirit dwelling in us (verses 9-11)</a:t>
            </a:r>
            <a:endParaRPr lang="en-US" i="1" dirty="0"/>
          </a:p>
        </p:txBody>
      </p:sp>
      <p:sp>
        <p:nvSpPr>
          <p:cNvPr id="3" name="Content Placeholder 2">
            <a:extLst>
              <a:ext uri="{FF2B5EF4-FFF2-40B4-BE49-F238E27FC236}">
                <a16:creationId xmlns:a16="http://schemas.microsoft.com/office/drawing/2014/main" id="{E033963B-5620-44DD-9183-88DE9DF2AD2F}"/>
              </a:ext>
            </a:extLst>
          </p:cNvPr>
          <p:cNvSpPr>
            <a:spLocks noGrp="1"/>
          </p:cNvSpPr>
          <p:nvPr>
            <p:ph idx="1"/>
          </p:nvPr>
        </p:nvSpPr>
        <p:spPr>
          <a:xfrm>
            <a:off x="818712" y="2222287"/>
            <a:ext cx="10554574" cy="4635713"/>
          </a:xfrm>
        </p:spPr>
        <p:txBody>
          <a:bodyPr>
            <a:normAutofit/>
          </a:bodyPr>
          <a:lstStyle/>
          <a:p>
            <a:pPr>
              <a:buFont typeface="+mj-lt"/>
              <a:buAutoNum type="alphaUcPeriod"/>
            </a:pPr>
            <a:r>
              <a:rPr lang="en-US" sz="2800" b="1" dirty="0"/>
              <a:t> If you are a Christian, the Holy Spirit dwells in you forever </a:t>
            </a:r>
            <a:r>
              <a:rPr lang="en-US" sz="2800" b="1" i="1" dirty="0"/>
              <a:t>(9)</a:t>
            </a:r>
          </a:p>
          <a:p>
            <a:pPr>
              <a:buFont typeface="+mj-lt"/>
              <a:buAutoNum type="alphaUcPeriod"/>
            </a:pPr>
            <a:r>
              <a:rPr lang="en-US" sz="2800" b="1" dirty="0"/>
              <a:t> If the Holy Spirit dwells in you, He is bringing Christ to life in you </a:t>
            </a:r>
            <a:r>
              <a:rPr lang="en-US" sz="2800" b="1" i="1" dirty="0"/>
              <a:t>(10)</a:t>
            </a:r>
          </a:p>
          <a:p>
            <a:pPr marL="0" indent="0">
              <a:buNone/>
            </a:pPr>
            <a:r>
              <a:rPr lang="en-US" sz="2400" b="1" dirty="0">
                <a:solidFill>
                  <a:srgbClr val="FF0000"/>
                </a:solidFill>
              </a:rPr>
              <a:t>10</a:t>
            </a:r>
            <a:r>
              <a:rPr lang="en-US" sz="2800" b="1" dirty="0"/>
              <a:t> </a:t>
            </a:r>
            <a:r>
              <a:rPr lang="en-US" sz="2800" b="1" i="1" dirty="0"/>
              <a:t>But </a:t>
            </a:r>
            <a:r>
              <a:rPr lang="en-US" sz="2800" b="1" i="1" dirty="0">
                <a:solidFill>
                  <a:srgbClr val="FF66FF"/>
                </a:solidFill>
              </a:rPr>
              <a:t>if</a:t>
            </a:r>
            <a:r>
              <a:rPr lang="en-US" sz="2800" b="1" i="1" dirty="0"/>
              <a:t> </a:t>
            </a:r>
            <a:r>
              <a:rPr lang="en-US" sz="2800" b="1" i="1" dirty="0">
                <a:solidFill>
                  <a:srgbClr val="FF66FF"/>
                </a:solidFill>
              </a:rPr>
              <a:t>Christ is in you</a:t>
            </a:r>
            <a:r>
              <a:rPr lang="en-US" sz="2800" b="1" i="1" dirty="0"/>
              <a:t>, although </a:t>
            </a:r>
            <a:r>
              <a:rPr lang="en-US" sz="2800" b="1" i="1" dirty="0">
                <a:solidFill>
                  <a:srgbClr val="00B0F0"/>
                </a:solidFill>
              </a:rPr>
              <a:t>the body is dead because of sin</a:t>
            </a:r>
            <a:r>
              <a:rPr lang="en-US" sz="2800" b="1" i="1" dirty="0"/>
              <a:t>, </a:t>
            </a:r>
            <a:r>
              <a:rPr lang="en-US" sz="2800" b="1" i="1" dirty="0">
                <a:solidFill>
                  <a:srgbClr val="FF66FF"/>
                </a:solidFill>
              </a:rPr>
              <a:t>the Spirit is life because of righteousness</a:t>
            </a:r>
            <a:r>
              <a:rPr lang="en-US" sz="2800" b="1" i="1" dirty="0"/>
              <a:t>.</a:t>
            </a:r>
            <a:r>
              <a:rPr lang="en-US" sz="2800" b="1" dirty="0"/>
              <a:t>”</a:t>
            </a:r>
          </a:p>
          <a:p>
            <a:pPr marL="0" indent="0">
              <a:buNone/>
            </a:pPr>
            <a:r>
              <a:rPr lang="en-US" sz="2800" b="1" dirty="0"/>
              <a:t>“</a:t>
            </a:r>
            <a:r>
              <a:rPr lang="en-US" sz="2800" b="1" i="1" dirty="0"/>
              <a:t>If anyone loves me, he will keep my word, and my Father will love him, and </a:t>
            </a:r>
            <a:r>
              <a:rPr lang="en-US" sz="2800" b="1" i="1" u="sng" dirty="0">
                <a:solidFill>
                  <a:srgbClr val="00B0F0"/>
                </a:solidFill>
              </a:rPr>
              <a:t>we</a:t>
            </a:r>
            <a:r>
              <a:rPr lang="en-US" sz="2800" b="1" i="1" dirty="0">
                <a:solidFill>
                  <a:srgbClr val="00B0F0"/>
                </a:solidFill>
              </a:rPr>
              <a:t> will come to him and make our home with him</a:t>
            </a:r>
            <a:r>
              <a:rPr lang="en-US" sz="2800" b="1" i="1" dirty="0"/>
              <a:t>.</a:t>
            </a:r>
            <a:r>
              <a:rPr lang="en-US" sz="2800" b="1" dirty="0"/>
              <a:t>” </a:t>
            </a:r>
            <a:r>
              <a:rPr lang="en-US" sz="2800" b="1" dirty="0">
                <a:solidFill>
                  <a:srgbClr val="FF0000"/>
                </a:solidFill>
              </a:rPr>
              <a:t>John 14:23</a:t>
            </a:r>
            <a:endParaRPr lang="en-US" sz="16600" b="1" dirty="0">
              <a:solidFill>
                <a:srgbClr val="FF0000"/>
              </a:solidFill>
            </a:endParaRPr>
          </a:p>
        </p:txBody>
      </p:sp>
    </p:spTree>
    <p:extLst>
      <p:ext uri="{BB962C8B-B14F-4D97-AF65-F5344CB8AC3E}">
        <p14:creationId xmlns:p14="http://schemas.microsoft.com/office/powerpoint/2010/main" val="502431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par>
                          <p:cTn id="8" fill="hold">
                            <p:stCondLst>
                              <p:cond delay="2000"/>
                            </p:stCondLst>
                            <p:childTnLst>
                              <p:par>
                                <p:cTn id="9" presetID="6" presetClass="entr" presetSubtype="16"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circle(in)">
                                      <p:cBhvr>
                                        <p:cTn id="11" dur="2000"/>
                                        <p:tgtEl>
                                          <p:spTgt spid="3">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ircle(in)">
                                      <p:cBhvr>
                                        <p:cTn id="16"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A847C-531F-4CEF-A497-50AED396A482}"/>
              </a:ext>
            </a:extLst>
          </p:cNvPr>
          <p:cNvSpPr>
            <a:spLocks noGrp="1"/>
          </p:cNvSpPr>
          <p:nvPr>
            <p:ph type="title"/>
          </p:nvPr>
        </p:nvSpPr>
        <p:spPr>
          <a:xfrm>
            <a:off x="810000" y="880695"/>
            <a:ext cx="10571998" cy="970450"/>
          </a:xfrm>
        </p:spPr>
        <p:txBody>
          <a:bodyPr/>
          <a:lstStyle/>
          <a:p>
            <a:r>
              <a:rPr lang="en-US" dirty="0">
                <a:solidFill>
                  <a:srgbClr val="C00000"/>
                </a:solidFill>
              </a:rPr>
              <a:t>III.</a:t>
            </a:r>
            <a:r>
              <a:rPr lang="en-US" dirty="0"/>
              <a:t> The life Christ gives to us comes only through the Holy Spirit dwelling in us (verses 9-11)</a:t>
            </a:r>
            <a:endParaRPr lang="en-US" i="1" dirty="0"/>
          </a:p>
        </p:txBody>
      </p:sp>
      <p:sp>
        <p:nvSpPr>
          <p:cNvPr id="3" name="Content Placeholder 2">
            <a:extLst>
              <a:ext uri="{FF2B5EF4-FFF2-40B4-BE49-F238E27FC236}">
                <a16:creationId xmlns:a16="http://schemas.microsoft.com/office/drawing/2014/main" id="{E033963B-5620-44DD-9183-88DE9DF2AD2F}"/>
              </a:ext>
            </a:extLst>
          </p:cNvPr>
          <p:cNvSpPr>
            <a:spLocks noGrp="1"/>
          </p:cNvSpPr>
          <p:nvPr>
            <p:ph idx="1"/>
          </p:nvPr>
        </p:nvSpPr>
        <p:spPr>
          <a:xfrm>
            <a:off x="818712" y="2222287"/>
            <a:ext cx="10554574" cy="4635713"/>
          </a:xfrm>
        </p:spPr>
        <p:txBody>
          <a:bodyPr>
            <a:normAutofit/>
          </a:bodyPr>
          <a:lstStyle/>
          <a:p>
            <a:pPr>
              <a:buFont typeface="+mj-lt"/>
              <a:buAutoNum type="alphaUcPeriod"/>
            </a:pPr>
            <a:r>
              <a:rPr lang="en-US" sz="2800" b="1" dirty="0"/>
              <a:t> If you are a Christian, the Holy Spirit dwells in you forever </a:t>
            </a:r>
            <a:r>
              <a:rPr lang="en-US" sz="2800" b="1" i="1" dirty="0"/>
              <a:t>(9)</a:t>
            </a:r>
          </a:p>
          <a:p>
            <a:pPr>
              <a:buFont typeface="+mj-lt"/>
              <a:buAutoNum type="alphaUcPeriod"/>
            </a:pPr>
            <a:r>
              <a:rPr lang="en-US" sz="2800" b="1" dirty="0"/>
              <a:t> If the Holy Spirit dwells in you, He is bringing Christ to life in you </a:t>
            </a:r>
            <a:r>
              <a:rPr lang="en-US" sz="2800" b="1" i="1" dirty="0"/>
              <a:t>(10)</a:t>
            </a:r>
          </a:p>
          <a:p>
            <a:pPr marL="0" indent="0">
              <a:buNone/>
            </a:pPr>
            <a:r>
              <a:rPr lang="en-US" sz="2400" b="1" dirty="0">
                <a:solidFill>
                  <a:srgbClr val="FF0000"/>
                </a:solidFill>
              </a:rPr>
              <a:t>10</a:t>
            </a:r>
            <a:r>
              <a:rPr lang="en-US" sz="2800" b="1" dirty="0"/>
              <a:t> </a:t>
            </a:r>
            <a:r>
              <a:rPr lang="en-US" sz="2800" b="1" i="1" dirty="0"/>
              <a:t>But if </a:t>
            </a:r>
            <a:r>
              <a:rPr lang="en-US" sz="2800" b="1" i="1" dirty="0">
                <a:solidFill>
                  <a:srgbClr val="FF66FF"/>
                </a:solidFill>
              </a:rPr>
              <a:t>Christ is in you</a:t>
            </a:r>
            <a:r>
              <a:rPr lang="en-US" sz="2800" b="1" i="1" dirty="0"/>
              <a:t>, although </a:t>
            </a:r>
            <a:r>
              <a:rPr lang="en-US" sz="2800" b="1" i="1" dirty="0">
                <a:solidFill>
                  <a:srgbClr val="00B0F0"/>
                </a:solidFill>
              </a:rPr>
              <a:t>the body is dead because of sin</a:t>
            </a:r>
            <a:r>
              <a:rPr lang="en-US" sz="2800" b="1" i="1" dirty="0"/>
              <a:t>, </a:t>
            </a:r>
            <a:r>
              <a:rPr lang="en-US" sz="2800" b="1" i="1" dirty="0">
                <a:solidFill>
                  <a:srgbClr val="FF66FF"/>
                </a:solidFill>
              </a:rPr>
              <a:t>the Spirit is life because of righteousness</a:t>
            </a:r>
            <a:r>
              <a:rPr lang="en-US" sz="2800" b="1" i="1" dirty="0"/>
              <a:t>.</a:t>
            </a:r>
            <a:r>
              <a:rPr lang="en-US" sz="2800" b="1" dirty="0"/>
              <a:t>”</a:t>
            </a:r>
          </a:p>
          <a:p>
            <a:pPr marL="0" indent="0">
              <a:buNone/>
            </a:pPr>
            <a:r>
              <a:rPr lang="en-US" sz="2800" b="1" dirty="0"/>
              <a:t>“</a:t>
            </a:r>
            <a:r>
              <a:rPr lang="en-US" sz="2800" b="1" i="1" dirty="0">
                <a:solidFill>
                  <a:srgbClr val="00B0F0"/>
                </a:solidFill>
              </a:rPr>
              <a:t>If anyone loves me, </a:t>
            </a:r>
            <a:r>
              <a:rPr lang="en-US" sz="2800" b="1" i="1" u="sng" dirty="0">
                <a:solidFill>
                  <a:srgbClr val="00B0F0"/>
                </a:solidFill>
              </a:rPr>
              <a:t>he will keep my word</a:t>
            </a:r>
            <a:r>
              <a:rPr lang="en-US" sz="2800" b="1" i="1" dirty="0"/>
              <a:t>, and my Father will love him, and we will come to him and make our home with him.</a:t>
            </a:r>
            <a:r>
              <a:rPr lang="en-US" sz="2800" b="1" dirty="0"/>
              <a:t>” </a:t>
            </a:r>
            <a:r>
              <a:rPr lang="en-US" sz="2800" b="1" dirty="0">
                <a:solidFill>
                  <a:srgbClr val="FF0000"/>
                </a:solidFill>
              </a:rPr>
              <a:t>John 14:23</a:t>
            </a:r>
            <a:endParaRPr lang="en-US" sz="16600" b="1" dirty="0">
              <a:solidFill>
                <a:srgbClr val="FF0000"/>
              </a:solidFill>
            </a:endParaRPr>
          </a:p>
        </p:txBody>
      </p:sp>
    </p:spTree>
    <p:extLst>
      <p:ext uri="{BB962C8B-B14F-4D97-AF65-F5344CB8AC3E}">
        <p14:creationId xmlns:p14="http://schemas.microsoft.com/office/powerpoint/2010/main" val="1279382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A847C-531F-4CEF-A497-50AED396A482}"/>
              </a:ext>
            </a:extLst>
          </p:cNvPr>
          <p:cNvSpPr>
            <a:spLocks noGrp="1"/>
          </p:cNvSpPr>
          <p:nvPr>
            <p:ph type="title"/>
          </p:nvPr>
        </p:nvSpPr>
        <p:spPr>
          <a:xfrm>
            <a:off x="810000" y="880695"/>
            <a:ext cx="10571998" cy="970450"/>
          </a:xfrm>
        </p:spPr>
        <p:txBody>
          <a:bodyPr/>
          <a:lstStyle/>
          <a:p>
            <a:r>
              <a:rPr lang="en-US" dirty="0">
                <a:solidFill>
                  <a:srgbClr val="C00000"/>
                </a:solidFill>
              </a:rPr>
              <a:t>III.</a:t>
            </a:r>
            <a:r>
              <a:rPr lang="en-US" dirty="0"/>
              <a:t> The life Christ gives to us comes only through the Holy Spirit dwelling in us (verses 9-11)</a:t>
            </a:r>
            <a:endParaRPr lang="en-US" i="1" dirty="0"/>
          </a:p>
        </p:txBody>
      </p:sp>
      <p:sp>
        <p:nvSpPr>
          <p:cNvPr id="3" name="Content Placeholder 2">
            <a:extLst>
              <a:ext uri="{FF2B5EF4-FFF2-40B4-BE49-F238E27FC236}">
                <a16:creationId xmlns:a16="http://schemas.microsoft.com/office/drawing/2014/main" id="{E033963B-5620-44DD-9183-88DE9DF2AD2F}"/>
              </a:ext>
            </a:extLst>
          </p:cNvPr>
          <p:cNvSpPr>
            <a:spLocks noGrp="1"/>
          </p:cNvSpPr>
          <p:nvPr>
            <p:ph idx="1"/>
          </p:nvPr>
        </p:nvSpPr>
        <p:spPr>
          <a:xfrm>
            <a:off x="818712" y="2222287"/>
            <a:ext cx="10554574" cy="4635713"/>
          </a:xfrm>
        </p:spPr>
        <p:txBody>
          <a:bodyPr>
            <a:normAutofit lnSpcReduction="10000"/>
          </a:bodyPr>
          <a:lstStyle/>
          <a:p>
            <a:pPr>
              <a:buFont typeface="+mj-lt"/>
              <a:buAutoNum type="alphaUcPeriod"/>
            </a:pPr>
            <a:r>
              <a:rPr lang="en-US" sz="2800" b="1" dirty="0"/>
              <a:t> If you are a Christian, the Holy Spirit dwells in you forever </a:t>
            </a:r>
            <a:r>
              <a:rPr lang="en-US" sz="2800" b="1" i="1" dirty="0"/>
              <a:t>(9)</a:t>
            </a:r>
          </a:p>
          <a:p>
            <a:pPr>
              <a:buFont typeface="+mj-lt"/>
              <a:buAutoNum type="alphaUcPeriod"/>
            </a:pPr>
            <a:r>
              <a:rPr lang="en-US" sz="2800" b="1" dirty="0"/>
              <a:t> If the Holy Spirit dwells in you, He is bringing Christ to life in you </a:t>
            </a:r>
            <a:r>
              <a:rPr lang="en-US" sz="2800" b="1" i="1" dirty="0"/>
              <a:t>(10)</a:t>
            </a:r>
          </a:p>
          <a:p>
            <a:pPr marL="0" indent="0">
              <a:buNone/>
            </a:pPr>
            <a:r>
              <a:rPr lang="en-US" sz="2400" b="1" dirty="0">
                <a:solidFill>
                  <a:srgbClr val="FF0000"/>
                </a:solidFill>
              </a:rPr>
              <a:t>10</a:t>
            </a:r>
            <a:r>
              <a:rPr lang="en-US" sz="2800" b="1" dirty="0"/>
              <a:t> </a:t>
            </a:r>
            <a:r>
              <a:rPr lang="en-US" sz="2800" b="1" i="1" dirty="0"/>
              <a:t>But if </a:t>
            </a:r>
            <a:r>
              <a:rPr lang="en-US" sz="2800" b="1" i="1" dirty="0">
                <a:solidFill>
                  <a:srgbClr val="FF66FF"/>
                </a:solidFill>
              </a:rPr>
              <a:t>Christ is in you</a:t>
            </a:r>
            <a:r>
              <a:rPr lang="en-US" sz="2800" b="1" i="1" dirty="0"/>
              <a:t>, although </a:t>
            </a:r>
            <a:r>
              <a:rPr lang="en-US" sz="2800" b="1" i="1" dirty="0">
                <a:solidFill>
                  <a:srgbClr val="00B0F0"/>
                </a:solidFill>
              </a:rPr>
              <a:t>the body is dead because of sin</a:t>
            </a:r>
            <a:r>
              <a:rPr lang="en-US" sz="2800" b="1" i="1" dirty="0"/>
              <a:t>, </a:t>
            </a:r>
            <a:r>
              <a:rPr lang="en-US" sz="2800" b="1" i="1" dirty="0">
                <a:solidFill>
                  <a:srgbClr val="FF66FF"/>
                </a:solidFill>
              </a:rPr>
              <a:t>the Spirit is life because of righteousness</a:t>
            </a:r>
            <a:r>
              <a:rPr lang="en-US" sz="2800" b="1" i="1" dirty="0"/>
              <a:t>.</a:t>
            </a:r>
            <a:r>
              <a:rPr lang="en-US" sz="2800" b="1" dirty="0"/>
              <a:t>”</a:t>
            </a:r>
          </a:p>
          <a:p>
            <a:pPr marL="0" indent="0">
              <a:buNone/>
            </a:pPr>
            <a:r>
              <a:rPr lang="en-US" sz="2800" b="1" dirty="0"/>
              <a:t>“</a:t>
            </a:r>
            <a:r>
              <a:rPr lang="en-US" sz="2800" b="1" i="1" dirty="0"/>
              <a:t>…if we love one another, God abides in us and </a:t>
            </a:r>
            <a:r>
              <a:rPr lang="en-US" sz="2800" b="1" i="1" dirty="0">
                <a:solidFill>
                  <a:srgbClr val="00B0F0"/>
                </a:solidFill>
              </a:rPr>
              <a:t>his love is perfected in us</a:t>
            </a:r>
            <a:r>
              <a:rPr lang="en-US" sz="2800" b="1" i="1" dirty="0"/>
              <a:t>. </a:t>
            </a:r>
            <a:r>
              <a:rPr lang="en-US" sz="2800" b="1" i="1" u="sng" dirty="0">
                <a:solidFill>
                  <a:srgbClr val="00B0F0"/>
                </a:solidFill>
              </a:rPr>
              <a:t>By this we know</a:t>
            </a:r>
            <a:r>
              <a:rPr lang="en-US" sz="2800" b="1" i="1" dirty="0">
                <a:solidFill>
                  <a:srgbClr val="00B0F0"/>
                </a:solidFill>
              </a:rPr>
              <a:t> that we abide in him and he in us</a:t>
            </a:r>
            <a:r>
              <a:rPr lang="en-US" sz="2800" b="1" i="1" dirty="0"/>
              <a:t>, because he has given us of his Spirit.</a:t>
            </a:r>
            <a:r>
              <a:rPr lang="en-US" sz="2800" b="1" dirty="0"/>
              <a:t>” </a:t>
            </a:r>
            <a:r>
              <a:rPr lang="en-US" sz="2800" b="1" dirty="0">
                <a:solidFill>
                  <a:srgbClr val="FF0000"/>
                </a:solidFill>
              </a:rPr>
              <a:t>1 John 4:12-13 </a:t>
            </a:r>
          </a:p>
        </p:txBody>
      </p:sp>
    </p:spTree>
    <p:extLst>
      <p:ext uri="{BB962C8B-B14F-4D97-AF65-F5344CB8AC3E}">
        <p14:creationId xmlns:p14="http://schemas.microsoft.com/office/powerpoint/2010/main" val="3393995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circle(in)">
                                      <p:cBhvr>
                                        <p:cTn id="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A847C-531F-4CEF-A497-50AED396A482}"/>
              </a:ext>
            </a:extLst>
          </p:cNvPr>
          <p:cNvSpPr>
            <a:spLocks noGrp="1"/>
          </p:cNvSpPr>
          <p:nvPr>
            <p:ph type="title"/>
          </p:nvPr>
        </p:nvSpPr>
        <p:spPr>
          <a:xfrm>
            <a:off x="810000" y="880695"/>
            <a:ext cx="10571998" cy="970450"/>
          </a:xfrm>
        </p:spPr>
        <p:txBody>
          <a:bodyPr/>
          <a:lstStyle/>
          <a:p>
            <a:r>
              <a:rPr lang="en-US" dirty="0">
                <a:solidFill>
                  <a:srgbClr val="C00000"/>
                </a:solidFill>
              </a:rPr>
              <a:t>III.</a:t>
            </a:r>
            <a:r>
              <a:rPr lang="en-US" dirty="0"/>
              <a:t> The life Christ gives to us comes only through the Holy Spirit dwelling in us (verses 9-11)</a:t>
            </a:r>
            <a:endParaRPr lang="en-US" i="1" dirty="0"/>
          </a:p>
        </p:txBody>
      </p:sp>
      <p:sp>
        <p:nvSpPr>
          <p:cNvPr id="3" name="Content Placeholder 2">
            <a:extLst>
              <a:ext uri="{FF2B5EF4-FFF2-40B4-BE49-F238E27FC236}">
                <a16:creationId xmlns:a16="http://schemas.microsoft.com/office/drawing/2014/main" id="{E033963B-5620-44DD-9183-88DE9DF2AD2F}"/>
              </a:ext>
            </a:extLst>
          </p:cNvPr>
          <p:cNvSpPr>
            <a:spLocks noGrp="1"/>
          </p:cNvSpPr>
          <p:nvPr>
            <p:ph idx="1"/>
          </p:nvPr>
        </p:nvSpPr>
        <p:spPr>
          <a:xfrm>
            <a:off x="818712" y="2222287"/>
            <a:ext cx="10554574" cy="4635713"/>
          </a:xfrm>
        </p:spPr>
        <p:txBody>
          <a:bodyPr>
            <a:normAutofit lnSpcReduction="10000"/>
          </a:bodyPr>
          <a:lstStyle/>
          <a:p>
            <a:pPr>
              <a:buFont typeface="+mj-lt"/>
              <a:buAutoNum type="alphaUcPeriod"/>
            </a:pPr>
            <a:r>
              <a:rPr lang="en-US" sz="2800" b="1" dirty="0"/>
              <a:t> If you are a Christian, the Holy Spirit dwells in you forever </a:t>
            </a:r>
            <a:r>
              <a:rPr lang="en-US" sz="2800" b="1" i="1" dirty="0"/>
              <a:t>(9)</a:t>
            </a:r>
          </a:p>
          <a:p>
            <a:pPr>
              <a:buFont typeface="+mj-lt"/>
              <a:buAutoNum type="alphaUcPeriod"/>
            </a:pPr>
            <a:r>
              <a:rPr lang="en-US" sz="2800" b="1" dirty="0"/>
              <a:t> If the Holy Spirit dwells in you, He is bringing Christ to life in you </a:t>
            </a:r>
            <a:r>
              <a:rPr lang="en-US" sz="2800" b="1" i="1" dirty="0"/>
              <a:t>(10)</a:t>
            </a:r>
          </a:p>
          <a:p>
            <a:pPr>
              <a:buFont typeface="+mj-lt"/>
              <a:buAutoNum type="alphaUcPeriod"/>
            </a:pPr>
            <a:r>
              <a:rPr lang="en-US" sz="2800" b="1" i="1" dirty="0"/>
              <a:t> </a:t>
            </a:r>
            <a:r>
              <a:rPr lang="en-US" sz="2800" b="1" dirty="0"/>
              <a:t>If the Holy Spirit dwells in you, the Father will give the fullness of Christ’s resurrection life to you (11)</a:t>
            </a:r>
          </a:p>
          <a:p>
            <a:pPr marL="0" indent="0">
              <a:buNone/>
            </a:pPr>
            <a:r>
              <a:rPr lang="en-US" sz="2400" b="1" dirty="0">
                <a:solidFill>
                  <a:srgbClr val="FF0000"/>
                </a:solidFill>
              </a:rPr>
              <a:t>11</a:t>
            </a:r>
            <a:r>
              <a:rPr lang="en-US" sz="2800" b="1" dirty="0"/>
              <a:t> </a:t>
            </a:r>
            <a:r>
              <a:rPr lang="en-US" sz="2800" b="1" i="1" dirty="0"/>
              <a:t>If the Spirit of him who raised Jesus from the dead dwells in you, he who raised Christ Jesus from the dead will also give life to your mortal bodies through his Spirit who dwells in you.</a:t>
            </a:r>
            <a:endParaRPr lang="en-US" sz="4000" b="1" i="1" dirty="0"/>
          </a:p>
        </p:txBody>
      </p:sp>
    </p:spTree>
    <p:extLst>
      <p:ext uri="{BB962C8B-B14F-4D97-AF65-F5344CB8AC3E}">
        <p14:creationId xmlns:p14="http://schemas.microsoft.com/office/powerpoint/2010/main" val="2027773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childTnLst>
                          </p:cTn>
                        </p:par>
                        <p:par>
                          <p:cTn id="8" fill="hold">
                            <p:stCondLst>
                              <p:cond delay="2000"/>
                            </p:stCondLst>
                            <p:childTnLst>
                              <p:par>
                                <p:cTn id="9" presetID="6" presetClass="entr" presetSubtype="16" fill="hold" nodeType="after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circle(in)">
                                      <p:cBhvr>
                                        <p:cTn id="11"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F081FF-C798-4A75-B4FE-75815BB92DCC}"/>
              </a:ext>
            </a:extLst>
          </p:cNvPr>
          <p:cNvSpPr>
            <a:spLocks noGrp="1"/>
          </p:cNvSpPr>
          <p:nvPr>
            <p:ph idx="1"/>
          </p:nvPr>
        </p:nvSpPr>
        <p:spPr/>
        <p:txBody>
          <a:bodyPr>
            <a:normAutofit/>
          </a:bodyPr>
          <a:lstStyle/>
          <a:p>
            <a:pPr marL="0" indent="0">
              <a:buNone/>
            </a:pPr>
            <a:r>
              <a:rPr lang="en-US" sz="3200" b="1" dirty="0"/>
              <a:t>But ‘</a:t>
            </a:r>
            <a:r>
              <a:rPr lang="en-US" sz="3200" b="1" i="1" dirty="0"/>
              <a:t>If the Spirit of him who raised Jesus from the dead dwells in you</a:t>
            </a:r>
            <a:r>
              <a:rPr lang="en-US" sz="3200" b="1" dirty="0"/>
              <a:t>,’ </a:t>
            </a:r>
            <a:r>
              <a:rPr lang="en-US" sz="3200" b="1" i="1" dirty="0"/>
              <a:t>his presence cannot but result in life for that body which he inhabits.</a:t>
            </a:r>
            <a:r>
              <a:rPr lang="en-US" sz="3200" b="1" dirty="0"/>
              <a:t>” </a:t>
            </a:r>
            <a:r>
              <a:rPr lang="en-US" sz="3200" b="1" dirty="0">
                <a:solidFill>
                  <a:srgbClr val="FF0000"/>
                </a:solidFill>
              </a:rPr>
              <a:t>Doug Moo </a:t>
            </a:r>
          </a:p>
        </p:txBody>
      </p:sp>
    </p:spTree>
    <p:extLst>
      <p:ext uri="{BB962C8B-B14F-4D97-AF65-F5344CB8AC3E}">
        <p14:creationId xmlns:p14="http://schemas.microsoft.com/office/powerpoint/2010/main" val="551411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A847C-531F-4CEF-A497-50AED396A482}"/>
              </a:ext>
            </a:extLst>
          </p:cNvPr>
          <p:cNvSpPr>
            <a:spLocks noGrp="1"/>
          </p:cNvSpPr>
          <p:nvPr>
            <p:ph type="title"/>
          </p:nvPr>
        </p:nvSpPr>
        <p:spPr>
          <a:xfrm>
            <a:off x="810000" y="353571"/>
            <a:ext cx="10571998" cy="970450"/>
          </a:xfrm>
        </p:spPr>
        <p:txBody>
          <a:bodyPr/>
          <a:lstStyle/>
          <a:p>
            <a:r>
              <a:rPr lang="en-US" dirty="0">
                <a:solidFill>
                  <a:srgbClr val="C00000"/>
                </a:solidFill>
              </a:rPr>
              <a:t>IV.</a:t>
            </a:r>
            <a:r>
              <a:rPr lang="en-US" dirty="0"/>
              <a:t> Walk according to the Spirit</a:t>
            </a:r>
            <a:endParaRPr lang="en-US" i="1" dirty="0"/>
          </a:p>
        </p:txBody>
      </p:sp>
      <p:sp>
        <p:nvSpPr>
          <p:cNvPr id="3" name="Content Placeholder 2">
            <a:extLst>
              <a:ext uri="{FF2B5EF4-FFF2-40B4-BE49-F238E27FC236}">
                <a16:creationId xmlns:a16="http://schemas.microsoft.com/office/drawing/2014/main" id="{E033963B-5620-44DD-9183-88DE9DF2AD2F}"/>
              </a:ext>
            </a:extLst>
          </p:cNvPr>
          <p:cNvSpPr>
            <a:spLocks noGrp="1"/>
          </p:cNvSpPr>
          <p:nvPr>
            <p:ph idx="1"/>
          </p:nvPr>
        </p:nvSpPr>
        <p:spPr>
          <a:xfrm>
            <a:off x="818712" y="2222287"/>
            <a:ext cx="10554574" cy="4635713"/>
          </a:xfrm>
        </p:spPr>
        <p:txBody>
          <a:bodyPr>
            <a:normAutofit/>
          </a:bodyPr>
          <a:lstStyle/>
          <a:p>
            <a:pPr>
              <a:buFont typeface="+mj-lt"/>
              <a:buAutoNum type="alphaUcPeriod"/>
            </a:pPr>
            <a:r>
              <a:rPr lang="en-US" sz="2800" b="1" dirty="0"/>
              <a:t>Set our minds on the things of the Spirit</a:t>
            </a:r>
          </a:p>
          <a:p>
            <a:pPr marL="0" indent="0">
              <a:buNone/>
            </a:pPr>
            <a:r>
              <a:rPr lang="en-US" sz="2800" b="1" dirty="0"/>
              <a:t>“</a:t>
            </a:r>
            <a:r>
              <a:rPr lang="en-US" sz="2800" b="1" i="1" dirty="0"/>
              <a:t>Blessed is the man who walks not in the counsel of the wicked, nor stands in the way of sinners, nor sits in the seat of scoffers; but </a:t>
            </a:r>
            <a:r>
              <a:rPr lang="en-US" sz="2800" b="1" i="1" dirty="0">
                <a:solidFill>
                  <a:srgbClr val="00B0F0"/>
                </a:solidFill>
              </a:rPr>
              <a:t>his delight is in the law of the </a:t>
            </a:r>
            <a:r>
              <a:rPr lang="en-US" sz="2800" b="1" i="1" cap="small" dirty="0">
                <a:solidFill>
                  <a:srgbClr val="00B0F0"/>
                </a:solidFill>
              </a:rPr>
              <a:t>Lord</a:t>
            </a:r>
            <a:r>
              <a:rPr lang="en-US" sz="2800" b="1" i="1" dirty="0">
                <a:solidFill>
                  <a:srgbClr val="00B0F0"/>
                </a:solidFill>
              </a:rPr>
              <a:t>, and on his law he meditates day and night</a:t>
            </a:r>
            <a:r>
              <a:rPr lang="en-US" sz="2800" b="1" i="1" dirty="0"/>
              <a:t>. </a:t>
            </a:r>
            <a:r>
              <a:rPr lang="en-US" sz="2800" b="1" i="1" dirty="0">
                <a:solidFill>
                  <a:srgbClr val="00B0F0"/>
                </a:solidFill>
              </a:rPr>
              <a:t>He is like a tree planted by streams of water</a:t>
            </a:r>
            <a:r>
              <a:rPr lang="en-US" sz="2800" b="1" i="1" dirty="0"/>
              <a:t> </a:t>
            </a:r>
            <a:r>
              <a:rPr lang="en-US" sz="2800" b="1" i="1" dirty="0">
                <a:solidFill>
                  <a:srgbClr val="00B0F0"/>
                </a:solidFill>
              </a:rPr>
              <a:t>that yields its fruit </a:t>
            </a:r>
            <a:r>
              <a:rPr lang="en-US" sz="2800" b="1" i="1" dirty="0"/>
              <a:t>in its season, and its leaf does not wither.</a:t>
            </a:r>
            <a:r>
              <a:rPr lang="en-US" sz="2800" b="1" dirty="0"/>
              <a:t>” </a:t>
            </a:r>
            <a:r>
              <a:rPr lang="en-US" sz="2800" b="1" dirty="0">
                <a:solidFill>
                  <a:srgbClr val="FF0000"/>
                </a:solidFill>
              </a:rPr>
              <a:t>Psalm 1:1-3</a:t>
            </a:r>
            <a:endParaRPr lang="en-US" sz="2800" b="1" i="1" dirty="0">
              <a:solidFill>
                <a:srgbClr val="FF0000"/>
              </a:solidFill>
            </a:endParaRPr>
          </a:p>
        </p:txBody>
      </p:sp>
    </p:spTree>
    <p:extLst>
      <p:ext uri="{BB962C8B-B14F-4D97-AF65-F5344CB8AC3E}">
        <p14:creationId xmlns:p14="http://schemas.microsoft.com/office/powerpoint/2010/main" val="1573002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A847C-531F-4CEF-A497-50AED396A482}"/>
              </a:ext>
            </a:extLst>
          </p:cNvPr>
          <p:cNvSpPr>
            <a:spLocks noGrp="1"/>
          </p:cNvSpPr>
          <p:nvPr>
            <p:ph type="title"/>
          </p:nvPr>
        </p:nvSpPr>
        <p:spPr>
          <a:xfrm>
            <a:off x="810000" y="353571"/>
            <a:ext cx="10571998" cy="970450"/>
          </a:xfrm>
        </p:spPr>
        <p:txBody>
          <a:bodyPr/>
          <a:lstStyle/>
          <a:p>
            <a:r>
              <a:rPr lang="en-US" dirty="0">
                <a:solidFill>
                  <a:srgbClr val="C00000"/>
                </a:solidFill>
              </a:rPr>
              <a:t>IV.</a:t>
            </a:r>
            <a:r>
              <a:rPr lang="en-US" dirty="0"/>
              <a:t> Walk according to the Spirit</a:t>
            </a:r>
            <a:endParaRPr lang="en-US" i="1" dirty="0"/>
          </a:p>
        </p:txBody>
      </p:sp>
      <p:sp>
        <p:nvSpPr>
          <p:cNvPr id="3" name="Content Placeholder 2">
            <a:extLst>
              <a:ext uri="{FF2B5EF4-FFF2-40B4-BE49-F238E27FC236}">
                <a16:creationId xmlns:a16="http://schemas.microsoft.com/office/drawing/2014/main" id="{E033963B-5620-44DD-9183-88DE9DF2AD2F}"/>
              </a:ext>
            </a:extLst>
          </p:cNvPr>
          <p:cNvSpPr>
            <a:spLocks noGrp="1"/>
          </p:cNvSpPr>
          <p:nvPr>
            <p:ph idx="1"/>
          </p:nvPr>
        </p:nvSpPr>
        <p:spPr>
          <a:xfrm>
            <a:off x="818712" y="2222287"/>
            <a:ext cx="10554574" cy="4635713"/>
          </a:xfrm>
        </p:spPr>
        <p:txBody>
          <a:bodyPr>
            <a:normAutofit lnSpcReduction="10000"/>
          </a:bodyPr>
          <a:lstStyle/>
          <a:p>
            <a:pPr>
              <a:buFont typeface="+mj-lt"/>
              <a:buAutoNum type="alphaUcPeriod"/>
            </a:pPr>
            <a:r>
              <a:rPr lang="en-US" sz="2800" b="1" dirty="0"/>
              <a:t>Set our minds on the things of the Spirit</a:t>
            </a:r>
          </a:p>
          <a:p>
            <a:pPr>
              <a:buFont typeface="+mj-lt"/>
              <a:buAutoNum type="alphaUcPeriod"/>
            </a:pPr>
            <a:r>
              <a:rPr lang="en-US" sz="2800" b="1" dirty="0"/>
              <a:t> We must keep in step with the Spirit</a:t>
            </a:r>
          </a:p>
          <a:p>
            <a:pPr marL="0" indent="0">
              <a:buNone/>
            </a:pPr>
            <a:r>
              <a:rPr lang="en-US" sz="2800" b="1" u="sng" dirty="0"/>
              <a:t>The fruit of the Spirit</a:t>
            </a:r>
            <a:r>
              <a:rPr lang="en-US" sz="2800" b="1" dirty="0"/>
              <a:t>: “</a:t>
            </a:r>
            <a:r>
              <a:rPr lang="en-US" sz="2800" b="1" i="1" dirty="0"/>
              <a:t>love, joy, peace, patience, kindness, goodness, faithfulness, gentleness, self-control.</a:t>
            </a:r>
            <a:r>
              <a:rPr lang="en-US" sz="2800" b="1" dirty="0"/>
              <a:t>” </a:t>
            </a:r>
            <a:r>
              <a:rPr lang="en-US" sz="2800" b="1" dirty="0">
                <a:solidFill>
                  <a:srgbClr val="FF0000"/>
                </a:solidFill>
              </a:rPr>
              <a:t>Galatians 5:22-23</a:t>
            </a:r>
          </a:p>
          <a:p>
            <a:pPr marL="0" indent="0">
              <a:buNone/>
            </a:pPr>
            <a:r>
              <a:rPr lang="en-US" sz="2800" b="1" dirty="0"/>
              <a:t>“</a:t>
            </a:r>
            <a:r>
              <a:rPr lang="en-US" sz="2800" b="1" i="1" dirty="0"/>
              <a:t>like a tree planted by streams of water that yields its fruit in its season</a:t>
            </a:r>
            <a:r>
              <a:rPr lang="en-US" sz="2800" b="1" dirty="0"/>
              <a:t>” (</a:t>
            </a:r>
            <a:r>
              <a:rPr lang="en-US" sz="2800" b="1" dirty="0">
                <a:solidFill>
                  <a:srgbClr val="FF0000"/>
                </a:solidFill>
              </a:rPr>
              <a:t>Psalm 1:3</a:t>
            </a:r>
            <a:r>
              <a:rPr lang="en-US" sz="2800" b="1" dirty="0"/>
              <a:t>) for “</a:t>
            </a:r>
            <a:r>
              <a:rPr lang="en-US" sz="2800" b="1" i="1" dirty="0"/>
              <a:t>those who belong to Christ Jesus have crucified the flesh with its passions and desires. If we live by the Spirit, </a:t>
            </a:r>
            <a:r>
              <a:rPr lang="en-US" sz="2800" b="1" i="1" dirty="0">
                <a:solidFill>
                  <a:srgbClr val="00B0F0"/>
                </a:solidFill>
              </a:rPr>
              <a:t>let us also keep in step with the Spirit</a:t>
            </a:r>
            <a:r>
              <a:rPr lang="en-US" sz="2800" b="1" i="1" dirty="0"/>
              <a:t>.</a:t>
            </a:r>
            <a:r>
              <a:rPr lang="en-US" sz="2800" b="1" dirty="0"/>
              <a:t>” (</a:t>
            </a:r>
            <a:r>
              <a:rPr lang="en-US" sz="2800" b="1" dirty="0">
                <a:solidFill>
                  <a:srgbClr val="FF0000"/>
                </a:solidFill>
              </a:rPr>
              <a:t>Galatians 5:24-25</a:t>
            </a:r>
            <a:r>
              <a:rPr lang="en-US" sz="2800" b="1" dirty="0"/>
              <a:t>)</a:t>
            </a:r>
            <a:endParaRPr lang="en-US" sz="5400" b="1" dirty="0">
              <a:solidFill>
                <a:srgbClr val="FF0000"/>
              </a:solidFill>
            </a:endParaRPr>
          </a:p>
        </p:txBody>
      </p:sp>
    </p:spTree>
    <p:extLst>
      <p:ext uri="{BB962C8B-B14F-4D97-AF65-F5344CB8AC3E}">
        <p14:creationId xmlns:p14="http://schemas.microsoft.com/office/powerpoint/2010/main" val="4038387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ircle(in)">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1385CE-95F4-46D8-8D38-D0BD7B634C63}"/>
              </a:ext>
            </a:extLst>
          </p:cNvPr>
          <p:cNvSpPr>
            <a:spLocks noGrp="1"/>
          </p:cNvSpPr>
          <p:nvPr>
            <p:ph idx="1"/>
          </p:nvPr>
        </p:nvSpPr>
        <p:spPr>
          <a:xfrm>
            <a:off x="818712" y="2531568"/>
            <a:ext cx="10554574" cy="3636511"/>
          </a:xfrm>
        </p:spPr>
        <p:txBody>
          <a:bodyPr>
            <a:normAutofit/>
          </a:bodyPr>
          <a:lstStyle/>
          <a:p>
            <a:pPr marL="0" indent="0">
              <a:buNone/>
            </a:pPr>
            <a:r>
              <a:rPr lang="en-US" sz="3200" b="1" i="1" dirty="0"/>
              <a:t>“I have a glove here in my hand. The glove cannot do anything by itself, but when my hand is in it, it can do many things. True, it is not the glove, but my hand in the glove that acts. We are gloves. It is the Holy Spirit in us who is the hand, who does the job. We have to make room for the hand so that every finger is filled.” </a:t>
            </a:r>
            <a:r>
              <a:rPr lang="en-US" sz="3200" b="1" dirty="0">
                <a:solidFill>
                  <a:srgbClr val="FF0000"/>
                </a:solidFill>
              </a:rPr>
              <a:t>Corrie Ten Boom </a:t>
            </a:r>
          </a:p>
          <a:p>
            <a:endParaRPr lang="en-US" sz="3200" b="1" i="1" dirty="0"/>
          </a:p>
        </p:txBody>
      </p:sp>
    </p:spTree>
    <p:extLst>
      <p:ext uri="{BB962C8B-B14F-4D97-AF65-F5344CB8AC3E}">
        <p14:creationId xmlns:p14="http://schemas.microsoft.com/office/powerpoint/2010/main" val="1228360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A847C-531F-4CEF-A497-50AED396A482}"/>
              </a:ext>
            </a:extLst>
          </p:cNvPr>
          <p:cNvSpPr>
            <a:spLocks noGrp="1"/>
          </p:cNvSpPr>
          <p:nvPr>
            <p:ph type="title"/>
          </p:nvPr>
        </p:nvSpPr>
        <p:spPr>
          <a:xfrm>
            <a:off x="810000" y="353571"/>
            <a:ext cx="10571998" cy="970450"/>
          </a:xfrm>
        </p:spPr>
        <p:txBody>
          <a:bodyPr/>
          <a:lstStyle/>
          <a:p>
            <a:r>
              <a:rPr lang="en-US" dirty="0">
                <a:solidFill>
                  <a:srgbClr val="C00000"/>
                </a:solidFill>
              </a:rPr>
              <a:t>IV.</a:t>
            </a:r>
            <a:r>
              <a:rPr lang="en-US" dirty="0"/>
              <a:t> Walk according to the Spirit</a:t>
            </a:r>
            <a:endParaRPr lang="en-US" i="1" dirty="0"/>
          </a:p>
        </p:txBody>
      </p:sp>
      <p:sp>
        <p:nvSpPr>
          <p:cNvPr id="3" name="Content Placeholder 2">
            <a:extLst>
              <a:ext uri="{FF2B5EF4-FFF2-40B4-BE49-F238E27FC236}">
                <a16:creationId xmlns:a16="http://schemas.microsoft.com/office/drawing/2014/main" id="{E033963B-5620-44DD-9183-88DE9DF2AD2F}"/>
              </a:ext>
            </a:extLst>
          </p:cNvPr>
          <p:cNvSpPr>
            <a:spLocks noGrp="1"/>
          </p:cNvSpPr>
          <p:nvPr>
            <p:ph idx="1"/>
          </p:nvPr>
        </p:nvSpPr>
        <p:spPr>
          <a:xfrm>
            <a:off x="818712" y="2222287"/>
            <a:ext cx="10554574" cy="4635713"/>
          </a:xfrm>
        </p:spPr>
        <p:txBody>
          <a:bodyPr>
            <a:normAutofit/>
          </a:bodyPr>
          <a:lstStyle/>
          <a:p>
            <a:pPr>
              <a:buFont typeface="+mj-lt"/>
              <a:buAutoNum type="alphaUcPeriod"/>
            </a:pPr>
            <a:r>
              <a:rPr lang="en-US" sz="2800" b="1" dirty="0"/>
              <a:t>Set our minds on the things of the Spirit</a:t>
            </a:r>
          </a:p>
          <a:p>
            <a:pPr>
              <a:buFont typeface="+mj-lt"/>
              <a:buAutoNum type="alphaUcPeriod"/>
            </a:pPr>
            <a:r>
              <a:rPr lang="en-US" sz="2800" b="1" dirty="0"/>
              <a:t> We must keep in step with the Spirit</a:t>
            </a:r>
          </a:p>
          <a:p>
            <a:pPr>
              <a:buFont typeface="+mj-lt"/>
              <a:buAutoNum type="alphaUcPeriod"/>
            </a:pPr>
            <a:r>
              <a:rPr lang="en-US" sz="2800" b="1" dirty="0"/>
              <a:t> Practice the presence of the Spirit</a:t>
            </a:r>
          </a:p>
          <a:p>
            <a:pPr marL="0" indent="0">
              <a:buNone/>
            </a:pPr>
            <a:r>
              <a:rPr lang="en-US" sz="2800" b="1" dirty="0"/>
              <a:t>“</a:t>
            </a:r>
            <a:r>
              <a:rPr lang="en-US" sz="2800" b="1" i="1" dirty="0"/>
              <a:t>And </a:t>
            </a:r>
            <a:r>
              <a:rPr lang="en-US" sz="2800" b="1" i="1" dirty="0">
                <a:solidFill>
                  <a:srgbClr val="00B0F0"/>
                </a:solidFill>
              </a:rPr>
              <a:t>do not grieve the Holy Spirit </a:t>
            </a:r>
            <a:r>
              <a:rPr lang="en-US" sz="2800" b="1" i="1" dirty="0"/>
              <a:t>of God, by whom you were sealed for the day of redemption.</a:t>
            </a:r>
            <a:r>
              <a:rPr lang="en-US" sz="2800" b="1" dirty="0"/>
              <a:t>” </a:t>
            </a:r>
            <a:r>
              <a:rPr lang="en-US" sz="2800" b="1" dirty="0">
                <a:solidFill>
                  <a:srgbClr val="FF0000"/>
                </a:solidFill>
              </a:rPr>
              <a:t>Ephesians 4:30</a:t>
            </a:r>
          </a:p>
          <a:p>
            <a:pPr marL="0" indent="0">
              <a:buNone/>
            </a:pPr>
            <a:r>
              <a:rPr lang="en-US" sz="2800" b="1" dirty="0"/>
              <a:t>“</a:t>
            </a:r>
            <a:r>
              <a:rPr lang="en-US" sz="2800" b="1" i="1" dirty="0"/>
              <a:t>I am the vine; you are the branches. </a:t>
            </a:r>
            <a:r>
              <a:rPr lang="en-US" sz="2800" b="1" i="1" dirty="0">
                <a:solidFill>
                  <a:srgbClr val="00B0F0"/>
                </a:solidFill>
              </a:rPr>
              <a:t>Whoever abides in me and I in him, he it is that bears much fruit, for </a:t>
            </a:r>
            <a:r>
              <a:rPr lang="en-US" sz="2800" b="1" i="1" u="sng" dirty="0">
                <a:solidFill>
                  <a:srgbClr val="00B0F0"/>
                </a:solidFill>
              </a:rPr>
              <a:t>apart from me you can do nothing</a:t>
            </a:r>
            <a:r>
              <a:rPr lang="en-US" sz="2800" b="1" i="1" dirty="0"/>
              <a:t>.</a:t>
            </a:r>
            <a:r>
              <a:rPr lang="en-US" sz="2800" b="1" dirty="0"/>
              <a:t>” </a:t>
            </a:r>
            <a:r>
              <a:rPr lang="en-US" sz="2800" b="1" dirty="0">
                <a:solidFill>
                  <a:srgbClr val="FF0000"/>
                </a:solidFill>
              </a:rPr>
              <a:t>John 15:5</a:t>
            </a:r>
            <a:endParaRPr lang="en-US" sz="4000" b="1" dirty="0">
              <a:solidFill>
                <a:srgbClr val="FF0000"/>
              </a:solidFill>
            </a:endParaRPr>
          </a:p>
        </p:txBody>
      </p:sp>
    </p:spTree>
    <p:extLst>
      <p:ext uri="{BB962C8B-B14F-4D97-AF65-F5344CB8AC3E}">
        <p14:creationId xmlns:p14="http://schemas.microsoft.com/office/powerpoint/2010/main" val="1102061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ircle(in)">
                                      <p:cBhvr>
                                        <p:cTn id="12" dur="2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ircle(in)">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2000" r="-12000"/>
          </a:stretch>
        </a:blipFill>
        <a:effectLst/>
      </p:bgPr>
    </p:bg>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1BFC690C-7C93-46FC-801F-E9B0556F50A4}"/>
              </a:ext>
            </a:extLst>
          </p:cNvPr>
          <p:cNvSpPr txBox="1"/>
          <p:nvPr/>
        </p:nvSpPr>
        <p:spPr>
          <a:xfrm>
            <a:off x="1903589" y="3261632"/>
            <a:ext cx="8384822" cy="175432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black"/>
                </a:solidFill>
                <a:effectLst/>
                <a:uLnTx/>
                <a:uFillTx/>
                <a:latin typeface="Kristen ITC" panose="03050502040202030202" pitchFamily="66" charset="0"/>
                <a:ea typeface="+mn-ea"/>
                <a:cs typeface="+mn-cs"/>
              </a:rPr>
              <a:t>Walk according to the Spirit</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5400" b="1" i="1" u="none" strike="noStrike" kern="1200" cap="none" spc="0" normalizeH="0" baseline="0" noProof="0" dirty="0">
                <a:ln>
                  <a:noFill/>
                </a:ln>
                <a:solidFill>
                  <a:prstClr val="black"/>
                </a:solidFill>
                <a:effectLst/>
                <a:uLnTx/>
                <a:uFillTx/>
                <a:latin typeface="Kristen ITC" panose="03050502040202030202" pitchFamily="66" charset="0"/>
                <a:ea typeface="+mn-ea"/>
                <a:cs typeface="+mn-cs"/>
              </a:rPr>
              <a:t>Romans 8:1-11</a:t>
            </a:r>
          </a:p>
        </p:txBody>
      </p:sp>
    </p:spTree>
    <p:extLst>
      <p:ext uri="{BB962C8B-B14F-4D97-AF65-F5344CB8AC3E}">
        <p14:creationId xmlns:p14="http://schemas.microsoft.com/office/powerpoint/2010/main" val="33476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A847C-531F-4CEF-A497-50AED396A482}"/>
              </a:ext>
            </a:extLst>
          </p:cNvPr>
          <p:cNvSpPr>
            <a:spLocks noGrp="1"/>
          </p:cNvSpPr>
          <p:nvPr>
            <p:ph type="title"/>
          </p:nvPr>
        </p:nvSpPr>
        <p:spPr>
          <a:xfrm>
            <a:off x="810000" y="933966"/>
            <a:ext cx="10571998" cy="970450"/>
          </a:xfrm>
        </p:spPr>
        <p:txBody>
          <a:bodyPr/>
          <a:lstStyle/>
          <a:p>
            <a:r>
              <a:rPr lang="en-US" dirty="0">
                <a:solidFill>
                  <a:srgbClr val="C00000"/>
                </a:solidFill>
              </a:rPr>
              <a:t>I.</a:t>
            </a:r>
            <a:r>
              <a:rPr lang="en-US" dirty="0"/>
              <a:t> In Christ’ dominion, we are no longer subject to the law’s condemnation </a:t>
            </a:r>
            <a:r>
              <a:rPr lang="en-US" i="1" dirty="0"/>
              <a:t>(verses 1-4)</a:t>
            </a:r>
          </a:p>
        </p:txBody>
      </p:sp>
      <p:sp>
        <p:nvSpPr>
          <p:cNvPr id="3" name="Content Placeholder 2">
            <a:extLst>
              <a:ext uri="{FF2B5EF4-FFF2-40B4-BE49-F238E27FC236}">
                <a16:creationId xmlns:a16="http://schemas.microsoft.com/office/drawing/2014/main" id="{E033963B-5620-44DD-9183-88DE9DF2AD2F}"/>
              </a:ext>
            </a:extLst>
          </p:cNvPr>
          <p:cNvSpPr>
            <a:spLocks noGrp="1"/>
          </p:cNvSpPr>
          <p:nvPr>
            <p:ph idx="1"/>
          </p:nvPr>
        </p:nvSpPr>
        <p:spPr>
          <a:xfrm>
            <a:off x="528254" y="2631084"/>
            <a:ext cx="11373288" cy="3636511"/>
          </a:xfrm>
        </p:spPr>
        <p:txBody>
          <a:bodyPr>
            <a:noAutofit/>
          </a:bodyPr>
          <a:lstStyle/>
          <a:p>
            <a:pPr marL="742950" indent="-742950">
              <a:buFont typeface="+mj-lt"/>
              <a:buAutoNum type="alphaUcPeriod"/>
            </a:pPr>
            <a:r>
              <a:rPr lang="en-US" sz="2800" b="1" dirty="0"/>
              <a:t>In Christ Jesus, we are set free to live under His dominion </a:t>
            </a:r>
            <a:r>
              <a:rPr lang="en-US" sz="2800" b="1" i="1" dirty="0"/>
              <a:t>(1-2)</a:t>
            </a:r>
          </a:p>
          <a:p>
            <a:pPr marL="0" indent="0">
              <a:buNone/>
            </a:pPr>
            <a:r>
              <a:rPr lang="en-US" sz="2400" b="1" dirty="0">
                <a:solidFill>
                  <a:srgbClr val="FF0000"/>
                </a:solidFill>
              </a:rPr>
              <a:t>1</a:t>
            </a:r>
            <a:r>
              <a:rPr lang="en-US" b="1" dirty="0"/>
              <a:t> </a:t>
            </a:r>
            <a:r>
              <a:rPr lang="en-US" sz="2800" b="1" i="1" dirty="0">
                <a:solidFill>
                  <a:srgbClr val="00B0F0"/>
                </a:solidFill>
              </a:rPr>
              <a:t>There is</a:t>
            </a:r>
            <a:r>
              <a:rPr lang="en-US" sz="2800" b="1" i="1" dirty="0"/>
              <a:t> therefore </a:t>
            </a:r>
            <a:r>
              <a:rPr lang="en-US" sz="2800" b="1" i="1" u="sng" dirty="0">
                <a:solidFill>
                  <a:srgbClr val="00B0F0"/>
                </a:solidFill>
              </a:rPr>
              <a:t>now</a:t>
            </a:r>
            <a:r>
              <a:rPr lang="en-US" sz="2800" b="1" i="1" dirty="0">
                <a:solidFill>
                  <a:srgbClr val="00B0F0"/>
                </a:solidFill>
              </a:rPr>
              <a:t> no condemnation</a:t>
            </a:r>
            <a:r>
              <a:rPr lang="en-US" sz="2800" b="1" i="1" dirty="0"/>
              <a:t> for those who are in Christ Jesus.</a:t>
            </a:r>
            <a:r>
              <a:rPr lang="en-US" sz="2800" b="1" dirty="0"/>
              <a:t> </a:t>
            </a:r>
            <a:r>
              <a:rPr lang="en-US" sz="2400" b="1" dirty="0">
                <a:solidFill>
                  <a:srgbClr val="FF0000"/>
                </a:solidFill>
              </a:rPr>
              <a:t>2</a:t>
            </a:r>
            <a:r>
              <a:rPr lang="en-US" b="1" dirty="0"/>
              <a:t> </a:t>
            </a:r>
            <a:r>
              <a:rPr lang="en-US" sz="2800" b="1" i="1" dirty="0"/>
              <a:t>For </a:t>
            </a:r>
            <a:r>
              <a:rPr lang="en-US" sz="2800" b="1" i="1" dirty="0">
                <a:solidFill>
                  <a:srgbClr val="00B0F0"/>
                </a:solidFill>
              </a:rPr>
              <a:t>the law </a:t>
            </a:r>
            <a:r>
              <a:rPr lang="en-US" sz="2800" b="1" i="1" dirty="0"/>
              <a:t>of the Spirit of life has set you free in Christ Jesus from </a:t>
            </a:r>
            <a:r>
              <a:rPr lang="en-US" sz="2800" b="1" i="1" dirty="0">
                <a:solidFill>
                  <a:srgbClr val="00B0F0"/>
                </a:solidFill>
              </a:rPr>
              <a:t>the law </a:t>
            </a:r>
            <a:r>
              <a:rPr lang="en-US" sz="2800" b="1" i="1" dirty="0"/>
              <a:t>of sin and death</a:t>
            </a:r>
            <a:r>
              <a:rPr lang="en-US" sz="2800" b="1" dirty="0"/>
              <a:t>.</a:t>
            </a:r>
            <a:endParaRPr lang="en-US" sz="2800" b="1" i="1" dirty="0"/>
          </a:p>
        </p:txBody>
      </p:sp>
    </p:spTree>
    <p:extLst>
      <p:ext uri="{BB962C8B-B14F-4D97-AF65-F5344CB8AC3E}">
        <p14:creationId xmlns:p14="http://schemas.microsoft.com/office/powerpoint/2010/main" val="2838007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par>
                          <p:cTn id="8" fill="hold">
                            <p:stCondLst>
                              <p:cond delay="2000"/>
                            </p:stCondLst>
                            <p:childTnLst>
                              <p:par>
                                <p:cTn id="9" presetID="6" presetClass="entr" presetSubtype="16"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circle(in)">
                                      <p:cBhvr>
                                        <p:cTn id="11"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A847C-531F-4CEF-A497-50AED396A482}"/>
              </a:ext>
            </a:extLst>
          </p:cNvPr>
          <p:cNvSpPr>
            <a:spLocks noGrp="1"/>
          </p:cNvSpPr>
          <p:nvPr>
            <p:ph type="title"/>
          </p:nvPr>
        </p:nvSpPr>
        <p:spPr>
          <a:xfrm>
            <a:off x="810000" y="933966"/>
            <a:ext cx="10571998" cy="970450"/>
          </a:xfrm>
        </p:spPr>
        <p:txBody>
          <a:bodyPr/>
          <a:lstStyle/>
          <a:p>
            <a:r>
              <a:rPr lang="en-US" dirty="0">
                <a:solidFill>
                  <a:srgbClr val="C00000"/>
                </a:solidFill>
              </a:rPr>
              <a:t>I.</a:t>
            </a:r>
            <a:r>
              <a:rPr lang="en-US" dirty="0"/>
              <a:t> In Christ’ dominion, we are no longer subject to the law’s condemnation </a:t>
            </a:r>
            <a:r>
              <a:rPr lang="en-US" i="1" dirty="0"/>
              <a:t>(verses 1-4)</a:t>
            </a:r>
          </a:p>
        </p:txBody>
      </p:sp>
      <p:sp>
        <p:nvSpPr>
          <p:cNvPr id="3" name="Content Placeholder 2">
            <a:extLst>
              <a:ext uri="{FF2B5EF4-FFF2-40B4-BE49-F238E27FC236}">
                <a16:creationId xmlns:a16="http://schemas.microsoft.com/office/drawing/2014/main" id="{E033963B-5620-44DD-9183-88DE9DF2AD2F}"/>
              </a:ext>
            </a:extLst>
          </p:cNvPr>
          <p:cNvSpPr>
            <a:spLocks noGrp="1"/>
          </p:cNvSpPr>
          <p:nvPr>
            <p:ph idx="1"/>
          </p:nvPr>
        </p:nvSpPr>
        <p:spPr>
          <a:xfrm>
            <a:off x="528254" y="2631084"/>
            <a:ext cx="11373288" cy="3636511"/>
          </a:xfrm>
        </p:spPr>
        <p:txBody>
          <a:bodyPr>
            <a:noAutofit/>
          </a:bodyPr>
          <a:lstStyle/>
          <a:p>
            <a:pPr marL="742950" indent="-742950">
              <a:buFont typeface="+mj-lt"/>
              <a:buAutoNum type="alphaUcPeriod"/>
            </a:pPr>
            <a:r>
              <a:rPr lang="en-US" sz="2800" b="1" dirty="0"/>
              <a:t>In Christ Jesus, we are set free to live under His dominion </a:t>
            </a:r>
            <a:r>
              <a:rPr lang="en-US" sz="2800" b="1" i="1" dirty="0"/>
              <a:t>(1-2)</a:t>
            </a:r>
          </a:p>
          <a:p>
            <a:pPr marL="742950" indent="-742950">
              <a:buFont typeface="+mj-lt"/>
              <a:buAutoNum type="alphaUcPeriod"/>
            </a:pPr>
            <a:r>
              <a:rPr lang="en-US" sz="2800" b="1" dirty="0"/>
              <a:t>In Christ Jesus, both the law’s condemnation for sin and its demands for righteousness are satisfied </a:t>
            </a:r>
            <a:r>
              <a:rPr lang="en-US" sz="2800" b="1" i="1" dirty="0"/>
              <a:t>(3-4)</a:t>
            </a:r>
          </a:p>
          <a:p>
            <a:pPr marL="0" indent="0">
              <a:buNone/>
            </a:pPr>
            <a:r>
              <a:rPr lang="en-US" sz="2400" b="1" dirty="0">
                <a:solidFill>
                  <a:srgbClr val="FF0000"/>
                </a:solidFill>
              </a:rPr>
              <a:t>3</a:t>
            </a:r>
            <a:r>
              <a:rPr lang="en-US" sz="2800" b="1" dirty="0"/>
              <a:t> </a:t>
            </a:r>
            <a:r>
              <a:rPr lang="en-US" sz="2800" b="1" i="1" dirty="0"/>
              <a:t>For God has done what the law, weakened by the flesh, could not do. By sending his own Son </a:t>
            </a:r>
            <a:r>
              <a:rPr lang="en-US" sz="2800" b="1" i="1" dirty="0">
                <a:solidFill>
                  <a:srgbClr val="00B0F0"/>
                </a:solidFill>
              </a:rPr>
              <a:t>in the likeness of sinful flesh and for sin</a:t>
            </a:r>
            <a:r>
              <a:rPr lang="en-US" sz="2800" b="1" i="1" dirty="0"/>
              <a:t>, </a:t>
            </a:r>
            <a:r>
              <a:rPr lang="en-US" sz="2800" b="1" i="1" dirty="0">
                <a:solidFill>
                  <a:srgbClr val="00B0F0"/>
                </a:solidFill>
              </a:rPr>
              <a:t>he condemned sin in the flesh</a:t>
            </a:r>
            <a:r>
              <a:rPr lang="en-US" sz="2800" b="1" i="1" dirty="0"/>
              <a:t>,</a:t>
            </a:r>
            <a:r>
              <a:rPr lang="en-US" sz="2800" b="1" dirty="0"/>
              <a:t> </a:t>
            </a:r>
            <a:r>
              <a:rPr lang="en-US" sz="2400" b="1" dirty="0">
                <a:solidFill>
                  <a:srgbClr val="FF0000"/>
                </a:solidFill>
              </a:rPr>
              <a:t>4</a:t>
            </a:r>
            <a:r>
              <a:rPr lang="en-US" sz="2800" b="1" dirty="0"/>
              <a:t> </a:t>
            </a:r>
            <a:r>
              <a:rPr lang="en-US" sz="2800" b="1" i="1" dirty="0"/>
              <a:t>in order that the righteous requirement of the law might be fulfilled in us, who walk not according to the flesh but according to the Spirit.</a:t>
            </a:r>
            <a:endParaRPr lang="en-US" sz="5400" b="1" i="1" dirty="0"/>
          </a:p>
        </p:txBody>
      </p:sp>
    </p:spTree>
    <p:extLst>
      <p:ext uri="{BB962C8B-B14F-4D97-AF65-F5344CB8AC3E}">
        <p14:creationId xmlns:p14="http://schemas.microsoft.com/office/powerpoint/2010/main" val="3216791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par>
                          <p:cTn id="8" fill="hold">
                            <p:stCondLst>
                              <p:cond delay="2000"/>
                            </p:stCondLst>
                            <p:childTnLst>
                              <p:par>
                                <p:cTn id="9" presetID="6" presetClass="entr" presetSubtype="16"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circle(in)">
                                      <p:cBhvr>
                                        <p:cTn id="11"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A847C-531F-4CEF-A497-50AED396A482}"/>
              </a:ext>
            </a:extLst>
          </p:cNvPr>
          <p:cNvSpPr>
            <a:spLocks noGrp="1"/>
          </p:cNvSpPr>
          <p:nvPr>
            <p:ph type="title"/>
          </p:nvPr>
        </p:nvSpPr>
        <p:spPr>
          <a:xfrm>
            <a:off x="810000" y="933966"/>
            <a:ext cx="10571998" cy="970450"/>
          </a:xfrm>
        </p:spPr>
        <p:txBody>
          <a:bodyPr/>
          <a:lstStyle/>
          <a:p>
            <a:r>
              <a:rPr lang="en-US" dirty="0">
                <a:solidFill>
                  <a:srgbClr val="C00000"/>
                </a:solidFill>
              </a:rPr>
              <a:t>I.</a:t>
            </a:r>
            <a:r>
              <a:rPr lang="en-US" dirty="0"/>
              <a:t> In Christ’ dominion, we are no longer subject to the law’s condemnation </a:t>
            </a:r>
            <a:r>
              <a:rPr lang="en-US" i="1" dirty="0"/>
              <a:t>(verses 1-4)</a:t>
            </a:r>
          </a:p>
        </p:txBody>
      </p:sp>
      <p:sp>
        <p:nvSpPr>
          <p:cNvPr id="3" name="Content Placeholder 2">
            <a:extLst>
              <a:ext uri="{FF2B5EF4-FFF2-40B4-BE49-F238E27FC236}">
                <a16:creationId xmlns:a16="http://schemas.microsoft.com/office/drawing/2014/main" id="{E033963B-5620-44DD-9183-88DE9DF2AD2F}"/>
              </a:ext>
            </a:extLst>
          </p:cNvPr>
          <p:cNvSpPr>
            <a:spLocks noGrp="1"/>
          </p:cNvSpPr>
          <p:nvPr>
            <p:ph idx="1"/>
          </p:nvPr>
        </p:nvSpPr>
        <p:spPr>
          <a:xfrm>
            <a:off x="528254" y="2631084"/>
            <a:ext cx="11373288" cy="3636511"/>
          </a:xfrm>
        </p:spPr>
        <p:txBody>
          <a:bodyPr>
            <a:noAutofit/>
          </a:bodyPr>
          <a:lstStyle/>
          <a:p>
            <a:pPr marL="742950" indent="-742950">
              <a:buFont typeface="+mj-lt"/>
              <a:buAutoNum type="alphaUcPeriod"/>
            </a:pPr>
            <a:r>
              <a:rPr lang="en-US" sz="2800" b="1" dirty="0"/>
              <a:t>In Christ Jesus, we are set free to live under His dominion </a:t>
            </a:r>
            <a:r>
              <a:rPr lang="en-US" sz="2800" b="1" i="1" dirty="0"/>
              <a:t>(1-2)</a:t>
            </a:r>
          </a:p>
          <a:p>
            <a:pPr marL="742950" indent="-742950">
              <a:buFont typeface="+mj-lt"/>
              <a:buAutoNum type="alphaUcPeriod"/>
            </a:pPr>
            <a:r>
              <a:rPr lang="en-US" sz="2800" b="1" dirty="0"/>
              <a:t>In Christ Jesus, both the law’s condemnation for sin and its demands for righteousness are satisfied </a:t>
            </a:r>
            <a:r>
              <a:rPr lang="en-US" sz="2800" b="1" i="1" dirty="0"/>
              <a:t>(3-4)</a:t>
            </a:r>
          </a:p>
          <a:p>
            <a:pPr marL="0" indent="0">
              <a:buNone/>
            </a:pPr>
            <a:r>
              <a:rPr lang="en-US" sz="2400" b="1" dirty="0">
                <a:solidFill>
                  <a:srgbClr val="FF0000"/>
                </a:solidFill>
              </a:rPr>
              <a:t>3</a:t>
            </a:r>
            <a:r>
              <a:rPr lang="en-US" sz="2800" b="1" dirty="0"/>
              <a:t> </a:t>
            </a:r>
            <a:r>
              <a:rPr lang="en-US" sz="2800" b="1" i="1" dirty="0"/>
              <a:t>For God has done what the law, weakened by the flesh, could not do. By sending his own Son in the likeness of sinful flesh and for sin, he condemned sin in the flesh,</a:t>
            </a:r>
            <a:r>
              <a:rPr lang="en-US" sz="2800" b="1" dirty="0"/>
              <a:t> </a:t>
            </a:r>
            <a:r>
              <a:rPr lang="en-US" sz="2400" b="1" dirty="0">
                <a:solidFill>
                  <a:srgbClr val="FF0000"/>
                </a:solidFill>
              </a:rPr>
              <a:t>4</a:t>
            </a:r>
            <a:r>
              <a:rPr lang="en-US" sz="2800" b="1" dirty="0"/>
              <a:t> </a:t>
            </a:r>
            <a:r>
              <a:rPr lang="en-US" sz="2800" b="1" i="1" dirty="0">
                <a:solidFill>
                  <a:srgbClr val="00B0F0"/>
                </a:solidFill>
              </a:rPr>
              <a:t>in order that the righteous requirement of the law might </a:t>
            </a:r>
            <a:r>
              <a:rPr lang="en-US" sz="2800" b="1" i="1" dirty="0">
                <a:solidFill>
                  <a:srgbClr val="FF66FF"/>
                </a:solidFill>
              </a:rPr>
              <a:t>be fulfilled </a:t>
            </a:r>
            <a:r>
              <a:rPr lang="en-US" sz="2800" b="1" i="1" dirty="0">
                <a:solidFill>
                  <a:srgbClr val="00B0F0"/>
                </a:solidFill>
              </a:rPr>
              <a:t>in us, who walk not according to the flesh but according to the Spirit</a:t>
            </a:r>
            <a:r>
              <a:rPr lang="en-US" sz="2800" b="1" i="1" dirty="0"/>
              <a:t>.</a:t>
            </a:r>
            <a:endParaRPr lang="en-US" sz="5400" b="1" i="1" dirty="0"/>
          </a:p>
        </p:txBody>
      </p:sp>
    </p:spTree>
    <p:extLst>
      <p:ext uri="{BB962C8B-B14F-4D97-AF65-F5344CB8AC3E}">
        <p14:creationId xmlns:p14="http://schemas.microsoft.com/office/powerpoint/2010/main" val="2640025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A847C-531F-4CEF-A497-50AED396A482}"/>
              </a:ext>
            </a:extLst>
          </p:cNvPr>
          <p:cNvSpPr>
            <a:spLocks noGrp="1"/>
          </p:cNvSpPr>
          <p:nvPr>
            <p:ph type="title"/>
          </p:nvPr>
        </p:nvSpPr>
        <p:spPr>
          <a:xfrm>
            <a:off x="810000" y="504174"/>
            <a:ext cx="10571998" cy="970450"/>
          </a:xfrm>
        </p:spPr>
        <p:txBody>
          <a:bodyPr/>
          <a:lstStyle/>
          <a:p>
            <a:r>
              <a:rPr lang="en-US" dirty="0">
                <a:solidFill>
                  <a:srgbClr val="C00000"/>
                </a:solidFill>
              </a:rPr>
              <a:t>II.</a:t>
            </a:r>
            <a:r>
              <a:rPr lang="en-US" dirty="0"/>
              <a:t> Those apart from Christ remain subject to the law’s condemnation </a:t>
            </a:r>
            <a:r>
              <a:rPr lang="en-US" i="1" dirty="0"/>
              <a:t>(verses 5-8)</a:t>
            </a:r>
          </a:p>
        </p:txBody>
      </p:sp>
      <p:sp>
        <p:nvSpPr>
          <p:cNvPr id="3" name="Content Placeholder 2">
            <a:extLst>
              <a:ext uri="{FF2B5EF4-FFF2-40B4-BE49-F238E27FC236}">
                <a16:creationId xmlns:a16="http://schemas.microsoft.com/office/drawing/2014/main" id="{E033963B-5620-44DD-9183-88DE9DF2AD2F}"/>
              </a:ext>
            </a:extLst>
          </p:cNvPr>
          <p:cNvSpPr>
            <a:spLocks noGrp="1"/>
          </p:cNvSpPr>
          <p:nvPr>
            <p:ph idx="1"/>
          </p:nvPr>
        </p:nvSpPr>
        <p:spPr>
          <a:xfrm>
            <a:off x="818712" y="2222287"/>
            <a:ext cx="10554574" cy="4635713"/>
          </a:xfrm>
        </p:spPr>
        <p:txBody>
          <a:bodyPr>
            <a:normAutofit/>
          </a:bodyPr>
          <a:lstStyle/>
          <a:p>
            <a:pPr marL="0" indent="0">
              <a:buNone/>
            </a:pPr>
            <a:endParaRPr lang="en-US" sz="2800" dirty="0"/>
          </a:p>
          <a:p>
            <a:pPr marL="0" indent="0">
              <a:buNone/>
            </a:pPr>
            <a:r>
              <a:rPr lang="en-US" sz="2400" b="1" dirty="0">
                <a:solidFill>
                  <a:srgbClr val="FF0000"/>
                </a:solidFill>
              </a:rPr>
              <a:t>5</a:t>
            </a:r>
            <a:r>
              <a:rPr lang="en-US" sz="2800" b="1" dirty="0"/>
              <a:t> </a:t>
            </a:r>
            <a:r>
              <a:rPr lang="en-US" sz="2800" b="1" i="1" dirty="0">
                <a:solidFill>
                  <a:srgbClr val="00B0F0"/>
                </a:solidFill>
              </a:rPr>
              <a:t>For</a:t>
            </a:r>
            <a:r>
              <a:rPr lang="en-US" sz="2800" b="1" i="1" dirty="0"/>
              <a:t> those who live according to the flesh set their minds on the things of the flesh, but </a:t>
            </a:r>
            <a:r>
              <a:rPr lang="en-US" sz="2800" b="1" i="1" dirty="0">
                <a:solidFill>
                  <a:srgbClr val="00B0F0"/>
                </a:solidFill>
              </a:rPr>
              <a:t>those who live according to the Spirit set their minds on the things of the Spirit</a:t>
            </a:r>
            <a:r>
              <a:rPr lang="en-US" sz="2800" b="1" i="1" dirty="0"/>
              <a:t>. </a:t>
            </a:r>
            <a:r>
              <a:rPr lang="en-US" sz="2400" b="1" dirty="0">
                <a:solidFill>
                  <a:srgbClr val="FF0000"/>
                </a:solidFill>
              </a:rPr>
              <a:t>6</a:t>
            </a:r>
            <a:r>
              <a:rPr lang="en-US" sz="2800" b="1" dirty="0"/>
              <a:t> </a:t>
            </a:r>
            <a:r>
              <a:rPr lang="en-US" sz="2800" b="1" i="1" dirty="0"/>
              <a:t>For to set the mind on the flesh is death, but </a:t>
            </a:r>
            <a:r>
              <a:rPr lang="en-US" sz="2800" b="1" i="1" dirty="0">
                <a:solidFill>
                  <a:srgbClr val="00B0F0"/>
                </a:solidFill>
              </a:rPr>
              <a:t>to set the mind on the Spirit is life and peace</a:t>
            </a:r>
            <a:r>
              <a:rPr lang="en-US" sz="2800" b="1" i="1" dirty="0"/>
              <a:t>. </a:t>
            </a:r>
            <a:r>
              <a:rPr lang="en-US" sz="2400" b="1" dirty="0">
                <a:solidFill>
                  <a:srgbClr val="FF0000"/>
                </a:solidFill>
              </a:rPr>
              <a:t>7</a:t>
            </a:r>
            <a:r>
              <a:rPr lang="en-US" sz="2800" b="1" dirty="0"/>
              <a:t> </a:t>
            </a:r>
            <a:r>
              <a:rPr lang="en-US" sz="2800" b="1" i="1" dirty="0"/>
              <a:t>For the mind that is set on the flesh is hostile to God, for it does not submit to God’s law; indeed, it cannot.</a:t>
            </a:r>
            <a:r>
              <a:rPr lang="en-US" sz="2800" b="1" dirty="0"/>
              <a:t> </a:t>
            </a:r>
            <a:r>
              <a:rPr lang="en-US" sz="2400" b="1" dirty="0">
                <a:solidFill>
                  <a:srgbClr val="FF0000"/>
                </a:solidFill>
              </a:rPr>
              <a:t>8</a:t>
            </a:r>
            <a:r>
              <a:rPr lang="en-US" sz="2800" b="1" dirty="0"/>
              <a:t> </a:t>
            </a:r>
            <a:r>
              <a:rPr lang="en-US" sz="2800" b="1" i="1" dirty="0"/>
              <a:t>Those who are in the flesh cannot please God. </a:t>
            </a:r>
          </a:p>
          <a:p>
            <a:pPr marL="0" indent="0">
              <a:buNone/>
            </a:pPr>
            <a:endParaRPr lang="en-US" sz="2800" b="1" i="1" dirty="0"/>
          </a:p>
        </p:txBody>
      </p:sp>
    </p:spTree>
    <p:extLst>
      <p:ext uri="{BB962C8B-B14F-4D97-AF65-F5344CB8AC3E}">
        <p14:creationId xmlns:p14="http://schemas.microsoft.com/office/powerpoint/2010/main" val="1466737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A847C-531F-4CEF-A497-50AED396A482}"/>
              </a:ext>
            </a:extLst>
          </p:cNvPr>
          <p:cNvSpPr>
            <a:spLocks noGrp="1"/>
          </p:cNvSpPr>
          <p:nvPr>
            <p:ph type="title"/>
          </p:nvPr>
        </p:nvSpPr>
        <p:spPr>
          <a:xfrm>
            <a:off x="810000" y="504174"/>
            <a:ext cx="10571998" cy="970450"/>
          </a:xfrm>
        </p:spPr>
        <p:txBody>
          <a:bodyPr/>
          <a:lstStyle/>
          <a:p>
            <a:r>
              <a:rPr lang="en-US" dirty="0">
                <a:solidFill>
                  <a:srgbClr val="C00000"/>
                </a:solidFill>
              </a:rPr>
              <a:t>II.</a:t>
            </a:r>
            <a:r>
              <a:rPr lang="en-US" dirty="0"/>
              <a:t> Those apart from Christ remain subject to the law’s condemnation </a:t>
            </a:r>
            <a:r>
              <a:rPr lang="en-US" i="1" dirty="0"/>
              <a:t>(verses 5-8)</a:t>
            </a:r>
          </a:p>
        </p:txBody>
      </p:sp>
      <p:sp>
        <p:nvSpPr>
          <p:cNvPr id="3" name="Content Placeholder 2">
            <a:extLst>
              <a:ext uri="{FF2B5EF4-FFF2-40B4-BE49-F238E27FC236}">
                <a16:creationId xmlns:a16="http://schemas.microsoft.com/office/drawing/2014/main" id="{E033963B-5620-44DD-9183-88DE9DF2AD2F}"/>
              </a:ext>
            </a:extLst>
          </p:cNvPr>
          <p:cNvSpPr>
            <a:spLocks noGrp="1"/>
          </p:cNvSpPr>
          <p:nvPr>
            <p:ph idx="1"/>
          </p:nvPr>
        </p:nvSpPr>
        <p:spPr>
          <a:xfrm>
            <a:off x="818712" y="2222287"/>
            <a:ext cx="10554574" cy="4635713"/>
          </a:xfrm>
        </p:spPr>
        <p:txBody>
          <a:bodyPr>
            <a:normAutofit/>
          </a:bodyPr>
          <a:lstStyle/>
          <a:p>
            <a:pPr marL="0" indent="0">
              <a:buNone/>
            </a:pPr>
            <a:endParaRPr lang="en-US" sz="2800" dirty="0"/>
          </a:p>
          <a:p>
            <a:pPr marL="0" indent="0">
              <a:buNone/>
            </a:pPr>
            <a:r>
              <a:rPr lang="en-US" sz="2400" b="1" dirty="0">
                <a:solidFill>
                  <a:srgbClr val="FF0000"/>
                </a:solidFill>
              </a:rPr>
              <a:t>5</a:t>
            </a:r>
            <a:r>
              <a:rPr lang="en-US" sz="2800" b="1" dirty="0"/>
              <a:t> </a:t>
            </a:r>
            <a:r>
              <a:rPr lang="en-US" sz="2800" b="1" i="1" dirty="0"/>
              <a:t>For </a:t>
            </a:r>
            <a:r>
              <a:rPr lang="en-US" sz="2800" b="1" i="1" dirty="0">
                <a:solidFill>
                  <a:srgbClr val="00B0F0"/>
                </a:solidFill>
              </a:rPr>
              <a:t>those who live according to the flesh </a:t>
            </a:r>
            <a:r>
              <a:rPr lang="en-US" sz="2800" b="1" i="1" dirty="0"/>
              <a:t>set their minds on the things of the flesh, but those who live according to the Spirit set their minds on the things of the Spirit. </a:t>
            </a:r>
            <a:r>
              <a:rPr lang="en-US" sz="2400" b="1" dirty="0">
                <a:solidFill>
                  <a:srgbClr val="FF0000"/>
                </a:solidFill>
              </a:rPr>
              <a:t>6</a:t>
            </a:r>
            <a:r>
              <a:rPr lang="en-US" sz="2800" b="1" dirty="0"/>
              <a:t> </a:t>
            </a:r>
            <a:r>
              <a:rPr lang="en-US" sz="2800" b="1" i="1" dirty="0"/>
              <a:t>For to set the mind on the flesh is death, but to set the mind on the Spirit is life and peace. </a:t>
            </a:r>
            <a:r>
              <a:rPr lang="en-US" sz="2400" b="1" dirty="0">
                <a:solidFill>
                  <a:srgbClr val="FF0000"/>
                </a:solidFill>
              </a:rPr>
              <a:t>7</a:t>
            </a:r>
            <a:r>
              <a:rPr lang="en-US" sz="2800" b="1" dirty="0"/>
              <a:t> </a:t>
            </a:r>
            <a:r>
              <a:rPr lang="en-US" sz="2800" b="1" i="1" dirty="0"/>
              <a:t>For the mind that is set on the flesh is hostile to God, for it does not submit to God’s law; indeed, it cannot.</a:t>
            </a:r>
            <a:r>
              <a:rPr lang="en-US" sz="2800" b="1" dirty="0"/>
              <a:t> </a:t>
            </a:r>
            <a:r>
              <a:rPr lang="en-US" sz="2400" b="1" dirty="0">
                <a:solidFill>
                  <a:srgbClr val="FF0000"/>
                </a:solidFill>
              </a:rPr>
              <a:t>8</a:t>
            </a:r>
            <a:r>
              <a:rPr lang="en-US" sz="2800" b="1" dirty="0"/>
              <a:t> </a:t>
            </a:r>
            <a:r>
              <a:rPr lang="en-US" sz="2800" b="1" i="1" dirty="0"/>
              <a:t>Those who are in the flesh cannot please God. </a:t>
            </a:r>
          </a:p>
          <a:p>
            <a:pPr marL="0" indent="0">
              <a:buNone/>
            </a:pPr>
            <a:r>
              <a:rPr lang="en-US" sz="2400" b="1" dirty="0">
                <a:solidFill>
                  <a:srgbClr val="FF0000"/>
                </a:solidFill>
              </a:rPr>
              <a:t>9</a:t>
            </a:r>
            <a:r>
              <a:rPr lang="en-US" sz="2800" b="1" dirty="0"/>
              <a:t> </a:t>
            </a:r>
            <a:r>
              <a:rPr lang="en-US" sz="2800" b="1" i="1" dirty="0">
                <a:solidFill>
                  <a:srgbClr val="00B0F0"/>
                </a:solidFill>
              </a:rPr>
              <a:t>You</a:t>
            </a:r>
            <a:r>
              <a:rPr lang="en-US" sz="2800" b="1" i="1" dirty="0"/>
              <a:t>, however, are not in the flesh…</a:t>
            </a:r>
          </a:p>
        </p:txBody>
      </p:sp>
    </p:spTree>
    <p:extLst>
      <p:ext uri="{BB962C8B-B14F-4D97-AF65-F5344CB8AC3E}">
        <p14:creationId xmlns:p14="http://schemas.microsoft.com/office/powerpoint/2010/main" val="1275768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A847C-531F-4CEF-A497-50AED396A482}"/>
              </a:ext>
            </a:extLst>
          </p:cNvPr>
          <p:cNvSpPr>
            <a:spLocks noGrp="1"/>
          </p:cNvSpPr>
          <p:nvPr>
            <p:ph type="title"/>
          </p:nvPr>
        </p:nvSpPr>
        <p:spPr>
          <a:xfrm>
            <a:off x="810000" y="504174"/>
            <a:ext cx="10571998" cy="970450"/>
          </a:xfrm>
        </p:spPr>
        <p:txBody>
          <a:bodyPr/>
          <a:lstStyle/>
          <a:p>
            <a:r>
              <a:rPr lang="en-US" dirty="0">
                <a:solidFill>
                  <a:srgbClr val="C00000"/>
                </a:solidFill>
              </a:rPr>
              <a:t>II.</a:t>
            </a:r>
            <a:r>
              <a:rPr lang="en-US" dirty="0"/>
              <a:t> Those apart from Christ remain subject to the law’s condemnation </a:t>
            </a:r>
            <a:r>
              <a:rPr lang="en-US" i="1" dirty="0"/>
              <a:t>(verses 5-8)</a:t>
            </a:r>
          </a:p>
        </p:txBody>
      </p:sp>
      <p:sp>
        <p:nvSpPr>
          <p:cNvPr id="3" name="Content Placeholder 2">
            <a:extLst>
              <a:ext uri="{FF2B5EF4-FFF2-40B4-BE49-F238E27FC236}">
                <a16:creationId xmlns:a16="http://schemas.microsoft.com/office/drawing/2014/main" id="{E033963B-5620-44DD-9183-88DE9DF2AD2F}"/>
              </a:ext>
            </a:extLst>
          </p:cNvPr>
          <p:cNvSpPr>
            <a:spLocks noGrp="1"/>
          </p:cNvSpPr>
          <p:nvPr>
            <p:ph idx="1"/>
          </p:nvPr>
        </p:nvSpPr>
        <p:spPr>
          <a:xfrm>
            <a:off x="818712" y="2222287"/>
            <a:ext cx="10554574" cy="4635713"/>
          </a:xfrm>
        </p:spPr>
        <p:txBody>
          <a:bodyPr>
            <a:normAutofit/>
          </a:bodyPr>
          <a:lstStyle/>
          <a:p>
            <a:pPr marL="0" indent="0">
              <a:buNone/>
            </a:pPr>
            <a:endParaRPr lang="en-US" sz="2800" dirty="0"/>
          </a:p>
          <a:p>
            <a:pPr marL="0" indent="0">
              <a:buNone/>
            </a:pPr>
            <a:r>
              <a:rPr lang="en-US" sz="2400" b="1" dirty="0">
                <a:solidFill>
                  <a:srgbClr val="FF0000"/>
                </a:solidFill>
              </a:rPr>
              <a:t>5</a:t>
            </a:r>
            <a:r>
              <a:rPr lang="en-US" sz="2800" b="1" dirty="0"/>
              <a:t> </a:t>
            </a:r>
            <a:r>
              <a:rPr lang="en-US" sz="2800" b="1" i="1" dirty="0"/>
              <a:t>For </a:t>
            </a:r>
            <a:r>
              <a:rPr lang="en-US" sz="2800" b="1" i="1" dirty="0">
                <a:solidFill>
                  <a:srgbClr val="00B0F0"/>
                </a:solidFill>
              </a:rPr>
              <a:t>those who live according to the flesh set their minds on the things of the flesh</a:t>
            </a:r>
            <a:r>
              <a:rPr lang="en-US" sz="2800" b="1" i="1" dirty="0"/>
              <a:t>, but those who live according to the Spirit set their minds on the things of the Spirit. </a:t>
            </a:r>
            <a:r>
              <a:rPr lang="en-US" sz="2400" b="1" dirty="0">
                <a:solidFill>
                  <a:srgbClr val="FF0000"/>
                </a:solidFill>
              </a:rPr>
              <a:t>6</a:t>
            </a:r>
            <a:r>
              <a:rPr lang="en-US" sz="2800" b="1" dirty="0"/>
              <a:t> </a:t>
            </a:r>
            <a:r>
              <a:rPr lang="en-US" sz="2800" b="1" i="1" dirty="0"/>
              <a:t>For to set the mind on the flesh is death, but to set the mind on the Spirit is life and peace. </a:t>
            </a:r>
            <a:r>
              <a:rPr lang="en-US" sz="2400" b="1" dirty="0">
                <a:solidFill>
                  <a:srgbClr val="FF0000"/>
                </a:solidFill>
              </a:rPr>
              <a:t>7</a:t>
            </a:r>
            <a:r>
              <a:rPr lang="en-US" sz="2800" b="1" dirty="0"/>
              <a:t> </a:t>
            </a:r>
            <a:r>
              <a:rPr lang="en-US" sz="2800" b="1" i="1" dirty="0"/>
              <a:t>For the mind that is set on the flesh is hostile to God, for it does not submit to God’s law; indeed, it cannot.</a:t>
            </a:r>
            <a:r>
              <a:rPr lang="en-US" sz="2800" b="1" dirty="0"/>
              <a:t> </a:t>
            </a:r>
            <a:r>
              <a:rPr lang="en-US" sz="2400" b="1" dirty="0">
                <a:solidFill>
                  <a:srgbClr val="FF0000"/>
                </a:solidFill>
              </a:rPr>
              <a:t>8</a:t>
            </a:r>
            <a:r>
              <a:rPr lang="en-US" sz="2800" b="1" dirty="0"/>
              <a:t> </a:t>
            </a:r>
            <a:r>
              <a:rPr lang="en-US" sz="2800" b="1" i="1" dirty="0"/>
              <a:t>Those who are in the flesh cannot please God. </a:t>
            </a:r>
          </a:p>
          <a:p>
            <a:pPr marL="0" indent="0">
              <a:buNone/>
            </a:pPr>
            <a:endParaRPr lang="en-US" sz="2800" b="1" i="1" dirty="0"/>
          </a:p>
        </p:txBody>
      </p:sp>
    </p:spTree>
    <p:extLst>
      <p:ext uri="{BB962C8B-B14F-4D97-AF65-F5344CB8AC3E}">
        <p14:creationId xmlns:p14="http://schemas.microsoft.com/office/powerpoint/2010/main" val="11699548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Droplet</Template>
  <TotalTime>7581</TotalTime>
  <Words>2005</Words>
  <Application>Microsoft Macintosh PowerPoint</Application>
  <PresentationFormat>Widescreen</PresentationFormat>
  <Paragraphs>73</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Calibri</vt:lpstr>
      <vt:lpstr>Century Gothic</vt:lpstr>
      <vt:lpstr>Kristen ITC</vt:lpstr>
      <vt:lpstr>Wingdings 2</vt:lpstr>
      <vt:lpstr>Quotable</vt:lpstr>
      <vt:lpstr>God’s power to save</vt:lpstr>
      <vt:lpstr>PowerPoint Presentation</vt:lpstr>
      <vt:lpstr>PowerPoint Presentation</vt:lpstr>
      <vt:lpstr>I. In Christ’ dominion, we are no longer subject to the law’s condemnation (verses 1-4)</vt:lpstr>
      <vt:lpstr>I. In Christ’ dominion, we are no longer subject to the law’s condemnation (verses 1-4)</vt:lpstr>
      <vt:lpstr>I. In Christ’ dominion, we are no longer subject to the law’s condemnation (verses 1-4)</vt:lpstr>
      <vt:lpstr>II. Those apart from Christ remain subject to the law’s condemnation (verses 5-8)</vt:lpstr>
      <vt:lpstr>II. Those apart from Christ remain subject to the law’s condemnation (verses 5-8)</vt:lpstr>
      <vt:lpstr>II. Those apart from Christ remain subject to the law’s condemnation (verses 5-8)</vt:lpstr>
      <vt:lpstr>II. Those apart from Christ remain subject to the law’s condemnation (verses 5-8)</vt:lpstr>
      <vt:lpstr>II. Those apart from Christ remain subject to the law’s condemnation (verses 5-8)</vt:lpstr>
      <vt:lpstr>III. The life Christ gives to us comes only through the Holy Spirit dwelling in us (verses 9-11)</vt:lpstr>
      <vt:lpstr>III. The life Christ gives to us comes only through the Holy Spirit dwelling in us (verses 9-11)</vt:lpstr>
      <vt:lpstr>III. The life Christ gives to us comes only through the Holy Spirit dwelling in us (verses 9-11)</vt:lpstr>
      <vt:lpstr>III. The life Christ gives to us comes only through the Holy Spirit dwelling in us (verses 9-11)</vt:lpstr>
      <vt:lpstr>III. The life Christ gives to us comes only through the Holy Spirit dwelling in us (verses 9-11)</vt:lpstr>
      <vt:lpstr>PowerPoint Presentation</vt:lpstr>
      <vt:lpstr>IV. Walk according to the Spirit</vt:lpstr>
      <vt:lpstr>IV. Walk according to the Spirit</vt:lpstr>
      <vt:lpstr>IV. Walk according to the Spirit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Press on to maturity!</dc:title>
  <dc:creator>User1</dc:creator>
  <cp:lastModifiedBy>Dorian Mullings</cp:lastModifiedBy>
  <cp:revision>414</cp:revision>
  <dcterms:created xsi:type="dcterms:W3CDTF">2019-01-17T18:47:20Z</dcterms:created>
  <dcterms:modified xsi:type="dcterms:W3CDTF">2020-03-08T18:19:59Z</dcterms:modified>
</cp:coreProperties>
</file>