
<file path=[Content_Types].xml><?xml version="1.0" encoding="utf-8"?>
<Types xmlns="http://schemas.openxmlformats.org/package/2006/content-types">
  <Default Extension="jpe" ContentType="image/jpeg"/>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21"/>
  </p:notesMasterIdLst>
  <p:sldIdLst>
    <p:sldId id="273" r:id="rId2"/>
    <p:sldId id="274" r:id="rId3"/>
    <p:sldId id="295" r:id="rId4"/>
    <p:sldId id="256" r:id="rId5"/>
    <p:sldId id="296" r:id="rId6"/>
    <p:sldId id="294" r:id="rId7"/>
    <p:sldId id="297" r:id="rId8"/>
    <p:sldId id="289" r:id="rId9"/>
    <p:sldId id="298" r:id="rId10"/>
    <p:sldId id="299" r:id="rId11"/>
    <p:sldId id="290" r:id="rId12"/>
    <p:sldId id="300" r:id="rId13"/>
    <p:sldId id="536" r:id="rId14"/>
    <p:sldId id="292" r:id="rId15"/>
    <p:sldId id="293" r:id="rId16"/>
    <p:sldId id="301" r:id="rId17"/>
    <p:sldId id="268" r:id="rId18"/>
    <p:sldId id="302" r:id="rId19"/>
    <p:sldId id="30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4660"/>
  </p:normalViewPr>
  <p:slideViewPr>
    <p:cSldViewPr snapToGrid="0">
      <p:cViewPr varScale="1">
        <p:scale>
          <a:sx n="67" d="100"/>
          <a:sy n="67" d="100"/>
        </p:scale>
        <p:origin x="56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0955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4580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5377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54568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1/28/2022</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70813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9834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4913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57218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1997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1/28/2022</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6515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1/28/2022</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43550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1/28/2022</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04064751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6965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1069848" y="1816608"/>
            <a:ext cx="10058400" cy="4050792"/>
          </a:xfrm>
        </p:spPr>
        <p:txBody>
          <a:bodyPr>
            <a:noAutofit/>
          </a:bodyPr>
          <a:lstStyle/>
          <a:p>
            <a:pPr marL="514350" indent="-514350">
              <a:buFont typeface="+mj-lt"/>
              <a:buAutoNum type="alphaUcPeriod" startAt="2"/>
            </a:pPr>
            <a:r>
              <a:rPr lang="en-US" sz="2800" b="1" dirty="0"/>
              <a:t>An obedient servant of Christ heeds His calling </a:t>
            </a:r>
            <a:r>
              <a:rPr lang="en-US" sz="2800" b="1" i="1" dirty="0"/>
              <a:t>(1-7)</a:t>
            </a:r>
          </a:p>
          <a:p>
            <a:pPr marL="0" indent="0">
              <a:buNone/>
            </a:pPr>
            <a:r>
              <a:rPr lang="en-US" sz="2400" b="1" dirty="0">
                <a:solidFill>
                  <a:srgbClr val="FF0000"/>
                </a:solidFill>
              </a:rPr>
              <a:t>1</a:t>
            </a:r>
            <a:r>
              <a:rPr lang="en-US" sz="2800" b="1" dirty="0"/>
              <a:t> </a:t>
            </a:r>
            <a:r>
              <a:rPr lang="en-US" sz="2800" b="1" i="1" dirty="0">
                <a:solidFill>
                  <a:srgbClr val="0070C0"/>
                </a:solidFill>
              </a:rPr>
              <a:t>Paul, a servant of Christ Jesus, </a:t>
            </a:r>
            <a:r>
              <a:rPr lang="en-US" sz="2800" b="1" i="1" dirty="0">
                <a:solidFill>
                  <a:srgbClr val="7030A0"/>
                </a:solidFill>
              </a:rPr>
              <a:t>called</a:t>
            </a:r>
            <a:r>
              <a:rPr lang="en-US" sz="2800" b="1" i="1" dirty="0">
                <a:solidFill>
                  <a:srgbClr val="0070C0"/>
                </a:solidFill>
              </a:rPr>
              <a:t> to be an apostle, set apart for the gospel of God</a:t>
            </a:r>
            <a:r>
              <a:rPr lang="en-US" sz="2800" b="1" dirty="0"/>
              <a:t>, </a:t>
            </a:r>
            <a:r>
              <a:rPr lang="en-US" sz="2400" b="1" dirty="0">
                <a:solidFill>
                  <a:srgbClr val="FF0000"/>
                </a:solidFill>
              </a:rPr>
              <a:t>2</a:t>
            </a:r>
            <a:r>
              <a:rPr lang="en-US" sz="2800" b="1" dirty="0"/>
              <a:t> </a:t>
            </a:r>
            <a:r>
              <a:rPr lang="en-US" sz="2800" b="1" i="1" dirty="0"/>
              <a:t>which he promised beforehand through his prophets in the holy Scriptures</a:t>
            </a:r>
            <a:r>
              <a:rPr lang="en-US" sz="2800" b="1" dirty="0"/>
              <a:t>, </a:t>
            </a:r>
            <a:r>
              <a:rPr lang="en-US" sz="2400" b="1" dirty="0">
                <a:solidFill>
                  <a:srgbClr val="FF0000"/>
                </a:solidFill>
              </a:rPr>
              <a:t>3</a:t>
            </a:r>
            <a:r>
              <a:rPr lang="en-US" sz="2800" b="1" dirty="0"/>
              <a:t> </a:t>
            </a:r>
            <a:r>
              <a:rPr lang="en-US" sz="2800" b="1" i="1" dirty="0"/>
              <a:t>concerning his Son, who was descended from David according to the flesh </a:t>
            </a:r>
            <a:r>
              <a:rPr lang="en-US" sz="2400" b="1" dirty="0">
                <a:solidFill>
                  <a:srgbClr val="FF0000"/>
                </a:solidFill>
              </a:rPr>
              <a:t>4</a:t>
            </a:r>
            <a:r>
              <a:rPr lang="en-US" sz="2800" b="1" dirty="0"/>
              <a:t> </a:t>
            </a:r>
            <a:r>
              <a:rPr lang="en-US" sz="2800" b="1" i="1" dirty="0"/>
              <a:t>and was declared to be the Son of God in power according to the Spirit of holiness by his resurrection from the dead, </a:t>
            </a:r>
            <a:r>
              <a:rPr lang="en-US" sz="2800" b="1" i="1" dirty="0">
                <a:solidFill>
                  <a:srgbClr val="0070C0"/>
                </a:solidFill>
              </a:rPr>
              <a:t>Jesus Christ our Lord</a:t>
            </a:r>
            <a:r>
              <a:rPr lang="en-US" sz="2800" b="1" dirty="0"/>
              <a:t>, </a:t>
            </a:r>
            <a:r>
              <a:rPr lang="en-US" sz="2400" b="1" dirty="0">
                <a:solidFill>
                  <a:srgbClr val="FF0000"/>
                </a:solidFill>
              </a:rPr>
              <a:t>5</a:t>
            </a:r>
            <a:r>
              <a:rPr lang="en-US" sz="2800" b="1" dirty="0"/>
              <a:t> </a:t>
            </a:r>
            <a:r>
              <a:rPr lang="en-US" sz="2800" b="1" i="1" dirty="0"/>
              <a:t>through whom we have received grace and apostleship to bring about the obedience of faith for the sake of his name</a:t>
            </a:r>
            <a:r>
              <a:rPr lang="en-US" sz="2800" b="1" dirty="0"/>
              <a:t> </a:t>
            </a:r>
            <a:r>
              <a:rPr lang="en-US" sz="2800" b="1" i="1" dirty="0"/>
              <a:t>among all the nations</a:t>
            </a:r>
            <a:r>
              <a:rPr lang="en-US" sz="2800" b="1" dirty="0"/>
              <a:t>, </a:t>
            </a:r>
            <a:r>
              <a:rPr lang="en-US" sz="2400" b="1" dirty="0">
                <a:solidFill>
                  <a:srgbClr val="FF0000"/>
                </a:solidFill>
              </a:rPr>
              <a:t>6</a:t>
            </a:r>
            <a:r>
              <a:rPr lang="en-US" sz="2800" b="1" dirty="0"/>
              <a:t> </a:t>
            </a:r>
            <a:r>
              <a:rPr lang="en-US" sz="2800" b="1" i="1" dirty="0">
                <a:solidFill>
                  <a:srgbClr val="0070C0"/>
                </a:solidFill>
              </a:rPr>
              <a:t>including you who are </a:t>
            </a:r>
            <a:r>
              <a:rPr lang="en-US" sz="2800" b="1" i="1" dirty="0">
                <a:solidFill>
                  <a:srgbClr val="7030A0"/>
                </a:solidFill>
              </a:rPr>
              <a:t>called</a:t>
            </a:r>
            <a:r>
              <a:rPr lang="en-US" sz="2800" b="1" i="1" dirty="0">
                <a:solidFill>
                  <a:srgbClr val="0070C0"/>
                </a:solidFill>
              </a:rPr>
              <a:t> to belong to Jesus Christ</a:t>
            </a:r>
            <a:r>
              <a:rPr lang="en-US" sz="2800" b="1" dirty="0"/>
              <a:t>…</a:t>
            </a:r>
            <a:endParaRPr lang="en-US" sz="2800" b="1" i="1" dirty="0"/>
          </a:p>
        </p:txBody>
      </p:sp>
    </p:spTree>
    <p:extLst>
      <p:ext uri="{BB962C8B-B14F-4D97-AF65-F5344CB8AC3E}">
        <p14:creationId xmlns:p14="http://schemas.microsoft.com/office/powerpoint/2010/main" val="707193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1069848" y="1892808"/>
            <a:ext cx="10058400" cy="4050792"/>
          </a:xfrm>
        </p:spPr>
        <p:txBody>
          <a:bodyPr>
            <a:noAutofit/>
          </a:bodyPr>
          <a:lstStyle/>
          <a:p>
            <a:pPr marL="514350" indent="-514350">
              <a:buFont typeface="+mj-lt"/>
              <a:buAutoNum type="alphaUcPeriod" startAt="3"/>
            </a:pPr>
            <a:r>
              <a:rPr lang="en-US" sz="2800" b="1" dirty="0"/>
              <a:t>An obedient servant of Christ accomplishes the work of ministry </a:t>
            </a:r>
            <a:r>
              <a:rPr lang="en-US" sz="2800" b="1" i="1" dirty="0"/>
              <a:t>(1-7)</a:t>
            </a:r>
          </a:p>
          <a:p>
            <a:pPr marL="0" indent="0">
              <a:buNone/>
            </a:pPr>
            <a:r>
              <a:rPr lang="en-US" sz="2400" b="1" dirty="0">
                <a:solidFill>
                  <a:srgbClr val="FF0000"/>
                </a:solidFill>
              </a:rPr>
              <a:t>1</a:t>
            </a:r>
            <a:r>
              <a:rPr lang="en-US" sz="2800" b="1" dirty="0"/>
              <a:t> </a:t>
            </a:r>
            <a:r>
              <a:rPr lang="en-US" sz="2800" b="1" i="1" dirty="0">
                <a:solidFill>
                  <a:srgbClr val="0070C0"/>
                </a:solidFill>
              </a:rPr>
              <a:t>Paul</a:t>
            </a:r>
            <a:r>
              <a:rPr lang="en-US" sz="2800" b="1" i="1" dirty="0"/>
              <a:t>, </a:t>
            </a:r>
            <a:r>
              <a:rPr lang="en-US" sz="2800" b="1" i="1" dirty="0">
                <a:solidFill>
                  <a:srgbClr val="0070C0"/>
                </a:solidFill>
              </a:rPr>
              <a:t>a servant </a:t>
            </a:r>
            <a:r>
              <a:rPr lang="en-US" sz="2800" b="1" i="1" dirty="0"/>
              <a:t>of Christ Jesus, called to be </a:t>
            </a:r>
            <a:r>
              <a:rPr lang="en-US" sz="2800" b="1" i="1" dirty="0">
                <a:solidFill>
                  <a:srgbClr val="0070C0"/>
                </a:solidFill>
              </a:rPr>
              <a:t>an apostle, set apart for the gospel of God</a:t>
            </a:r>
            <a:r>
              <a:rPr lang="en-US" sz="2800" b="1" dirty="0"/>
              <a:t>, </a:t>
            </a:r>
            <a:r>
              <a:rPr lang="en-US" sz="2400" b="1" dirty="0">
                <a:solidFill>
                  <a:srgbClr val="FF0000"/>
                </a:solidFill>
              </a:rPr>
              <a:t>2</a:t>
            </a:r>
            <a:r>
              <a:rPr lang="en-US" sz="2800" b="1" dirty="0"/>
              <a:t> </a:t>
            </a:r>
            <a:r>
              <a:rPr lang="en-US" sz="2800" b="1" i="1" dirty="0"/>
              <a:t>which he promised beforehand through his prophets in the holy Scriptures</a:t>
            </a:r>
            <a:r>
              <a:rPr lang="en-US" sz="2800" b="1" dirty="0"/>
              <a:t>, </a:t>
            </a:r>
            <a:r>
              <a:rPr lang="en-US" sz="2400" b="1" dirty="0">
                <a:solidFill>
                  <a:srgbClr val="FF0000"/>
                </a:solidFill>
              </a:rPr>
              <a:t>3</a:t>
            </a:r>
            <a:r>
              <a:rPr lang="en-US" sz="2800" b="1" dirty="0"/>
              <a:t> </a:t>
            </a:r>
            <a:r>
              <a:rPr lang="en-US" sz="2800" b="1" i="1" dirty="0"/>
              <a:t>concerning his Son, who was descended from David according to the flesh </a:t>
            </a:r>
            <a:r>
              <a:rPr lang="en-US" sz="2400" b="1" dirty="0">
                <a:solidFill>
                  <a:srgbClr val="FF0000"/>
                </a:solidFill>
              </a:rPr>
              <a:t>4</a:t>
            </a:r>
            <a:r>
              <a:rPr lang="en-US" sz="2800" b="1" dirty="0"/>
              <a:t> </a:t>
            </a:r>
            <a:r>
              <a:rPr lang="en-US" sz="2800" b="1" i="1" dirty="0"/>
              <a:t>and was declared to be the Son of God in power according to the Spirit of holiness by his resurrection from the dead, Jesus Christ our Lord</a:t>
            </a:r>
            <a:r>
              <a:rPr lang="en-US" sz="2800" b="1" dirty="0"/>
              <a:t>, </a:t>
            </a:r>
            <a:r>
              <a:rPr lang="en-US" sz="2400" b="1" dirty="0">
                <a:solidFill>
                  <a:srgbClr val="FF0000"/>
                </a:solidFill>
              </a:rPr>
              <a:t>5</a:t>
            </a:r>
            <a:r>
              <a:rPr lang="en-US" sz="2800" b="1" dirty="0"/>
              <a:t> </a:t>
            </a:r>
            <a:r>
              <a:rPr lang="en-US" sz="2800" b="1" i="1" dirty="0"/>
              <a:t>through whom </a:t>
            </a:r>
            <a:r>
              <a:rPr lang="en-US" sz="2800" b="1" i="1" dirty="0">
                <a:solidFill>
                  <a:srgbClr val="0070C0"/>
                </a:solidFill>
              </a:rPr>
              <a:t>we have </a:t>
            </a:r>
            <a:r>
              <a:rPr lang="en-US" sz="2800" b="1" i="1" u="sng" dirty="0">
                <a:solidFill>
                  <a:srgbClr val="0070C0"/>
                </a:solidFill>
              </a:rPr>
              <a:t>received</a:t>
            </a:r>
            <a:r>
              <a:rPr lang="en-US" sz="2800" b="1" i="1" dirty="0">
                <a:solidFill>
                  <a:srgbClr val="0070C0"/>
                </a:solidFill>
              </a:rPr>
              <a:t> grace and apostleship to bring about the obedience of faith for the sake of his name</a:t>
            </a:r>
            <a:r>
              <a:rPr lang="en-US" sz="2800" b="1" dirty="0">
                <a:solidFill>
                  <a:srgbClr val="0070C0"/>
                </a:solidFill>
              </a:rPr>
              <a:t> </a:t>
            </a:r>
            <a:r>
              <a:rPr lang="en-US" sz="2800" b="1" i="1" dirty="0">
                <a:solidFill>
                  <a:srgbClr val="0070C0"/>
                </a:solidFill>
              </a:rPr>
              <a:t>among all the nations</a:t>
            </a:r>
            <a:r>
              <a:rPr lang="en-US" sz="2800" b="1" dirty="0"/>
              <a:t>…</a:t>
            </a:r>
            <a:endParaRPr lang="en-US" sz="2800" b="1" i="1" dirty="0"/>
          </a:p>
        </p:txBody>
      </p:sp>
    </p:spTree>
    <p:extLst>
      <p:ext uri="{BB962C8B-B14F-4D97-AF65-F5344CB8AC3E}">
        <p14:creationId xmlns:p14="http://schemas.microsoft.com/office/powerpoint/2010/main" val="216080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1069848" y="1892808"/>
            <a:ext cx="10058400" cy="4050792"/>
          </a:xfrm>
        </p:spPr>
        <p:txBody>
          <a:bodyPr>
            <a:noAutofit/>
          </a:bodyPr>
          <a:lstStyle/>
          <a:p>
            <a:pPr marL="514350" indent="-514350">
              <a:buFont typeface="+mj-lt"/>
              <a:buAutoNum type="alphaUcPeriod" startAt="3"/>
            </a:pPr>
            <a:r>
              <a:rPr lang="en-US" sz="2800" b="1" dirty="0"/>
              <a:t>An obedient servant of Christ accomplishes the work of ministry </a:t>
            </a:r>
            <a:r>
              <a:rPr lang="en-US" sz="2800" b="1" i="1" dirty="0"/>
              <a:t>(1-7)</a:t>
            </a:r>
          </a:p>
          <a:p>
            <a:pPr marL="0" indent="0">
              <a:buNone/>
            </a:pPr>
            <a:r>
              <a:rPr lang="en-US" sz="2400" b="1" dirty="0">
                <a:solidFill>
                  <a:srgbClr val="FF0000"/>
                </a:solidFill>
              </a:rPr>
              <a:t>5</a:t>
            </a:r>
            <a:r>
              <a:rPr lang="en-US" sz="2800" b="1" dirty="0"/>
              <a:t> …</a:t>
            </a:r>
            <a:r>
              <a:rPr lang="en-US" sz="2800" b="1" i="1" dirty="0">
                <a:solidFill>
                  <a:srgbClr val="0070C0"/>
                </a:solidFill>
              </a:rPr>
              <a:t>to bring about the </a:t>
            </a:r>
            <a:r>
              <a:rPr lang="en-US" sz="2800" b="1" i="1" dirty="0">
                <a:solidFill>
                  <a:srgbClr val="7030A0"/>
                </a:solidFill>
              </a:rPr>
              <a:t>obedience</a:t>
            </a:r>
            <a:r>
              <a:rPr lang="en-US" sz="2800" b="1" i="1" dirty="0">
                <a:solidFill>
                  <a:srgbClr val="0070C0"/>
                </a:solidFill>
              </a:rPr>
              <a:t> of faith</a:t>
            </a:r>
            <a:r>
              <a:rPr lang="en-US" sz="2800" b="1" dirty="0"/>
              <a:t>…</a:t>
            </a:r>
          </a:p>
          <a:p>
            <a:pPr marL="0" indent="0">
              <a:buNone/>
            </a:pPr>
            <a:r>
              <a:rPr lang="en-US" sz="2800" b="1" dirty="0"/>
              <a:t>“</a:t>
            </a:r>
            <a:r>
              <a:rPr lang="en-US" sz="2800" b="1" i="1" dirty="0"/>
              <a:t>In Christ Jesus, then, I have reason to be proud of my work for God. For </a:t>
            </a:r>
            <a:r>
              <a:rPr lang="en-US" sz="2800" b="1" i="1" dirty="0">
                <a:solidFill>
                  <a:srgbClr val="0070C0"/>
                </a:solidFill>
              </a:rPr>
              <a:t>I will not venture to speak of anything except what Christ has accomplished through me to bring the Gentiles to </a:t>
            </a:r>
            <a:r>
              <a:rPr lang="en-US" sz="2800" b="1" i="1" dirty="0">
                <a:solidFill>
                  <a:srgbClr val="7030A0"/>
                </a:solidFill>
              </a:rPr>
              <a:t>obedience</a:t>
            </a:r>
            <a:r>
              <a:rPr lang="en-US" sz="2800" b="1" i="1" dirty="0"/>
              <a:t>—by word and deed, by the power of signs and wonders, by the power of the Spirit of God—so that from Jerusalem and all the way around to Illyricum </a:t>
            </a:r>
            <a:r>
              <a:rPr lang="en-US" sz="2800" b="1" i="1" dirty="0">
                <a:solidFill>
                  <a:srgbClr val="0070C0"/>
                </a:solidFill>
              </a:rPr>
              <a:t>I have fulfilled </a:t>
            </a:r>
            <a:r>
              <a:rPr lang="en-US" sz="2800" b="1" i="1" dirty="0">
                <a:solidFill>
                  <a:srgbClr val="7030A0"/>
                </a:solidFill>
              </a:rPr>
              <a:t>the ministry of the gospel </a:t>
            </a:r>
            <a:r>
              <a:rPr lang="en-US" sz="2800" b="1" i="1" dirty="0">
                <a:solidFill>
                  <a:srgbClr val="0070C0"/>
                </a:solidFill>
              </a:rPr>
              <a:t>of Christ</a:t>
            </a:r>
            <a:r>
              <a:rPr lang="en-US" sz="2800" b="1" dirty="0"/>
              <a:t>.” </a:t>
            </a:r>
            <a:r>
              <a:rPr lang="en-US" sz="2800" b="1" dirty="0">
                <a:solidFill>
                  <a:srgbClr val="C00000"/>
                </a:solidFill>
              </a:rPr>
              <a:t>Romans 15:17-19 </a:t>
            </a:r>
            <a:endParaRPr lang="en-US" sz="2800" b="1" i="1" dirty="0">
              <a:solidFill>
                <a:srgbClr val="C00000"/>
              </a:solidFill>
            </a:endParaRPr>
          </a:p>
        </p:txBody>
      </p:sp>
    </p:spTree>
    <p:extLst>
      <p:ext uri="{BB962C8B-B14F-4D97-AF65-F5344CB8AC3E}">
        <p14:creationId xmlns:p14="http://schemas.microsoft.com/office/powerpoint/2010/main" val="68567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circle(in)">
                                      <p:cBhvr>
                                        <p:cTn id="11"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p:txBody>
          <a:bodyPr>
            <a:noAutofit/>
          </a:bodyPr>
          <a:lstStyle/>
          <a:p>
            <a:pPr marL="514350" indent="-514350">
              <a:buFont typeface="+mj-lt"/>
              <a:buAutoNum type="alphaUcPeriod" startAt="4"/>
            </a:pPr>
            <a:r>
              <a:rPr lang="en-US" sz="2800" b="1" dirty="0"/>
              <a:t>An obedient servant of Christ prays for the faithfulness of the church </a:t>
            </a:r>
            <a:r>
              <a:rPr lang="en-US" sz="2800" b="1" i="1" dirty="0"/>
              <a:t>(8-10)</a:t>
            </a:r>
          </a:p>
          <a:p>
            <a:pPr marL="0" indent="0">
              <a:buNone/>
            </a:pPr>
            <a:r>
              <a:rPr lang="en-US" sz="2400" b="1" dirty="0">
                <a:solidFill>
                  <a:srgbClr val="FF0000"/>
                </a:solidFill>
              </a:rPr>
              <a:t>8</a:t>
            </a:r>
            <a:r>
              <a:rPr lang="en-US" sz="2800" b="1" dirty="0"/>
              <a:t> </a:t>
            </a:r>
            <a:r>
              <a:rPr lang="en-US" sz="2800" b="1" i="1" dirty="0"/>
              <a:t>First, </a:t>
            </a:r>
            <a:r>
              <a:rPr lang="en-US" sz="2800" b="1" i="1" dirty="0">
                <a:solidFill>
                  <a:srgbClr val="0070C0"/>
                </a:solidFill>
              </a:rPr>
              <a:t>I thank my God through Jesus Christ for all of you, because your faith is proclaimed in all the world</a:t>
            </a:r>
            <a:r>
              <a:rPr lang="en-US" sz="2800" b="1" dirty="0"/>
              <a:t>. </a:t>
            </a:r>
            <a:r>
              <a:rPr lang="en-US" sz="2400" b="1" dirty="0">
                <a:solidFill>
                  <a:srgbClr val="FF0000"/>
                </a:solidFill>
              </a:rPr>
              <a:t>9</a:t>
            </a:r>
            <a:r>
              <a:rPr lang="en-US" sz="2800" b="1" dirty="0"/>
              <a:t> </a:t>
            </a:r>
            <a:r>
              <a:rPr lang="en-US" sz="2800" b="1" i="1" dirty="0"/>
              <a:t>For God is my witness, whom I serve with my spirit in the gospel of his Son, that </a:t>
            </a:r>
            <a:r>
              <a:rPr lang="en-US" sz="2800" b="1" i="1" dirty="0">
                <a:solidFill>
                  <a:srgbClr val="0070C0"/>
                </a:solidFill>
              </a:rPr>
              <a:t>without ceasing I mention you </a:t>
            </a:r>
            <a:r>
              <a:rPr lang="en-US" sz="2400" b="1" dirty="0">
                <a:solidFill>
                  <a:srgbClr val="FF0000"/>
                </a:solidFill>
              </a:rPr>
              <a:t>10</a:t>
            </a:r>
            <a:r>
              <a:rPr lang="en-US" sz="2800" b="1" dirty="0"/>
              <a:t> </a:t>
            </a:r>
            <a:r>
              <a:rPr lang="en-US" sz="2800" b="1" i="1" dirty="0">
                <a:solidFill>
                  <a:srgbClr val="0070C0"/>
                </a:solidFill>
              </a:rPr>
              <a:t>always in my prayers</a:t>
            </a:r>
            <a:r>
              <a:rPr lang="en-US" sz="2800" b="1" i="1" dirty="0"/>
              <a:t>…</a:t>
            </a:r>
            <a:endParaRPr lang="en-US" sz="2800" b="1" dirty="0"/>
          </a:p>
          <a:p>
            <a:pPr marL="0" indent="0">
              <a:buNone/>
            </a:pPr>
            <a:endParaRPr lang="en-US" sz="3200" b="1" i="1" dirty="0"/>
          </a:p>
        </p:txBody>
      </p:sp>
    </p:spTree>
    <p:extLst>
      <p:ext uri="{BB962C8B-B14F-4D97-AF65-F5344CB8AC3E}">
        <p14:creationId xmlns:p14="http://schemas.microsoft.com/office/powerpoint/2010/main" val="4127897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p:txBody>
          <a:bodyPr>
            <a:noAutofit/>
          </a:bodyPr>
          <a:lstStyle/>
          <a:p>
            <a:pPr marL="514350" indent="-514350">
              <a:buFont typeface="+mj-lt"/>
              <a:buAutoNum type="alphaUcPeriod" startAt="5"/>
            </a:pPr>
            <a:r>
              <a:rPr lang="en-US" sz="2800" b="1" dirty="0"/>
              <a:t>An obedient servant of Christ longs to build one another up </a:t>
            </a:r>
            <a:r>
              <a:rPr lang="en-US" sz="2800" b="1" i="1" dirty="0"/>
              <a:t>(10-13)</a:t>
            </a:r>
          </a:p>
          <a:p>
            <a:pPr marL="0" indent="0">
              <a:buNone/>
            </a:pPr>
            <a:r>
              <a:rPr lang="en-US" sz="2400" b="1" dirty="0">
                <a:solidFill>
                  <a:srgbClr val="FF0000"/>
                </a:solidFill>
              </a:rPr>
              <a:t>10</a:t>
            </a:r>
            <a:r>
              <a:rPr lang="en-US" sz="2800" b="1" dirty="0"/>
              <a:t> </a:t>
            </a:r>
            <a:r>
              <a:rPr lang="en-US" sz="2800" b="1" i="1" dirty="0"/>
              <a:t>always in my prayers, asking that somehow by God’s will I may now at last succeed in coming to you</a:t>
            </a:r>
            <a:r>
              <a:rPr lang="en-US" sz="2800" b="1" dirty="0"/>
              <a:t>. </a:t>
            </a:r>
            <a:r>
              <a:rPr lang="en-US" sz="2400" b="1" dirty="0">
                <a:solidFill>
                  <a:srgbClr val="FF0000"/>
                </a:solidFill>
              </a:rPr>
              <a:t>11 </a:t>
            </a:r>
            <a:r>
              <a:rPr lang="en-US" sz="2800" b="1" i="1" dirty="0">
                <a:solidFill>
                  <a:srgbClr val="0070C0"/>
                </a:solidFill>
              </a:rPr>
              <a:t>For I long to see you, that I may impart to you some spiritual gift to strengthen you</a:t>
            </a:r>
            <a:r>
              <a:rPr lang="en-US" sz="2800" b="1" dirty="0"/>
              <a:t>— </a:t>
            </a:r>
            <a:r>
              <a:rPr lang="en-US" sz="2400" b="1" dirty="0">
                <a:solidFill>
                  <a:srgbClr val="FF0000"/>
                </a:solidFill>
              </a:rPr>
              <a:t>12</a:t>
            </a:r>
            <a:r>
              <a:rPr lang="en-US" sz="2800" b="1" dirty="0"/>
              <a:t> </a:t>
            </a:r>
            <a:r>
              <a:rPr lang="en-US" sz="2800" b="1" i="1" dirty="0">
                <a:solidFill>
                  <a:srgbClr val="0070C0"/>
                </a:solidFill>
              </a:rPr>
              <a:t>that is, that we may be mutually encouraged by each other’s faith, both yours and mine</a:t>
            </a:r>
            <a:r>
              <a:rPr lang="en-US" sz="2800" b="1" dirty="0"/>
              <a:t>. </a:t>
            </a:r>
          </a:p>
          <a:p>
            <a:pPr marL="0" indent="0">
              <a:buNone/>
            </a:pPr>
            <a:r>
              <a:rPr lang="en-US" sz="2400" b="1" dirty="0">
                <a:solidFill>
                  <a:srgbClr val="FF0000"/>
                </a:solidFill>
              </a:rPr>
              <a:t>13</a:t>
            </a:r>
            <a:r>
              <a:rPr lang="en-US" sz="2800" b="1" dirty="0"/>
              <a:t> </a:t>
            </a:r>
            <a:r>
              <a:rPr lang="en-US" sz="2800" b="1" i="1" dirty="0"/>
              <a:t>I want to work among you and see spiritual fruit. </a:t>
            </a:r>
            <a:r>
              <a:rPr lang="en-US" sz="2800" b="1" i="1" dirty="0">
                <a:solidFill>
                  <a:srgbClr val="C00000"/>
                </a:solidFill>
              </a:rPr>
              <a:t>NLT</a:t>
            </a:r>
            <a:endParaRPr lang="en-US" sz="2800" b="1" dirty="0">
              <a:solidFill>
                <a:srgbClr val="C00000"/>
              </a:solidFill>
            </a:endParaRPr>
          </a:p>
          <a:p>
            <a:pPr marL="0" indent="0">
              <a:buNone/>
            </a:pPr>
            <a:endParaRPr lang="en-US" sz="3200" b="1" i="1" dirty="0"/>
          </a:p>
        </p:txBody>
      </p:sp>
    </p:spTree>
    <p:extLst>
      <p:ext uri="{BB962C8B-B14F-4D97-AF65-F5344CB8AC3E}">
        <p14:creationId xmlns:p14="http://schemas.microsoft.com/office/powerpoint/2010/main" val="3249773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circle(in)">
                                      <p:cBhvr>
                                        <p:cTn id="16"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p:txBody>
          <a:bodyPr>
            <a:noAutofit/>
          </a:bodyPr>
          <a:lstStyle/>
          <a:p>
            <a:pPr marL="514350" indent="-514350">
              <a:buFont typeface="+mj-lt"/>
              <a:buAutoNum type="alphaUcPeriod" startAt="6"/>
            </a:pPr>
            <a:r>
              <a:rPr lang="en-US" sz="2800" b="1" dirty="0"/>
              <a:t>An obedient servant of Christ is burdened with an obligation to Christ’s calling </a:t>
            </a:r>
            <a:r>
              <a:rPr lang="en-US" sz="2800" b="1" i="1" dirty="0"/>
              <a:t>(14-15)</a:t>
            </a:r>
          </a:p>
          <a:p>
            <a:pPr marL="0" indent="0">
              <a:buNone/>
            </a:pPr>
            <a:r>
              <a:rPr lang="en-US" sz="2400" b="1" dirty="0">
                <a:solidFill>
                  <a:srgbClr val="FF0000"/>
                </a:solidFill>
              </a:rPr>
              <a:t>14 </a:t>
            </a:r>
            <a:r>
              <a:rPr lang="en-US" sz="2800" b="1" i="1" dirty="0">
                <a:solidFill>
                  <a:srgbClr val="0070C0"/>
                </a:solidFill>
              </a:rPr>
              <a:t>I am under </a:t>
            </a:r>
            <a:r>
              <a:rPr lang="en-US" sz="2800" b="1" i="1" dirty="0">
                <a:solidFill>
                  <a:srgbClr val="7030A0"/>
                </a:solidFill>
              </a:rPr>
              <a:t>obligation</a:t>
            </a:r>
            <a:r>
              <a:rPr lang="en-US" sz="2800" b="1" i="1" dirty="0"/>
              <a:t> both to Greeks and to barbarians, both to the wise and to the foolish</a:t>
            </a:r>
            <a:r>
              <a:rPr lang="en-US" sz="2800" b="1" dirty="0"/>
              <a:t>. </a:t>
            </a:r>
            <a:r>
              <a:rPr lang="en-US" sz="2400" b="1" dirty="0">
                <a:solidFill>
                  <a:srgbClr val="FF0000"/>
                </a:solidFill>
              </a:rPr>
              <a:t>15</a:t>
            </a:r>
            <a:r>
              <a:rPr lang="en-US" sz="2800" b="1" dirty="0"/>
              <a:t> </a:t>
            </a:r>
            <a:r>
              <a:rPr lang="en-US" sz="2800" b="1" i="1" dirty="0"/>
              <a:t>So </a:t>
            </a:r>
            <a:r>
              <a:rPr lang="en-US" sz="2800" b="1" i="1" dirty="0">
                <a:solidFill>
                  <a:srgbClr val="0070C0"/>
                </a:solidFill>
              </a:rPr>
              <a:t>I am eager </a:t>
            </a:r>
            <a:r>
              <a:rPr lang="en-US" sz="2800" b="1" i="1" dirty="0"/>
              <a:t>to preach the gospel to you also who are in Rome</a:t>
            </a:r>
            <a:r>
              <a:rPr lang="en-US" dirty="0"/>
              <a:t>. </a:t>
            </a:r>
          </a:p>
          <a:p>
            <a:pPr marL="0" indent="0">
              <a:buNone/>
            </a:pPr>
            <a:endParaRPr lang="en-US" sz="2800" b="1" i="1" dirty="0"/>
          </a:p>
        </p:txBody>
      </p:sp>
    </p:spTree>
    <p:extLst>
      <p:ext uri="{BB962C8B-B14F-4D97-AF65-F5344CB8AC3E}">
        <p14:creationId xmlns:p14="http://schemas.microsoft.com/office/powerpoint/2010/main" val="2729710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p:txBody>
          <a:bodyPr>
            <a:noAutofit/>
          </a:bodyPr>
          <a:lstStyle/>
          <a:p>
            <a:pPr marL="514350" indent="-514350">
              <a:buFont typeface="+mj-lt"/>
              <a:buAutoNum type="alphaUcPeriod" startAt="6"/>
            </a:pPr>
            <a:r>
              <a:rPr lang="en-US" sz="2800" b="1" dirty="0"/>
              <a:t>An obedient servant of Christ is burdened with an obligation to Christ’s calling </a:t>
            </a:r>
            <a:r>
              <a:rPr lang="en-US" sz="2800" b="1" i="1" dirty="0"/>
              <a:t>(14-15)</a:t>
            </a:r>
          </a:p>
          <a:p>
            <a:pPr marL="0" indent="0">
              <a:buNone/>
            </a:pPr>
            <a:r>
              <a:rPr lang="en-US" sz="2400" b="1" dirty="0">
                <a:solidFill>
                  <a:srgbClr val="FF0000"/>
                </a:solidFill>
              </a:rPr>
              <a:t>14 </a:t>
            </a:r>
            <a:r>
              <a:rPr lang="en-US" sz="2800" b="1" i="1" dirty="0">
                <a:solidFill>
                  <a:srgbClr val="0070C0"/>
                </a:solidFill>
              </a:rPr>
              <a:t>I am under </a:t>
            </a:r>
            <a:r>
              <a:rPr lang="en-US" sz="2800" b="1" i="1" dirty="0">
                <a:solidFill>
                  <a:srgbClr val="7030A0"/>
                </a:solidFill>
              </a:rPr>
              <a:t>obligation</a:t>
            </a:r>
            <a:r>
              <a:rPr lang="en-US" sz="2800" b="1" i="1" dirty="0"/>
              <a:t>…</a:t>
            </a:r>
          </a:p>
          <a:p>
            <a:pPr marL="0" indent="0">
              <a:buNone/>
            </a:pPr>
            <a:r>
              <a:rPr lang="en-US" sz="2800" b="1" i="1" dirty="0"/>
              <a:t>“What do you think? A man had two sons. And he went to the first and said, ‘Son, go and work in the vineyard today.’ And he answered, ‘I will not,’ but afterward he changed his mind and went. And he went to the other son and said the same. And he answered, ‘I go, sir,’ but did not go. </a:t>
            </a:r>
            <a:r>
              <a:rPr lang="en-US" sz="2800" b="1" i="1" dirty="0">
                <a:solidFill>
                  <a:srgbClr val="0070C0"/>
                </a:solidFill>
              </a:rPr>
              <a:t>Which of the two did the will of his father?” They said, “The first.” </a:t>
            </a:r>
            <a:r>
              <a:rPr lang="en-US" sz="2800" b="1" dirty="0">
                <a:solidFill>
                  <a:srgbClr val="C00000"/>
                </a:solidFill>
              </a:rPr>
              <a:t>Matthew 21:28-31</a:t>
            </a:r>
            <a:endParaRPr lang="en-US" sz="2800" b="1" i="1" dirty="0">
              <a:solidFill>
                <a:srgbClr val="C00000"/>
              </a:solidFill>
            </a:endParaRPr>
          </a:p>
        </p:txBody>
      </p:sp>
    </p:spTree>
    <p:extLst>
      <p:ext uri="{BB962C8B-B14F-4D97-AF65-F5344CB8AC3E}">
        <p14:creationId xmlns:p14="http://schemas.microsoft.com/office/powerpoint/2010/main" val="318017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circle(in)">
                                      <p:cBhvr>
                                        <p:cTn id="11"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a:xfrm>
            <a:off x="1069848" y="484632"/>
            <a:ext cx="10156952" cy="1609344"/>
          </a:xfrm>
        </p:spPr>
        <p:txBody>
          <a:bodyPr>
            <a:normAutofit/>
          </a:bodyPr>
          <a:lstStyle/>
          <a:p>
            <a:r>
              <a:rPr lang="en-US" sz="3600" b="1" dirty="0">
                <a:solidFill>
                  <a:srgbClr val="C00000"/>
                </a:solidFill>
                <a:effectLst/>
                <a:ea typeface="Calibri" panose="020F0502020204030204" pitchFamily="34" charset="0"/>
              </a:rPr>
              <a:t>II.</a:t>
            </a:r>
            <a:r>
              <a:rPr lang="en-US" sz="3600" b="1" dirty="0">
                <a:effectLst/>
                <a:ea typeface="Calibri" panose="020F0502020204030204" pitchFamily="34" charset="0"/>
              </a:rPr>
              <a:t> Be a servant of </a:t>
            </a:r>
            <a:r>
              <a:rPr lang="en-US" sz="3600" b="1" dirty="0" err="1">
                <a:effectLst/>
                <a:ea typeface="Calibri" panose="020F0502020204030204" pitchFamily="34" charset="0"/>
              </a:rPr>
              <a:t>christ</a:t>
            </a:r>
            <a:endParaRPr lang="en-US" sz="3600"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1069848" y="2121408"/>
            <a:ext cx="10058400" cy="4634992"/>
          </a:xfrm>
        </p:spPr>
        <p:txBody>
          <a:bodyPr>
            <a:normAutofit lnSpcReduction="10000"/>
          </a:bodyPr>
          <a:lstStyle/>
          <a:p>
            <a:pPr marL="514350" indent="-514350">
              <a:buFont typeface="+mj-lt"/>
              <a:buAutoNum type="arabicPeriod"/>
            </a:pPr>
            <a:r>
              <a:rPr lang="en-US" sz="2800" b="1" dirty="0"/>
              <a:t>Be a servant by living and sharing the gospel boldly</a:t>
            </a:r>
          </a:p>
          <a:p>
            <a:pPr marL="0" indent="0">
              <a:buNone/>
            </a:pPr>
            <a:r>
              <a:rPr lang="en-US" sz="2800" b="1" dirty="0"/>
              <a:t>“</a:t>
            </a:r>
            <a:r>
              <a:rPr lang="en-US" sz="2800" b="1" i="1" dirty="0"/>
              <a:t>For whoever is </a:t>
            </a:r>
            <a:r>
              <a:rPr lang="en-US" sz="2800" b="1" i="1" dirty="0">
                <a:solidFill>
                  <a:srgbClr val="0070C0"/>
                </a:solidFill>
              </a:rPr>
              <a:t>ashamed of me </a:t>
            </a:r>
            <a:r>
              <a:rPr lang="en-US" sz="2800" b="1" i="1" u="sng" dirty="0">
                <a:solidFill>
                  <a:srgbClr val="0070C0"/>
                </a:solidFill>
              </a:rPr>
              <a:t>and of my words</a:t>
            </a:r>
            <a:r>
              <a:rPr lang="en-US" sz="2800" b="1" i="1" dirty="0"/>
              <a:t>, of him will the Son of Man be ashamed when he comes in his glory</a:t>
            </a:r>
            <a:r>
              <a:rPr lang="en-US" sz="2800" b="1" dirty="0"/>
              <a:t>.” </a:t>
            </a:r>
            <a:r>
              <a:rPr lang="en-US" sz="2800" b="1" dirty="0">
                <a:solidFill>
                  <a:srgbClr val="C00000"/>
                </a:solidFill>
              </a:rPr>
              <a:t>Luke 9:26 </a:t>
            </a:r>
          </a:p>
          <a:p>
            <a:pPr marL="514350" indent="-514350">
              <a:buFont typeface="+mj-lt"/>
              <a:buAutoNum type="arabicPeriod" startAt="2"/>
            </a:pPr>
            <a:r>
              <a:rPr lang="en-US" sz="2800" b="1" dirty="0"/>
              <a:t>Heed His calling in your life</a:t>
            </a:r>
          </a:p>
          <a:p>
            <a:pPr marL="514350" indent="-514350">
              <a:buFont typeface="+mj-lt"/>
              <a:buAutoNum type="arabicPeriod" startAt="2"/>
            </a:pPr>
            <a:r>
              <a:rPr lang="en-US" sz="2800" b="1" dirty="0"/>
              <a:t>Serve Him in ministry knowing He gives you every grace you need to serve Him well</a:t>
            </a:r>
          </a:p>
          <a:p>
            <a:pPr marL="514350" indent="-514350">
              <a:buFont typeface="+mj-lt"/>
              <a:buAutoNum type="arabicPeriod" startAt="2"/>
            </a:pPr>
            <a:r>
              <a:rPr lang="en-US" sz="2800" b="1" dirty="0"/>
              <a:t>Be a person devoted to prayer</a:t>
            </a:r>
          </a:p>
          <a:p>
            <a:pPr marL="0" indent="0">
              <a:buNone/>
            </a:pPr>
            <a:r>
              <a:rPr lang="en-US" sz="2800" b="1" dirty="0"/>
              <a:t>“</a:t>
            </a:r>
            <a:r>
              <a:rPr lang="en-US" sz="2800" b="1" i="1" dirty="0"/>
              <a:t>The prayer of a righteous person has great power </a:t>
            </a:r>
            <a:r>
              <a:rPr lang="en-US" sz="2800" b="1" i="1" dirty="0">
                <a:solidFill>
                  <a:srgbClr val="0070C0"/>
                </a:solidFill>
              </a:rPr>
              <a:t>as it is working</a:t>
            </a:r>
            <a:r>
              <a:rPr lang="en-US" sz="2800" b="1" i="1" dirty="0"/>
              <a:t>.</a:t>
            </a:r>
            <a:r>
              <a:rPr lang="en-US" sz="2800" b="1" dirty="0"/>
              <a:t>” </a:t>
            </a:r>
            <a:r>
              <a:rPr lang="en-US" sz="2800" b="1" dirty="0">
                <a:solidFill>
                  <a:srgbClr val="C00000"/>
                </a:solidFill>
              </a:rPr>
              <a:t>James 5:16</a:t>
            </a:r>
            <a:endParaRPr lang="en-US" sz="6600" b="1" dirty="0">
              <a:solidFill>
                <a:srgbClr val="C00000"/>
              </a:solidFill>
              <a:effectLst/>
              <a:ea typeface="Calibri" panose="020F0502020204030204" pitchFamily="34" charset="0"/>
            </a:endParaRPr>
          </a:p>
        </p:txBody>
      </p:sp>
    </p:spTree>
    <p:extLst>
      <p:ext uri="{BB962C8B-B14F-4D97-AF65-F5344CB8AC3E}">
        <p14:creationId xmlns:p14="http://schemas.microsoft.com/office/powerpoint/2010/main" val="172755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circle(in)">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circle(in)">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circle(in)">
                                      <p:cBhvr>
                                        <p:cTn id="27" dur="2000"/>
                                        <p:tgtEl>
                                          <p:spTgt spid="5">
                                            <p:txEl>
                                              <p:pRg st="4" end="4"/>
                                            </p:txEl>
                                          </p:spTgt>
                                        </p:tgtEl>
                                      </p:cBhvr>
                                    </p:animEffect>
                                  </p:childTnLst>
                                </p:cTn>
                              </p:par>
                            </p:childTnLst>
                          </p:cTn>
                        </p:par>
                        <p:par>
                          <p:cTn id="28" fill="hold">
                            <p:stCondLst>
                              <p:cond delay="2000"/>
                            </p:stCondLst>
                            <p:childTnLst>
                              <p:par>
                                <p:cTn id="29" presetID="6" presetClass="entr" presetSubtype="16" fill="hold" nodeType="after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circle(in)">
                                      <p:cBhvr>
                                        <p:cTn id="31"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a:xfrm>
            <a:off x="1069848" y="484632"/>
            <a:ext cx="10156952" cy="1609344"/>
          </a:xfrm>
        </p:spPr>
        <p:txBody>
          <a:bodyPr>
            <a:normAutofit/>
          </a:bodyPr>
          <a:lstStyle/>
          <a:p>
            <a:r>
              <a:rPr lang="en-US" sz="3600" b="1" dirty="0">
                <a:solidFill>
                  <a:srgbClr val="C00000"/>
                </a:solidFill>
                <a:effectLst/>
                <a:ea typeface="Calibri" panose="020F0502020204030204" pitchFamily="34" charset="0"/>
              </a:rPr>
              <a:t>II.</a:t>
            </a:r>
            <a:r>
              <a:rPr lang="en-US" sz="3600" b="1" dirty="0">
                <a:effectLst/>
                <a:ea typeface="Calibri" panose="020F0502020204030204" pitchFamily="34" charset="0"/>
              </a:rPr>
              <a:t> Be a servant of Christ</a:t>
            </a:r>
            <a:endParaRPr lang="en-US" sz="3600"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1069848" y="2121408"/>
            <a:ext cx="10058400" cy="4634992"/>
          </a:xfrm>
        </p:spPr>
        <p:txBody>
          <a:bodyPr>
            <a:normAutofit/>
          </a:bodyPr>
          <a:lstStyle/>
          <a:p>
            <a:pPr marL="514350" indent="-514350">
              <a:buFont typeface="+mj-lt"/>
              <a:buAutoNum type="arabicPeriod" startAt="5"/>
            </a:pPr>
            <a:r>
              <a:rPr lang="en-US" sz="2800" b="1" dirty="0"/>
              <a:t>Remember that our Lord gave us one another to help us live the life of obedience He calls us to</a:t>
            </a:r>
          </a:p>
          <a:p>
            <a:pPr marL="0" indent="0">
              <a:buNone/>
            </a:pPr>
            <a:r>
              <a:rPr lang="en-US" sz="2800" b="1" dirty="0"/>
              <a:t>“…</a:t>
            </a:r>
            <a:r>
              <a:rPr lang="en-US" sz="2800" b="1" i="1" dirty="0"/>
              <a:t>equip the saints for the work of ministry, for </a:t>
            </a:r>
            <a:r>
              <a:rPr lang="en-US" sz="2800" b="1" i="1" dirty="0">
                <a:solidFill>
                  <a:srgbClr val="0070C0"/>
                </a:solidFill>
              </a:rPr>
              <a:t>building up the body of Christ, until we all attain to </a:t>
            </a:r>
            <a:r>
              <a:rPr lang="en-US" sz="2800" b="1" i="1" dirty="0"/>
              <a:t>the </a:t>
            </a:r>
            <a:r>
              <a:rPr lang="en-US" sz="2800" b="1" i="1" dirty="0">
                <a:solidFill>
                  <a:srgbClr val="0070C0"/>
                </a:solidFill>
              </a:rPr>
              <a:t>unity</a:t>
            </a:r>
            <a:r>
              <a:rPr lang="en-US" sz="2800" b="1" i="1" dirty="0"/>
              <a:t> of the faith and of the knowledge of the Son of God, to </a:t>
            </a:r>
            <a:r>
              <a:rPr lang="en-US" sz="2800" b="1" i="1" dirty="0">
                <a:solidFill>
                  <a:srgbClr val="0070C0"/>
                </a:solidFill>
              </a:rPr>
              <a:t>mature manhood</a:t>
            </a:r>
            <a:r>
              <a:rPr lang="en-US" sz="2800" b="1" i="1" dirty="0"/>
              <a:t>, to </a:t>
            </a:r>
            <a:r>
              <a:rPr lang="en-US" sz="2800" b="1" i="1" dirty="0">
                <a:solidFill>
                  <a:srgbClr val="0070C0"/>
                </a:solidFill>
              </a:rPr>
              <a:t>the measure of the stature of the fullness of Christ</a:t>
            </a:r>
            <a:r>
              <a:rPr lang="en-US" sz="2800" b="1" dirty="0"/>
              <a:t>…” </a:t>
            </a:r>
            <a:r>
              <a:rPr lang="en-US" sz="2800" b="1" dirty="0">
                <a:solidFill>
                  <a:srgbClr val="C00000"/>
                </a:solidFill>
              </a:rPr>
              <a:t>Ephesians 4:12-13</a:t>
            </a:r>
          </a:p>
        </p:txBody>
      </p:sp>
    </p:spTree>
    <p:extLst>
      <p:ext uri="{BB962C8B-B14F-4D97-AF65-F5344CB8AC3E}">
        <p14:creationId xmlns:p14="http://schemas.microsoft.com/office/powerpoint/2010/main" val="215579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a:xfrm>
            <a:off x="1069848" y="484632"/>
            <a:ext cx="10156952" cy="1609344"/>
          </a:xfrm>
        </p:spPr>
        <p:txBody>
          <a:bodyPr>
            <a:normAutofit/>
          </a:bodyPr>
          <a:lstStyle/>
          <a:p>
            <a:r>
              <a:rPr lang="en-US" sz="3600" b="1" dirty="0">
                <a:solidFill>
                  <a:srgbClr val="C00000"/>
                </a:solidFill>
                <a:effectLst/>
                <a:ea typeface="Calibri" panose="020F0502020204030204" pitchFamily="34" charset="0"/>
              </a:rPr>
              <a:t>II.</a:t>
            </a:r>
            <a:r>
              <a:rPr lang="en-US" sz="3600" b="1" dirty="0">
                <a:effectLst/>
                <a:ea typeface="Calibri" panose="020F0502020204030204" pitchFamily="34" charset="0"/>
              </a:rPr>
              <a:t> Be a servant of Christ</a:t>
            </a:r>
            <a:endParaRPr lang="en-US" sz="3600"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1069848" y="2121408"/>
            <a:ext cx="10058400" cy="4634992"/>
          </a:xfrm>
        </p:spPr>
        <p:txBody>
          <a:bodyPr>
            <a:normAutofit/>
          </a:bodyPr>
          <a:lstStyle/>
          <a:p>
            <a:pPr marL="514350" indent="-514350">
              <a:buFont typeface="+mj-lt"/>
              <a:buAutoNum type="arabicPeriod" startAt="6"/>
            </a:pPr>
            <a:r>
              <a:rPr lang="en-US" sz="2800" b="1" dirty="0"/>
              <a:t>Serve with a sense of obligation</a:t>
            </a:r>
            <a:r>
              <a:rPr lang="en-US" sz="2800" b="1" dirty="0">
                <a:solidFill>
                  <a:srgbClr val="C00000"/>
                </a:solidFill>
                <a:effectLst/>
                <a:ea typeface="Calibri" panose="020F0502020204030204" pitchFamily="34" charset="0"/>
              </a:rPr>
              <a:t> </a:t>
            </a:r>
          </a:p>
          <a:p>
            <a:pPr marL="0" indent="0">
              <a:buNone/>
            </a:pPr>
            <a:r>
              <a:rPr lang="en-US" sz="2800" b="1" dirty="0"/>
              <a:t>“</a:t>
            </a:r>
            <a:r>
              <a:rPr lang="en-US" sz="2800" b="1" i="1" dirty="0"/>
              <a:t>Watch and pray that you may not enter into temptation. </a:t>
            </a:r>
            <a:r>
              <a:rPr lang="en-US" sz="2800" b="1" i="1" dirty="0">
                <a:solidFill>
                  <a:srgbClr val="0070C0"/>
                </a:solidFill>
              </a:rPr>
              <a:t>The spirit indeed is willing, but the flesh is weak</a:t>
            </a:r>
            <a:r>
              <a:rPr lang="en-US" sz="2800" b="1" dirty="0"/>
              <a:t>.” </a:t>
            </a:r>
            <a:r>
              <a:rPr lang="en-US" sz="2800" b="1" dirty="0">
                <a:solidFill>
                  <a:srgbClr val="C00000"/>
                </a:solidFill>
              </a:rPr>
              <a:t>Matthew 26:41</a:t>
            </a:r>
          </a:p>
          <a:p>
            <a:pPr marL="0" indent="0">
              <a:buNone/>
            </a:pPr>
            <a:endParaRPr lang="en-US" sz="2800" b="1" dirty="0">
              <a:solidFill>
                <a:srgbClr val="C00000"/>
              </a:solidFill>
              <a:effectLst/>
              <a:ea typeface="Calibri" panose="020F0502020204030204" pitchFamily="34" charset="0"/>
            </a:endParaRPr>
          </a:p>
          <a:p>
            <a:pPr marL="0" indent="0" algn="ctr">
              <a:buNone/>
            </a:pPr>
            <a:r>
              <a:rPr lang="en-US" sz="2800" b="1" dirty="0"/>
              <a:t>Obligation for a servant of Christ is the </a:t>
            </a:r>
            <a:r>
              <a:rPr lang="en-US" sz="2800" b="1" dirty="0">
                <a:solidFill>
                  <a:srgbClr val="0070C0"/>
                </a:solidFill>
              </a:rPr>
              <a:t>determination</a:t>
            </a:r>
            <a:r>
              <a:rPr lang="en-US" sz="2800" b="1" dirty="0"/>
              <a:t> to seek His grace </a:t>
            </a:r>
            <a:r>
              <a:rPr lang="en-US" sz="2800" b="1" dirty="0">
                <a:solidFill>
                  <a:srgbClr val="0070C0"/>
                </a:solidFill>
              </a:rPr>
              <a:t>to do what we should </a:t>
            </a:r>
            <a:r>
              <a:rPr lang="en-US" sz="2800" b="1" dirty="0"/>
              <a:t>when our flesh is tempting us to do what we want instead.  </a:t>
            </a:r>
            <a:endParaRPr lang="en-US" sz="4400" b="1" dirty="0">
              <a:solidFill>
                <a:srgbClr val="C00000"/>
              </a:solidFill>
              <a:effectLst/>
              <a:ea typeface="Calibri" panose="020F0502020204030204" pitchFamily="34" charset="0"/>
            </a:endParaRPr>
          </a:p>
        </p:txBody>
      </p:sp>
    </p:spTree>
    <p:extLst>
      <p:ext uri="{BB962C8B-B14F-4D97-AF65-F5344CB8AC3E}">
        <p14:creationId xmlns:p14="http://schemas.microsoft.com/office/powerpoint/2010/main" val="103915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circle(in)">
                                      <p:cBhvr>
                                        <p:cTn id="16"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9DC82-D1D9-44FF-AD32-E65058521F3E}"/>
              </a:ext>
            </a:extLst>
          </p:cNvPr>
          <p:cNvSpPr>
            <a:spLocks noGrp="1"/>
          </p:cNvSpPr>
          <p:nvPr>
            <p:ph type="ctrTitle"/>
          </p:nvPr>
        </p:nvSpPr>
        <p:spPr>
          <a:xfrm>
            <a:off x="6060142" y="2191871"/>
            <a:ext cx="6131858" cy="3035808"/>
          </a:xfrm>
        </p:spPr>
        <p:txBody>
          <a:bodyPr/>
          <a:lstStyle/>
          <a:p>
            <a:pPr algn="ctr"/>
            <a:r>
              <a:rPr lang="en-US" sz="7200" dirty="0">
                <a:solidFill>
                  <a:schemeClr val="bg1"/>
                </a:solidFill>
              </a:rPr>
              <a:t>Be a servant of Christ</a:t>
            </a:r>
          </a:p>
        </p:txBody>
      </p:sp>
      <p:sp>
        <p:nvSpPr>
          <p:cNvPr id="3" name="Subtitle 2">
            <a:extLst>
              <a:ext uri="{FF2B5EF4-FFF2-40B4-BE49-F238E27FC236}">
                <a16:creationId xmlns:a16="http://schemas.microsoft.com/office/drawing/2014/main" id="{5B91767D-AED6-4DAD-8765-F5290BB58329}"/>
              </a:ext>
            </a:extLst>
          </p:cNvPr>
          <p:cNvSpPr>
            <a:spLocks noGrp="1"/>
          </p:cNvSpPr>
          <p:nvPr>
            <p:ph type="subTitle" idx="1"/>
          </p:nvPr>
        </p:nvSpPr>
        <p:spPr>
          <a:xfrm>
            <a:off x="9081248" y="6158757"/>
            <a:ext cx="3110752" cy="699243"/>
          </a:xfrm>
        </p:spPr>
        <p:txBody>
          <a:bodyPr>
            <a:normAutofit/>
          </a:bodyPr>
          <a:lstStyle/>
          <a:p>
            <a:pPr algn="ctr"/>
            <a:r>
              <a:rPr lang="en-US" sz="3200" b="1" dirty="0">
                <a:solidFill>
                  <a:schemeClr val="bg1"/>
                </a:solidFill>
              </a:rPr>
              <a:t>Romans 1:1-17</a:t>
            </a:r>
          </a:p>
        </p:txBody>
      </p:sp>
    </p:spTree>
    <p:extLst>
      <p:ext uri="{BB962C8B-B14F-4D97-AF65-F5344CB8AC3E}">
        <p14:creationId xmlns:p14="http://schemas.microsoft.com/office/powerpoint/2010/main" val="395426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6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9DC82-D1D9-44FF-AD32-E65058521F3E}"/>
              </a:ext>
            </a:extLst>
          </p:cNvPr>
          <p:cNvSpPr>
            <a:spLocks noGrp="1"/>
          </p:cNvSpPr>
          <p:nvPr>
            <p:ph type="ctrTitle"/>
          </p:nvPr>
        </p:nvSpPr>
        <p:spPr>
          <a:xfrm>
            <a:off x="921572" y="1395805"/>
            <a:ext cx="10348856" cy="4066390"/>
          </a:xfrm>
          <a:solidFill>
            <a:schemeClr val="bg1"/>
          </a:solidFill>
          <a:effectLst>
            <a:softEdge rad="63500"/>
          </a:effectLst>
        </p:spPr>
        <p:txBody>
          <a:bodyPr/>
          <a:lstStyle/>
          <a:p>
            <a:pPr algn="ctr"/>
            <a:r>
              <a:rPr lang="en-US" sz="2800" b="1" dirty="0">
                <a:latin typeface="+mn-lt"/>
              </a:rPr>
              <a:t>“</a:t>
            </a:r>
            <a:r>
              <a:rPr lang="en-US" sz="2800" b="1" i="1" dirty="0">
                <a:latin typeface="+mn-lt"/>
              </a:rPr>
              <a:t>Do you understand what I have done to you? </a:t>
            </a:r>
            <a:r>
              <a:rPr lang="en-US" sz="2800" b="1" i="1" dirty="0">
                <a:solidFill>
                  <a:srgbClr val="0070C0"/>
                </a:solidFill>
                <a:latin typeface="+mn-lt"/>
              </a:rPr>
              <a:t>You call me Teacher and Lord, and you are right</a:t>
            </a:r>
            <a:r>
              <a:rPr lang="en-US" sz="2800" b="1" i="1" dirty="0">
                <a:latin typeface="+mn-lt"/>
              </a:rPr>
              <a:t>, for so I am. </a:t>
            </a:r>
            <a:r>
              <a:rPr lang="en-US" sz="2800" b="1" i="1" dirty="0">
                <a:solidFill>
                  <a:schemeClr val="tx1"/>
                </a:solidFill>
                <a:latin typeface="+mn-lt"/>
              </a:rPr>
              <a:t>If I </a:t>
            </a:r>
            <a:r>
              <a:rPr lang="en-US" sz="2800" b="1" i="1" dirty="0">
                <a:latin typeface="+mn-lt"/>
              </a:rPr>
              <a:t>then, </a:t>
            </a:r>
            <a:r>
              <a:rPr lang="en-US" sz="2800" b="1" i="1" dirty="0">
                <a:solidFill>
                  <a:schemeClr val="tx1"/>
                </a:solidFill>
                <a:latin typeface="+mn-lt"/>
              </a:rPr>
              <a:t>your Lord </a:t>
            </a:r>
            <a:r>
              <a:rPr lang="en-US" sz="2800" b="1" i="1" dirty="0">
                <a:latin typeface="+mn-lt"/>
              </a:rPr>
              <a:t>and Teacher, have washed your feet, you also ought to wash one another’s feet. For </a:t>
            </a:r>
            <a:r>
              <a:rPr lang="en-US" sz="2800" b="1" i="1" dirty="0">
                <a:solidFill>
                  <a:srgbClr val="0070C0"/>
                </a:solidFill>
                <a:latin typeface="+mn-lt"/>
              </a:rPr>
              <a:t>I have given you an example, that you also should do </a:t>
            </a:r>
            <a:r>
              <a:rPr lang="en-US" sz="2800" b="1" i="1" u="sng" dirty="0">
                <a:solidFill>
                  <a:srgbClr val="0070C0"/>
                </a:solidFill>
                <a:latin typeface="+mn-lt"/>
              </a:rPr>
              <a:t>just as</a:t>
            </a:r>
            <a:r>
              <a:rPr lang="en-US" sz="2800" b="1" i="1" dirty="0">
                <a:solidFill>
                  <a:srgbClr val="0070C0"/>
                </a:solidFill>
                <a:latin typeface="+mn-lt"/>
              </a:rPr>
              <a:t> I have done to you</a:t>
            </a:r>
            <a:r>
              <a:rPr lang="en-US" sz="2800" b="1" i="1" dirty="0">
                <a:latin typeface="+mn-lt"/>
              </a:rPr>
              <a:t>. Truly, truly, I say to you, </a:t>
            </a:r>
            <a:r>
              <a:rPr lang="en-US" sz="2800" b="1" i="1" dirty="0">
                <a:solidFill>
                  <a:srgbClr val="0070C0"/>
                </a:solidFill>
                <a:latin typeface="+mn-lt"/>
              </a:rPr>
              <a:t>a servant is not greater than his master</a:t>
            </a:r>
            <a:r>
              <a:rPr lang="en-US" sz="2800" b="1" i="1" dirty="0">
                <a:latin typeface="+mn-lt"/>
              </a:rPr>
              <a:t>, nor is a messenger greater than the one who sent him. </a:t>
            </a:r>
            <a:r>
              <a:rPr lang="en-US" sz="2800" b="1" i="1" dirty="0">
                <a:solidFill>
                  <a:srgbClr val="0070C0"/>
                </a:solidFill>
                <a:latin typeface="+mn-lt"/>
              </a:rPr>
              <a:t>If you know these things, blessed are you </a:t>
            </a:r>
            <a:r>
              <a:rPr lang="en-US" sz="2800" b="1" i="1" u="sng" dirty="0">
                <a:solidFill>
                  <a:srgbClr val="0070C0"/>
                </a:solidFill>
                <a:latin typeface="+mn-lt"/>
              </a:rPr>
              <a:t>if you do them</a:t>
            </a:r>
            <a:r>
              <a:rPr lang="en-US" sz="2800" b="1" dirty="0">
                <a:latin typeface="+mn-lt"/>
              </a:rPr>
              <a:t>.” </a:t>
            </a:r>
            <a:r>
              <a:rPr lang="en-US" sz="2800" b="1" dirty="0">
                <a:solidFill>
                  <a:srgbClr val="C00000"/>
                </a:solidFill>
                <a:latin typeface="+mn-lt"/>
              </a:rPr>
              <a:t>John 13:12-17</a:t>
            </a:r>
          </a:p>
        </p:txBody>
      </p:sp>
    </p:spTree>
    <p:extLst>
      <p:ext uri="{BB962C8B-B14F-4D97-AF65-F5344CB8AC3E}">
        <p14:creationId xmlns:p14="http://schemas.microsoft.com/office/powerpoint/2010/main" val="388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p:txBody>
          <a:bodyPr>
            <a:normAutofit/>
          </a:bodyPr>
          <a:lstStyle/>
          <a:p>
            <a:pPr marL="0" indent="0">
              <a:buNone/>
            </a:pPr>
            <a:r>
              <a:rPr lang="en-US" sz="2800" b="1" dirty="0"/>
              <a:t>“</a:t>
            </a:r>
            <a:r>
              <a:rPr lang="en-US" sz="2800" b="1" i="1" dirty="0"/>
              <a:t>Therefore go and make </a:t>
            </a:r>
            <a:r>
              <a:rPr lang="en-US" sz="2800" b="1" i="1" dirty="0">
                <a:solidFill>
                  <a:srgbClr val="0070C0"/>
                </a:solidFill>
              </a:rPr>
              <a:t>disciples</a:t>
            </a:r>
            <a:r>
              <a:rPr lang="en-US" sz="2800" b="1" i="1" dirty="0"/>
              <a:t> of all nations…</a:t>
            </a:r>
            <a:r>
              <a:rPr lang="en-US" sz="2800" b="1" i="1" dirty="0">
                <a:solidFill>
                  <a:srgbClr val="0070C0"/>
                </a:solidFill>
              </a:rPr>
              <a:t>teaching them to </a:t>
            </a:r>
            <a:r>
              <a:rPr lang="en-US" sz="2800" b="1" i="1" dirty="0">
                <a:solidFill>
                  <a:srgbClr val="7030A0"/>
                </a:solidFill>
              </a:rPr>
              <a:t>obey</a:t>
            </a:r>
            <a:r>
              <a:rPr lang="en-US" sz="2800" b="1" i="1" dirty="0">
                <a:solidFill>
                  <a:srgbClr val="0070C0"/>
                </a:solidFill>
              </a:rPr>
              <a:t> everything I have commanded you</a:t>
            </a:r>
            <a:r>
              <a:rPr lang="en-US" sz="2800" b="1" dirty="0"/>
              <a:t>.” </a:t>
            </a:r>
            <a:r>
              <a:rPr lang="en-US" sz="2800" b="1" dirty="0">
                <a:solidFill>
                  <a:srgbClr val="C00000"/>
                </a:solidFill>
              </a:rPr>
              <a:t>Matthew 28:19-20, NIV</a:t>
            </a:r>
          </a:p>
          <a:p>
            <a:pPr marL="0" indent="0">
              <a:buNone/>
            </a:pPr>
            <a:r>
              <a:rPr lang="en-US" sz="2800" b="1" dirty="0"/>
              <a:t>“…</a:t>
            </a:r>
            <a:r>
              <a:rPr lang="en-US" sz="2800" b="1" i="1" dirty="0"/>
              <a:t>whoever does </a:t>
            </a:r>
            <a:r>
              <a:rPr lang="en-US" sz="2800" b="1" i="1" dirty="0">
                <a:solidFill>
                  <a:srgbClr val="7030A0"/>
                </a:solidFill>
              </a:rPr>
              <a:t>not obey </a:t>
            </a:r>
            <a:r>
              <a:rPr lang="en-US" sz="2800" b="1" i="1" dirty="0"/>
              <a:t>the Son shall not see life, but the wrath of God remains on him.</a:t>
            </a:r>
            <a:r>
              <a:rPr lang="en-US" sz="2800" b="1" dirty="0"/>
              <a:t>” </a:t>
            </a:r>
            <a:r>
              <a:rPr lang="en-US" sz="2800" b="1" dirty="0">
                <a:solidFill>
                  <a:srgbClr val="C00000"/>
                </a:solidFill>
              </a:rPr>
              <a:t>John 3:36 </a:t>
            </a:r>
          </a:p>
          <a:p>
            <a:pPr marL="0" indent="0">
              <a:buNone/>
            </a:pPr>
            <a:endParaRPr lang="en-US" sz="3600" b="1" i="1" dirty="0">
              <a:solidFill>
                <a:srgbClr val="C00000"/>
              </a:solidFill>
            </a:endParaRPr>
          </a:p>
        </p:txBody>
      </p:sp>
    </p:spTree>
    <p:extLst>
      <p:ext uri="{BB962C8B-B14F-4D97-AF65-F5344CB8AC3E}">
        <p14:creationId xmlns:p14="http://schemas.microsoft.com/office/powerpoint/2010/main" val="237843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circle(in)">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p:txBody>
          <a:bodyPr>
            <a:noAutofit/>
          </a:bodyPr>
          <a:lstStyle/>
          <a:p>
            <a:pPr marL="514350" indent="-514350">
              <a:buFont typeface="+mj-lt"/>
              <a:buAutoNum type="alphaUcPeriod"/>
            </a:pPr>
            <a:r>
              <a:rPr lang="en-US" sz="2800" b="1" dirty="0"/>
              <a:t>An obedient servant of Christ is not ashamed of the gospel </a:t>
            </a:r>
            <a:r>
              <a:rPr lang="en-US" sz="2800" b="1" i="1" dirty="0"/>
              <a:t>(16-17, </a:t>
            </a:r>
            <a:r>
              <a:rPr lang="en-US" sz="2800" b="1" dirty="0">
                <a:solidFill>
                  <a:srgbClr val="C00000"/>
                </a:solidFill>
              </a:rPr>
              <a:t>NLT</a:t>
            </a:r>
            <a:r>
              <a:rPr lang="en-US" sz="2800" b="1" i="1" dirty="0"/>
              <a:t>)</a:t>
            </a:r>
          </a:p>
          <a:p>
            <a:pPr marL="0" indent="0">
              <a:buNone/>
            </a:pPr>
            <a:r>
              <a:rPr lang="en-US" sz="2800" b="1" u="sng" dirty="0">
                <a:solidFill>
                  <a:srgbClr val="C00000"/>
                </a:solidFill>
              </a:rPr>
              <a:t>What would make us ashamed of the gospel</a:t>
            </a:r>
            <a:r>
              <a:rPr lang="en-US" sz="2800" b="1" dirty="0">
                <a:solidFill>
                  <a:srgbClr val="C00000"/>
                </a:solidFill>
              </a:rPr>
              <a:t>?</a:t>
            </a:r>
          </a:p>
          <a:p>
            <a:pPr marL="0" indent="0">
              <a:buNone/>
            </a:pPr>
            <a:r>
              <a:rPr lang="en-US" sz="2800" b="1" dirty="0"/>
              <a:t>“…</a:t>
            </a:r>
            <a:r>
              <a:rPr lang="en-US" sz="2800" b="1" i="1" dirty="0"/>
              <a:t>whoever does not obey the Son shall not see life, but </a:t>
            </a:r>
            <a:r>
              <a:rPr lang="en-US" sz="2800" b="1" i="1" dirty="0">
                <a:solidFill>
                  <a:srgbClr val="0070C0"/>
                </a:solidFill>
              </a:rPr>
              <a:t>the </a:t>
            </a:r>
            <a:r>
              <a:rPr lang="en-US" sz="2800" b="1" i="1" dirty="0">
                <a:solidFill>
                  <a:srgbClr val="7030A0"/>
                </a:solidFill>
              </a:rPr>
              <a:t>wrath</a:t>
            </a:r>
            <a:r>
              <a:rPr lang="en-US" sz="2800" b="1" i="1" dirty="0">
                <a:solidFill>
                  <a:srgbClr val="0070C0"/>
                </a:solidFill>
              </a:rPr>
              <a:t> of God remains on him</a:t>
            </a:r>
            <a:r>
              <a:rPr lang="en-US" sz="2800" b="1" i="1" dirty="0"/>
              <a:t>.</a:t>
            </a:r>
            <a:r>
              <a:rPr lang="en-US" sz="2800" b="1" dirty="0"/>
              <a:t>” </a:t>
            </a:r>
            <a:r>
              <a:rPr lang="en-US" sz="2800" b="1" dirty="0">
                <a:solidFill>
                  <a:srgbClr val="C00000"/>
                </a:solidFill>
              </a:rPr>
              <a:t>John 3:36</a:t>
            </a:r>
          </a:p>
          <a:p>
            <a:pPr marL="0" indent="0">
              <a:buNone/>
            </a:pPr>
            <a:r>
              <a:rPr lang="en-US" sz="2800" b="1" dirty="0"/>
              <a:t>“…</a:t>
            </a:r>
            <a:r>
              <a:rPr lang="en-US" sz="2800" b="1" i="1" dirty="0"/>
              <a:t>whoever does not believe is </a:t>
            </a:r>
            <a:r>
              <a:rPr lang="en-US" sz="2800" b="1" i="1" dirty="0">
                <a:solidFill>
                  <a:srgbClr val="7030A0"/>
                </a:solidFill>
              </a:rPr>
              <a:t>condemned</a:t>
            </a:r>
            <a:r>
              <a:rPr lang="en-US" sz="2800" b="1" i="1" dirty="0">
                <a:solidFill>
                  <a:srgbClr val="0070C0"/>
                </a:solidFill>
              </a:rPr>
              <a:t> already</a:t>
            </a:r>
            <a:r>
              <a:rPr lang="en-US" sz="2800" b="1" dirty="0"/>
              <a:t>” </a:t>
            </a:r>
            <a:r>
              <a:rPr lang="en-US" sz="2800" b="1" dirty="0">
                <a:solidFill>
                  <a:srgbClr val="C00000"/>
                </a:solidFill>
              </a:rPr>
              <a:t>John 3:18 </a:t>
            </a:r>
          </a:p>
          <a:p>
            <a:pPr marL="0" indent="0">
              <a:buNone/>
            </a:pPr>
            <a:r>
              <a:rPr lang="en-US" sz="2800" b="1" dirty="0"/>
              <a:t>Later in </a:t>
            </a:r>
            <a:r>
              <a:rPr lang="en-US" sz="2800" b="1" dirty="0">
                <a:solidFill>
                  <a:srgbClr val="C00000"/>
                </a:solidFill>
              </a:rPr>
              <a:t>John 5:29</a:t>
            </a:r>
            <a:r>
              <a:rPr lang="en-US" sz="2800" b="1" dirty="0"/>
              <a:t>, two very different resurrections: “</a:t>
            </a:r>
            <a:r>
              <a:rPr lang="en-US" sz="2800" b="1" i="1" dirty="0"/>
              <a:t>those who have done good to the resurrection of life, and those who have done evil to </a:t>
            </a:r>
            <a:r>
              <a:rPr lang="en-US" sz="2800" b="1" i="1" dirty="0">
                <a:solidFill>
                  <a:srgbClr val="0070C0"/>
                </a:solidFill>
              </a:rPr>
              <a:t>the resurrection of </a:t>
            </a:r>
            <a:r>
              <a:rPr lang="en-US" sz="2800" b="1" i="1" dirty="0">
                <a:solidFill>
                  <a:srgbClr val="7030A0"/>
                </a:solidFill>
              </a:rPr>
              <a:t>judgment</a:t>
            </a:r>
            <a:r>
              <a:rPr lang="en-US" sz="2800" b="1" i="1" dirty="0"/>
              <a:t>.</a:t>
            </a:r>
            <a:r>
              <a:rPr lang="en-US" sz="2800" b="1" dirty="0"/>
              <a:t>”</a:t>
            </a:r>
            <a:r>
              <a:rPr lang="en-US" sz="2800" b="1" dirty="0">
                <a:solidFill>
                  <a:srgbClr val="C00000"/>
                </a:solidFill>
              </a:rPr>
              <a:t> </a:t>
            </a:r>
          </a:p>
          <a:p>
            <a:pPr marL="0" indent="0">
              <a:buNone/>
            </a:pPr>
            <a:endParaRPr lang="en-US" sz="2800" b="1" dirty="0">
              <a:solidFill>
                <a:srgbClr val="C00000"/>
              </a:solidFill>
            </a:endParaRPr>
          </a:p>
          <a:p>
            <a:pPr marL="0" indent="0">
              <a:buNone/>
            </a:pPr>
            <a:endParaRPr lang="en-US" sz="2800" b="1" dirty="0">
              <a:solidFill>
                <a:srgbClr val="C00000"/>
              </a:solidFill>
            </a:endParaRPr>
          </a:p>
        </p:txBody>
      </p:sp>
    </p:spTree>
    <p:extLst>
      <p:ext uri="{BB962C8B-B14F-4D97-AF65-F5344CB8AC3E}">
        <p14:creationId xmlns:p14="http://schemas.microsoft.com/office/powerpoint/2010/main" val="2934052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circle(in)">
                                      <p:cBhvr>
                                        <p:cTn id="16" dur="2000"/>
                                        <p:tgtEl>
                                          <p:spTgt spid="5">
                                            <p:txEl>
                                              <p:pRg st="2" end="2"/>
                                            </p:txEl>
                                          </p:spTgt>
                                        </p:tgtEl>
                                      </p:cBhvr>
                                    </p:animEffect>
                                  </p:childTnLst>
                                </p:cTn>
                              </p:par>
                            </p:childTnLst>
                          </p:cTn>
                        </p:par>
                        <p:par>
                          <p:cTn id="17" fill="hold">
                            <p:stCondLst>
                              <p:cond delay="2000"/>
                            </p:stCondLst>
                            <p:childTnLst>
                              <p:par>
                                <p:cTn id="18" presetID="6" presetClass="entr" presetSubtype="16" fill="hold" nodeType="after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circle(in)">
                                      <p:cBhvr>
                                        <p:cTn id="20" dur="2000"/>
                                        <p:tgtEl>
                                          <p:spTgt spid="5">
                                            <p:txEl>
                                              <p:pRg st="3" end="3"/>
                                            </p:txEl>
                                          </p:spTgt>
                                        </p:tgtEl>
                                      </p:cBhvr>
                                    </p:animEffect>
                                  </p:childTnLst>
                                </p:cTn>
                              </p:par>
                            </p:childTnLst>
                          </p:cTn>
                        </p:par>
                        <p:par>
                          <p:cTn id="21" fill="hold">
                            <p:stCondLst>
                              <p:cond delay="4000"/>
                            </p:stCondLst>
                            <p:childTnLst>
                              <p:par>
                                <p:cTn id="22" presetID="6" presetClass="entr" presetSubtype="16" fill="hold" nodeType="after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circle(in)">
                                      <p:cBhvr>
                                        <p:cTn id="24"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p:txBody>
          <a:bodyPr>
            <a:noAutofit/>
          </a:bodyPr>
          <a:lstStyle/>
          <a:p>
            <a:pPr marL="514350" indent="-514350">
              <a:buFont typeface="+mj-lt"/>
              <a:buAutoNum type="alphaUcPeriod"/>
            </a:pPr>
            <a:r>
              <a:rPr lang="en-US" sz="2800" b="1" dirty="0"/>
              <a:t>An obedient servant of Christ is not ashamed of the gospel </a:t>
            </a:r>
            <a:r>
              <a:rPr lang="en-US" sz="2800" b="1" i="1" dirty="0"/>
              <a:t>(16-17, </a:t>
            </a:r>
            <a:r>
              <a:rPr lang="en-US" sz="2800" b="1" dirty="0">
                <a:solidFill>
                  <a:srgbClr val="C00000"/>
                </a:solidFill>
              </a:rPr>
              <a:t>NLT</a:t>
            </a:r>
            <a:r>
              <a:rPr lang="en-US" sz="2800" b="1" i="1" dirty="0"/>
              <a:t>)</a:t>
            </a:r>
            <a:endParaRPr lang="en-US" b="1" i="1" dirty="0"/>
          </a:p>
          <a:p>
            <a:pPr marL="0" indent="0">
              <a:buNone/>
            </a:pPr>
            <a:r>
              <a:rPr lang="en-US" sz="2400" b="1" dirty="0">
                <a:solidFill>
                  <a:srgbClr val="C00000"/>
                </a:solidFill>
              </a:rPr>
              <a:t>16</a:t>
            </a:r>
            <a:r>
              <a:rPr lang="en-US" sz="2800" b="1" dirty="0"/>
              <a:t> </a:t>
            </a:r>
            <a:r>
              <a:rPr lang="en-US" sz="2800" b="1" i="1" dirty="0"/>
              <a:t>For I am not ashamed of this Good News about Christ. </a:t>
            </a:r>
            <a:r>
              <a:rPr lang="en-US" sz="2800" b="1" i="1" dirty="0">
                <a:solidFill>
                  <a:srgbClr val="0070C0"/>
                </a:solidFill>
              </a:rPr>
              <a:t>It is the power of God at work, saving everyone who believes</a:t>
            </a:r>
            <a:r>
              <a:rPr lang="en-US" sz="2800" b="1" i="1" dirty="0"/>
              <a:t>—the Jew first and also the Gentile</a:t>
            </a:r>
            <a:r>
              <a:rPr lang="en-US" sz="2800" b="1" dirty="0"/>
              <a:t>. </a:t>
            </a:r>
            <a:r>
              <a:rPr lang="en-US" sz="2400" b="1" dirty="0">
                <a:solidFill>
                  <a:srgbClr val="C00000"/>
                </a:solidFill>
              </a:rPr>
              <a:t>17</a:t>
            </a:r>
            <a:r>
              <a:rPr lang="en-US" sz="2800" b="1" dirty="0"/>
              <a:t> </a:t>
            </a:r>
            <a:r>
              <a:rPr lang="en-US" sz="2800" b="1" i="1" dirty="0">
                <a:solidFill>
                  <a:srgbClr val="0070C0"/>
                </a:solidFill>
              </a:rPr>
              <a:t>This Good News tells us how God makes us right in his sight</a:t>
            </a:r>
            <a:r>
              <a:rPr lang="en-US" sz="2800" b="1" i="1" dirty="0"/>
              <a:t>. This is accomplished from start to finish by faith. As the Scriptures say, “It is through faith that a righteous person has life.” </a:t>
            </a:r>
          </a:p>
          <a:p>
            <a:pPr marL="0" indent="0">
              <a:buNone/>
            </a:pPr>
            <a:endParaRPr lang="en-US" sz="2800" b="1" i="1" dirty="0"/>
          </a:p>
        </p:txBody>
      </p:sp>
    </p:spTree>
    <p:extLst>
      <p:ext uri="{BB962C8B-B14F-4D97-AF65-F5344CB8AC3E}">
        <p14:creationId xmlns:p14="http://schemas.microsoft.com/office/powerpoint/2010/main" val="1602702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circle(in)">
                                      <p:cBhvr>
                                        <p:cTn id="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p:txBody>
          <a:bodyPr>
            <a:noAutofit/>
          </a:bodyPr>
          <a:lstStyle/>
          <a:p>
            <a:pPr marL="514350" indent="-514350">
              <a:buFont typeface="+mj-lt"/>
              <a:buAutoNum type="alphaUcPeriod"/>
            </a:pPr>
            <a:r>
              <a:rPr lang="en-US" sz="2800" b="1" dirty="0"/>
              <a:t>An obedient servant of Christ is not ashamed of the gospel </a:t>
            </a:r>
            <a:r>
              <a:rPr lang="en-US" sz="2800" b="1" i="1" dirty="0"/>
              <a:t>(16-17, </a:t>
            </a:r>
            <a:r>
              <a:rPr lang="en-US" sz="2800" b="1" dirty="0">
                <a:solidFill>
                  <a:srgbClr val="C00000"/>
                </a:solidFill>
              </a:rPr>
              <a:t>NLT</a:t>
            </a:r>
            <a:r>
              <a:rPr lang="en-US" sz="2800" b="1" i="1" dirty="0"/>
              <a:t>)</a:t>
            </a:r>
            <a:endParaRPr lang="en-US" b="1" i="1" dirty="0"/>
          </a:p>
          <a:p>
            <a:pPr marL="0" indent="0">
              <a:buNone/>
            </a:pPr>
            <a:r>
              <a:rPr lang="en-US" sz="2400" b="1" dirty="0">
                <a:solidFill>
                  <a:srgbClr val="C00000"/>
                </a:solidFill>
              </a:rPr>
              <a:t>16</a:t>
            </a:r>
            <a:r>
              <a:rPr lang="en-US" sz="2800" b="1" dirty="0"/>
              <a:t> </a:t>
            </a:r>
            <a:r>
              <a:rPr lang="en-US" sz="2800" b="1" i="1" dirty="0"/>
              <a:t>For I am not ashamed of this Good News about Christ. It is the power of God at work, saving everyone who believes—the Jew first and also the Gentile</a:t>
            </a:r>
            <a:r>
              <a:rPr lang="en-US" sz="2800" b="1" dirty="0"/>
              <a:t>. </a:t>
            </a:r>
            <a:r>
              <a:rPr lang="en-US" sz="2400" b="1" dirty="0">
                <a:solidFill>
                  <a:srgbClr val="C00000"/>
                </a:solidFill>
              </a:rPr>
              <a:t>17</a:t>
            </a:r>
            <a:r>
              <a:rPr lang="en-US" sz="2800" b="1" dirty="0"/>
              <a:t> </a:t>
            </a:r>
            <a:r>
              <a:rPr lang="en-US" sz="2800" b="1" i="1" dirty="0"/>
              <a:t>This Good News tells us how</a:t>
            </a:r>
            <a:r>
              <a:rPr lang="en-US" sz="2800" b="1" i="1" dirty="0">
                <a:solidFill>
                  <a:srgbClr val="0070C0"/>
                </a:solidFill>
              </a:rPr>
              <a:t> God makes us right in his sight</a:t>
            </a:r>
            <a:r>
              <a:rPr lang="en-US" sz="2800" b="1" i="1" dirty="0"/>
              <a:t>. </a:t>
            </a:r>
            <a:r>
              <a:rPr lang="en-US" sz="2800" b="1" i="1" dirty="0">
                <a:solidFill>
                  <a:srgbClr val="0070C0"/>
                </a:solidFill>
              </a:rPr>
              <a:t>This is accomplished </a:t>
            </a:r>
            <a:r>
              <a:rPr lang="en-US" sz="2800" b="1" i="1" u="sng" dirty="0">
                <a:solidFill>
                  <a:srgbClr val="0070C0"/>
                </a:solidFill>
              </a:rPr>
              <a:t>from start to finish by faith</a:t>
            </a:r>
            <a:r>
              <a:rPr lang="en-US" sz="2800" b="1" i="1" dirty="0"/>
              <a:t>. As the Scriptures say, “It is through faith that a righteous person has life.” </a:t>
            </a:r>
          </a:p>
          <a:p>
            <a:pPr marL="0" indent="0">
              <a:buNone/>
            </a:pPr>
            <a:endParaRPr lang="en-US" sz="2800" b="1" i="1" dirty="0"/>
          </a:p>
        </p:txBody>
      </p:sp>
    </p:spTree>
    <p:extLst>
      <p:ext uri="{BB962C8B-B14F-4D97-AF65-F5344CB8AC3E}">
        <p14:creationId xmlns:p14="http://schemas.microsoft.com/office/powerpoint/2010/main" val="2109294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1069848" y="1816608"/>
            <a:ext cx="10058400" cy="4050792"/>
          </a:xfrm>
        </p:spPr>
        <p:txBody>
          <a:bodyPr>
            <a:noAutofit/>
          </a:bodyPr>
          <a:lstStyle/>
          <a:p>
            <a:pPr marL="514350" indent="-514350">
              <a:buFont typeface="+mj-lt"/>
              <a:buAutoNum type="alphaUcPeriod" startAt="2"/>
            </a:pPr>
            <a:r>
              <a:rPr lang="en-US" sz="2800" b="1" dirty="0"/>
              <a:t>An obedient servant of Christ heeds His calling </a:t>
            </a:r>
            <a:r>
              <a:rPr lang="en-US" sz="2800" b="1" i="1" dirty="0"/>
              <a:t>(1-7)</a:t>
            </a:r>
          </a:p>
          <a:p>
            <a:pPr marL="0" indent="0">
              <a:buNone/>
            </a:pPr>
            <a:r>
              <a:rPr lang="en-US" sz="2400" b="1" dirty="0">
                <a:solidFill>
                  <a:srgbClr val="FF0000"/>
                </a:solidFill>
              </a:rPr>
              <a:t>1</a:t>
            </a:r>
            <a:r>
              <a:rPr lang="en-US" sz="2800" b="1" dirty="0"/>
              <a:t> </a:t>
            </a:r>
            <a:r>
              <a:rPr lang="en-US" sz="2800" b="1" i="1" dirty="0">
                <a:solidFill>
                  <a:srgbClr val="0070C0"/>
                </a:solidFill>
              </a:rPr>
              <a:t>Paul, a servant of Christ Jesus, </a:t>
            </a:r>
            <a:r>
              <a:rPr lang="en-US" sz="2800" b="1" i="1" dirty="0">
                <a:solidFill>
                  <a:srgbClr val="7030A0"/>
                </a:solidFill>
              </a:rPr>
              <a:t>called</a:t>
            </a:r>
            <a:r>
              <a:rPr lang="en-US" sz="2800" b="1" i="1" dirty="0">
                <a:solidFill>
                  <a:srgbClr val="0070C0"/>
                </a:solidFill>
              </a:rPr>
              <a:t> to be an apostle, set apart for the gospel of God</a:t>
            </a:r>
            <a:r>
              <a:rPr lang="en-US" sz="2800" b="1" dirty="0"/>
              <a:t>, </a:t>
            </a:r>
            <a:r>
              <a:rPr lang="en-US" sz="2400" b="1" dirty="0">
                <a:solidFill>
                  <a:srgbClr val="FF0000"/>
                </a:solidFill>
              </a:rPr>
              <a:t>2</a:t>
            </a:r>
            <a:r>
              <a:rPr lang="en-US" sz="2800" b="1" dirty="0"/>
              <a:t> </a:t>
            </a:r>
            <a:r>
              <a:rPr lang="en-US" sz="2800" b="1" i="1" dirty="0"/>
              <a:t>which he promised beforehand through his prophets in the holy Scriptures</a:t>
            </a:r>
            <a:r>
              <a:rPr lang="en-US" sz="2800" b="1" dirty="0"/>
              <a:t>, </a:t>
            </a:r>
            <a:r>
              <a:rPr lang="en-US" sz="2400" b="1" dirty="0">
                <a:solidFill>
                  <a:srgbClr val="FF0000"/>
                </a:solidFill>
              </a:rPr>
              <a:t>3</a:t>
            </a:r>
            <a:r>
              <a:rPr lang="en-US" sz="2800" b="1" dirty="0"/>
              <a:t> </a:t>
            </a:r>
            <a:r>
              <a:rPr lang="en-US" sz="2800" b="1" i="1" dirty="0"/>
              <a:t>concerning his Son, who was descended from David according to the flesh </a:t>
            </a:r>
            <a:r>
              <a:rPr lang="en-US" sz="2400" b="1" dirty="0">
                <a:solidFill>
                  <a:srgbClr val="FF0000"/>
                </a:solidFill>
              </a:rPr>
              <a:t>4</a:t>
            </a:r>
            <a:r>
              <a:rPr lang="en-US" sz="2800" b="1" dirty="0"/>
              <a:t> </a:t>
            </a:r>
            <a:r>
              <a:rPr lang="en-US" sz="2800" b="1" i="1" dirty="0"/>
              <a:t>and was declared to be the Son of God in power according to the Spirit of holiness by his resurrection from the dead, </a:t>
            </a:r>
            <a:r>
              <a:rPr lang="en-US" sz="2800" b="1" i="1" dirty="0">
                <a:solidFill>
                  <a:srgbClr val="0070C0"/>
                </a:solidFill>
              </a:rPr>
              <a:t>Jesus Christ our Lord</a:t>
            </a:r>
            <a:r>
              <a:rPr lang="en-US" sz="2800" b="1" dirty="0"/>
              <a:t>, </a:t>
            </a:r>
            <a:r>
              <a:rPr lang="en-US" sz="2400" b="1" dirty="0">
                <a:solidFill>
                  <a:srgbClr val="FF0000"/>
                </a:solidFill>
              </a:rPr>
              <a:t>5</a:t>
            </a:r>
            <a:r>
              <a:rPr lang="en-US" sz="2800" b="1" dirty="0"/>
              <a:t> </a:t>
            </a:r>
            <a:r>
              <a:rPr lang="en-US" sz="2800" b="1" i="1" dirty="0"/>
              <a:t>through whom we have received grace and apostleship to bring about the obedience of faith for the sake of his name</a:t>
            </a:r>
            <a:r>
              <a:rPr lang="en-US" sz="2800" b="1" dirty="0"/>
              <a:t> </a:t>
            </a:r>
            <a:r>
              <a:rPr lang="en-US" sz="2800" b="1" i="1" dirty="0"/>
              <a:t>among all the nations</a:t>
            </a:r>
            <a:r>
              <a:rPr lang="en-US" sz="2800" b="1" dirty="0"/>
              <a:t>, </a:t>
            </a:r>
            <a:r>
              <a:rPr lang="en-US" sz="2400" b="1" dirty="0">
                <a:solidFill>
                  <a:srgbClr val="FF0000"/>
                </a:solidFill>
              </a:rPr>
              <a:t>6</a:t>
            </a:r>
            <a:r>
              <a:rPr lang="en-US" sz="2800" b="1" dirty="0"/>
              <a:t> </a:t>
            </a:r>
            <a:r>
              <a:rPr lang="en-US" sz="2800" b="1" i="1" dirty="0"/>
              <a:t>including you who are called to belong to Jesus Christ</a:t>
            </a:r>
            <a:r>
              <a:rPr lang="en-US" sz="2800" b="1" dirty="0"/>
              <a:t>…</a:t>
            </a:r>
            <a:endParaRPr lang="en-US" sz="2800" b="1" i="1" dirty="0"/>
          </a:p>
        </p:txBody>
      </p:sp>
    </p:spTree>
    <p:extLst>
      <p:ext uri="{BB962C8B-B14F-4D97-AF65-F5344CB8AC3E}">
        <p14:creationId xmlns:p14="http://schemas.microsoft.com/office/powerpoint/2010/main" val="1884161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circle(in)">
                                      <p:cBhvr>
                                        <p:cTn id="11"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2A1101-FB4A-46B9-8908-0F75C965EEE4}"/>
              </a:ext>
            </a:extLst>
          </p:cNvPr>
          <p:cNvSpPr>
            <a:spLocks noGrp="1"/>
          </p:cNvSpPr>
          <p:nvPr>
            <p:ph type="title"/>
          </p:nvPr>
        </p:nvSpPr>
        <p:spPr/>
        <p:txBody>
          <a:bodyPr>
            <a:normAutofit/>
          </a:bodyPr>
          <a:lstStyle/>
          <a:p>
            <a:r>
              <a:rPr lang="en-US" sz="3600" b="1" dirty="0">
                <a:solidFill>
                  <a:srgbClr val="C00000"/>
                </a:solidFill>
                <a:effectLst/>
                <a:ea typeface="Calibri" panose="020F0502020204030204" pitchFamily="34" charset="0"/>
              </a:rPr>
              <a:t>I.</a:t>
            </a:r>
            <a:r>
              <a:rPr lang="en-US" sz="3600" b="1" dirty="0">
                <a:effectLst/>
                <a:ea typeface="Calibri" panose="020F0502020204030204" pitchFamily="34" charset="0"/>
              </a:rPr>
              <a:t> The signature quality of a servant of Christ is obedience</a:t>
            </a:r>
            <a:endParaRPr lang="en-US" sz="3600" i="1" dirty="0"/>
          </a:p>
        </p:txBody>
      </p:sp>
      <p:sp>
        <p:nvSpPr>
          <p:cNvPr id="5" name="Content Placeholder 4">
            <a:extLst>
              <a:ext uri="{FF2B5EF4-FFF2-40B4-BE49-F238E27FC236}">
                <a16:creationId xmlns:a16="http://schemas.microsoft.com/office/drawing/2014/main" id="{AB5DB673-2A69-412B-A9B3-AAA1AD838AA0}"/>
              </a:ext>
            </a:extLst>
          </p:cNvPr>
          <p:cNvSpPr>
            <a:spLocks noGrp="1"/>
          </p:cNvSpPr>
          <p:nvPr>
            <p:ph idx="1"/>
          </p:nvPr>
        </p:nvSpPr>
        <p:spPr>
          <a:xfrm>
            <a:off x="1069848" y="1816608"/>
            <a:ext cx="10058400" cy="4050792"/>
          </a:xfrm>
        </p:spPr>
        <p:txBody>
          <a:bodyPr>
            <a:noAutofit/>
          </a:bodyPr>
          <a:lstStyle/>
          <a:p>
            <a:pPr marL="514350" indent="-514350">
              <a:buFont typeface="+mj-lt"/>
              <a:buAutoNum type="alphaUcPeriod" startAt="2"/>
            </a:pPr>
            <a:r>
              <a:rPr lang="en-US" sz="2800" b="1" dirty="0"/>
              <a:t>An obedient servant of Christ heeds His calling </a:t>
            </a:r>
            <a:r>
              <a:rPr lang="en-US" sz="2800" b="1" i="1" dirty="0"/>
              <a:t>(1-7)</a:t>
            </a:r>
          </a:p>
          <a:p>
            <a:pPr marL="0" indent="0">
              <a:buNone/>
            </a:pPr>
            <a:r>
              <a:rPr lang="en-US" sz="2400" b="1" dirty="0">
                <a:solidFill>
                  <a:srgbClr val="FF0000"/>
                </a:solidFill>
              </a:rPr>
              <a:t>1</a:t>
            </a:r>
            <a:r>
              <a:rPr lang="en-US" sz="2800" b="1" dirty="0"/>
              <a:t> </a:t>
            </a:r>
            <a:r>
              <a:rPr lang="en-US" sz="2800" b="1" i="1" dirty="0">
                <a:solidFill>
                  <a:srgbClr val="0070C0"/>
                </a:solidFill>
              </a:rPr>
              <a:t>Paul, a servant of Christ Jesus, </a:t>
            </a:r>
            <a:r>
              <a:rPr lang="en-US" sz="2800" b="1" i="1" dirty="0">
                <a:solidFill>
                  <a:srgbClr val="7030A0"/>
                </a:solidFill>
              </a:rPr>
              <a:t>called</a:t>
            </a:r>
            <a:r>
              <a:rPr lang="en-US" sz="2800" b="1" i="1" dirty="0">
                <a:solidFill>
                  <a:srgbClr val="0070C0"/>
                </a:solidFill>
              </a:rPr>
              <a:t> to be an apostle, set apart for the gospel of God</a:t>
            </a:r>
            <a:r>
              <a:rPr lang="en-US" sz="2800" b="1" dirty="0"/>
              <a:t>, </a:t>
            </a:r>
            <a:r>
              <a:rPr lang="en-US" sz="2400" b="1" dirty="0">
                <a:solidFill>
                  <a:srgbClr val="FF0000"/>
                </a:solidFill>
              </a:rPr>
              <a:t>2</a:t>
            </a:r>
            <a:r>
              <a:rPr lang="en-US" sz="2800" b="1" dirty="0"/>
              <a:t> </a:t>
            </a:r>
            <a:r>
              <a:rPr lang="en-US" sz="2800" b="1" i="1" dirty="0"/>
              <a:t>which he promised beforehand through his prophets in the holy Scriptures</a:t>
            </a:r>
            <a:r>
              <a:rPr lang="en-US" sz="2800" b="1" dirty="0"/>
              <a:t>, </a:t>
            </a:r>
            <a:r>
              <a:rPr lang="en-US" sz="2400" b="1" dirty="0">
                <a:solidFill>
                  <a:srgbClr val="FF0000"/>
                </a:solidFill>
              </a:rPr>
              <a:t>3</a:t>
            </a:r>
            <a:r>
              <a:rPr lang="en-US" sz="2800" b="1" dirty="0"/>
              <a:t> </a:t>
            </a:r>
            <a:r>
              <a:rPr lang="en-US" sz="2800" b="1" i="1" dirty="0"/>
              <a:t>concerning his Son, who was descended from David according to the flesh </a:t>
            </a:r>
            <a:r>
              <a:rPr lang="en-US" sz="2400" b="1" dirty="0">
                <a:solidFill>
                  <a:srgbClr val="FF0000"/>
                </a:solidFill>
              </a:rPr>
              <a:t>4</a:t>
            </a:r>
            <a:r>
              <a:rPr lang="en-US" sz="2800" b="1" dirty="0"/>
              <a:t> </a:t>
            </a:r>
            <a:r>
              <a:rPr lang="en-US" sz="2800" b="1" i="1" dirty="0"/>
              <a:t>and was declared to be the Son of God in power according to the Spirit of holiness by his resurrection from the dead, </a:t>
            </a:r>
            <a:r>
              <a:rPr lang="en-US" sz="2800" b="1" i="1" dirty="0">
                <a:solidFill>
                  <a:srgbClr val="0070C0"/>
                </a:solidFill>
              </a:rPr>
              <a:t>Jesus Christ our Lord</a:t>
            </a:r>
            <a:r>
              <a:rPr lang="en-US" sz="2800" b="1" dirty="0"/>
              <a:t>, </a:t>
            </a:r>
            <a:r>
              <a:rPr lang="en-US" sz="2400" b="1" dirty="0">
                <a:solidFill>
                  <a:srgbClr val="FF0000"/>
                </a:solidFill>
              </a:rPr>
              <a:t>5</a:t>
            </a:r>
            <a:r>
              <a:rPr lang="en-US" sz="2800" b="1" dirty="0"/>
              <a:t> </a:t>
            </a:r>
            <a:r>
              <a:rPr lang="en-US" sz="2800" b="1" i="1" dirty="0">
                <a:solidFill>
                  <a:srgbClr val="0070C0"/>
                </a:solidFill>
              </a:rPr>
              <a:t>through whom we have received grace and apostleship to bring about the obedience of faith for the sake of his name</a:t>
            </a:r>
            <a:r>
              <a:rPr lang="en-US" sz="2800" b="1" dirty="0">
                <a:solidFill>
                  <a:srgbClr val="0070C0"/>
                </a:solidFill>
              </a:rPr>
              <a:t> </a:t>
            </a:r>
            <a:r>
              <a:rPr lang="en-US" sz="2800" b="1" i="1" dirty="0">
                <a:solidFill>
                  <a:srgbClr val="0070C0"/>
                </a:solidFill>
              </a:rPr>
              <a:t>among all the nations</a:t>
            </a:r>
            <a:r>
              <a:rPr lang="en-US" sz="2800" b="1" dirty="0"/>
              <a:t>, </a:t>
            </a:r>
            <a:r>
              <a:rPr lang="en-US" sz="2400" b="1" dirty="0">
                <a:solidFill>
                  <a:srgbClr val="FF0000"/>
                </a:solidFill>
              </a:rPr>
              <a:t>6</a:t>
            </a:r>
            <a:r>
              <a:rPr lang="en-US" sz="2800" b="1" dirty="0"/>
              <a:t> </a:t>
            </a:r>
            <a:r>
              <a:rPr lang="en-US" sz="2800" b="1" i="1" dirty="0"/>
              <a:t>including you who are called to belong to Jesus Christ</a:t>
            </a:r>
            <a:r>
              <a:rPr lang="en-US" sz="2800" b="1" dirty="0"/>
              <a:t>…</a:t>
            </a:r>
            <a:endParaRPr lang="en-US" sz="2800" b="1" i="1" dirty="0"/>
          </a:p>
        </p:txBody>
      </p:sp>
    </p:spTree>
    <p:extLst>
      <p:ext uri="{BB962C8B-B14F-4D97-AF65-F5344CB8AC3E}">
        <p14:creationId xmlns:p14="http://schemas.microsoft.com/office/powerpoint/2010/main" val="3523142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879</TotalTime>
  <Words>1809</Words>
  <Application>Microsoft Office PowerPoint</Application>
  <PresentationFormat>Widescreen</PresentationFormat>
  <Paragraphs>63</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Rockwell</vt:lpstr>
      <vt:lpstr>Rockwell Condensed</vt:lpstr>
      <vt:lpstr>Wingdings</vt:lpstr>
      <vt:lpstr>Wood Type</vt:lpstr>
      <vt:lpstr>PowerPoint Presentation</vt:lpstr>
      <vt:lpstr>Be a servant of Christ</vt:lpstr>
      <vt:lpstr>“Do you understand what I have done to you? You call me Teacher and Lord, and you are right, for so I am. If I then, your Lord and Teacher, have washed your feet, you also ought to wash one another’s feet. For I have given you an example, that you also should do just as I have done to you. Truly, truly, I say to you, a servant is not greater than his master, nor is a messenger greater than the one who sent him. If you know these things, blessed are you if you do them.” John 13:12-17</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 The signature quality of a servant of Christ is obedience</vt:lpstr>
      <vt:lpstr>II. Be a servant of christ</vt:lpstr>
      <vt:lpstr>II. Be a servant of Christ</vt:lpstr>
      <vt:lpstr>II. Be a servant of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62</cp:revision>
  <dcterms:created xsi:type="dcterms:W3CDTF">2020-03-26T18:56:14Z</dcterms:created>
  <dcterms:modified xsi:type="dcterms:W3CDTF">2022-01-28T18:23:30Z</dcterms:modified>
</cp:coreProperties>
</file>