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59" r:id="rId6"/>
    <p:sldId id="260" r:id="rId7"/>
    <p:sldId id="274" r:id="rId8"/>
    <p:sldId id="261" r:id="rId9"/>
    <p:sldId id="275" r:id="rId10"/>
    <p:sldId id="262" r:id="rId11"/>
    <p:sldId id="276" r:id="rId12"/>
    <p:sldId id="263" r:id="rId13"/>
    <p:sldId id="264" r:id="rId14"/>
    <p:sldId id="277" r:id="rId15"/>
    <p:sldId id="278" r:id="rId16"/>
    <p:sldId id="265" r:id="rId17"/>
    <p:sldId id="266" r:id="rId18"/>
    <p:sldId id="267" r:id="rId19"/>
    <p:sldId id="268" r:id="rId20"/>
    <p:sldId id="281" r:id="rId21"/>
    <p:sldId id="269" r:id="rId22"/>
    <p:sldId id="280" r:id="rId23"/>
    <p:sldId id="270" r:id="rId24"/>
    <p:sldId id="285" r:id="rId25"/>
    <p:sldId id="279" r:id="rId26"/>
    <p:sldId id="284" r:id="rId27"/>
    <p:sldId id="271" r:id="rId28"/>
    <p:sldId id="282" r:id="rId29"/>
    <p:sldId id="272" r:id="rId30"/>
    <p:sldId id="28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5" d="100"/>
          <a:sy n="75" d="100"/>
        </p:scale>
        <p:origin x="90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E2AC9-F269-26AA-6A68-A7902F8ACF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54407-C8CB-5D26-D0F2-162560A964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5A9226-E131-8621-0D1B-09B1A16EC1F4}"/>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5" name="Footer Placeholder 4">
            <a:extLst>
              <a:ext uri="{FF2B5EF4-FFF2-40B4-BE49-F238E27FC236}">
                <a16:creationId xmlns:a16="http://schemas.microsoft.com/office/drawing/2014/main" id="{E5528370-3AB8-4DDF-2A0D-F1A4F5027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416E05-D58A-8969-B4BB-E4B9E15DD401}"/>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168175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5B677-87EE-A79B-463E-27FD24E520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4DABE7-7487-CABE-5524-8E52816C6E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EF62-F6F4-EA14-A66C-FA054C747459}"/>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5" name="Footer Placeholder 4">
            <a:extLst>
              <a:ext uri="{FF2B5EF4-FFF2-40B4-BE49-F238E27FC236}">
                <a16:creationId xmlns:a16="http://schemas.microsoft.com/office/drawing/2014/main" id="{51D28280-F842-D492-913E-856439E8B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EB1743-BE54-F85D-E0DE-B54A5A973987}"/>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401855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ADDCD0-E167-3372-9B17-15140A939B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BE5B9D-274B-1401-F19D-FED5CD4F7C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3BA32-D058-182A-0253-E4A6A7C51482}"/>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5" name="Footer Placeholder 4">
            <a:extLst>
              <a:ext uri="{FF2B5EF4-FFF2-40B4-BE49-F238E27FC236}">
                <a16:creationId xmlns:a16="http://schemas.microsoft.com/office/drawing/2014/main" id="{D316AFC9-37F1-BC54-68F7-5BCE5BBF4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7FC144-0FBC-7553-1BF0-8B75CAB1E12A}"/>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9450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7CE9F-3009-7DB1-6974-FE3675A37D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1B5636-6A82-59DA-C6C8-CBF48EEAEB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DB84E4-0FFC-C949-6337-6C439E6893D5}"/>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5" name="Footer Placeholder 4">
            <a:extLst>
              <a:ext uri="{FF2B5EF4-FFF2-40B4-BE49-F238E27FC236}">
                <a16:creationId xmlns:a16="http://schemas.microsoft.com/office/drawing/2014/main" id="{873862CE-5CD8-3C43-694E-B200AAF0E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2540C6-3BB8-A4CF-88CC-1FD71ED5BC7C}"/>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3360066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E25A7-026B-A66D-E770-1FCBBCBE54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652F49-C528-5217-BC47-A0F2BCDCCB0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90C3E8-19D9-48AD-D51C-A6E901504225}"/>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5" name="Footer Placeholder 4">
            <a:extLst>
              <a:ext uri="{FF2B5EF4-FFF2-40B4-BE49-F238E27FC236}">
                <a16:creationId xmlns:a16="http://schemas.microsoft.com/office/drawing/2014/main" id="{45971E1B-F9AA-D4D2-506F-0E5A57432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98EF26-C996-D2DB-DEE1-8EDFEE2686B0}"/>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1297072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5E8F7-D972-CCF6-5595-4ED8E31F6F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05001F-B788-2A00-585A-D1C00C6B09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1DD9A3-3863-2DD2-AA95-EF1B0DCB4C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C60018-A436-3C88-1AAB-5AF20E9DFAB4}"/>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6" name="Footer Placeholder 5">
            <a:extLst>
              <a:ext uri="{FF2B5EF4-FFF2-40B4-BE49-F238E27FC236}">
                <a16:creationId xmlns:a16="http://schemas.microsoft.com/office/drawing/2014/main" id="{4C79E02D-71BD-3456-42D1-23D6CDF4E3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AE8D10-DA6A-0FB9-AEAB-F961D0B52B80}"/>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135144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63FD5-5D61-A0FB-A204-8399703E37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C38C10-3B57-B5F5-E02A-FAAADE20C3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6179DF-02B3-E16A-CA37-5D5144B831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519DE9-655B-B102-8639-60903B6B20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8CB1F4-CD12-E25A-B40F-4632283DE9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98F475-1D57-E438-63E4-54879335C357}"/>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8" name="Footer Placeholder 7">
            <a:extLst>
              <a:ext uri="{FF2B5EF4-FFF2-40B4-BE49-F238E27FC236}">
                <a16:creationId xmlns:a16="http://schemas.microsoft.com/office/drawing/2014/main" id="{8B956C44-7B10-155F-B592-7E7CC657DE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628232-2C45-0552-9933-25830F96CB75}"/>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242659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6C9D3-113C-5C6A-DD55-0B656B5C87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D97740-8E24-5F06-25E8-C22A9AE686A1}"/>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4" name="Footer Placeholder 3">
            <a:extLst>
              <a:ext uri="{FF2B5EF4-FFF2-40B4-BE49-F238E27FC236}">
                <a16:creationId xmlns:a16="http://schemas.microsoft.com/office/drawing/2014/main" id="{C58E649C-95D3-A159-D30E-E7B9311818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3DAEEF-F56A-4670-1255-39614B56E36D}"/>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1537434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1D46C4-91B8-6307-EF5A-32CE20F10D50}"/>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3" name="Footer Placeholder 2">
            <a:extLst>
              <a:ext uri="{FF2B5EF4-FFF2-40B4-BE49-F238E27FC236}">
                <a16:creationId xmlns:a16="http://schemas.microsoft.com/office/drawing/2014/main" id="{DC85068B-8C3E-FC04-E0BD-F5FFEEE71C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4B86C1-9F41-6253-8CD5-8D47038C6520}"/>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385659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8B313-CC42-3397-62B3-E297ABABB7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39ED9E-6E27-43CB-F3C4-83A837C0FB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BBDCC2-5606-A232-0E2A-265E763D4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319AD3-9B8B-2A45-B83F-9EC3BB1EB882}"/>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6" name="Footer Placeholder 5">
            <a:extLst>
              <a:ext uri="{FF2B5EF4-FFF2-40B4-BE49-F238E27FC236}">
                <a16:creationId xmlns:a16="http://schemas.microsoft.com/office/drawing/2014/main" id="{B59A1DB5-DBF2-C6B7-0994-29EF11BDD9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431F2-44A5-F640-09E5-036E08F6F85B}"/>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118204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85283-B61B-0460-616D-DF99F6AD6B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EE8593-68E7-341E-5B80-C406B183A6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844404-AD73-77C8-8081-33D3DBEEE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8E92C7-C119-265E-F7C6-E01CC77271E3}"/>
              </a:ext>
            </a:extLst>
          </p:cNvPr>
          <p:cNvSpPr>
            <a:spLocks noGrp="1"/>
          </p:cNvSpPr>
          <p:nvPr>
            <p:ph type="dt" sz="half" idx="10"/>
          </p:nvPr>
        </p:nvSpPr>
        <p:spPr/>
        <p:txBody>
          <a:bodyPr/>
          <a:lstStyle/>
          <a:p>
            <a:fld id="{7AAC1E29-140F-44D7-914C-1AF0AF2757A4}" type="datetimeFigureOut">
              <a:rPr lang="en-US" smtClean="0"/>
              <a:t>6/22/2024</a:t>
            </a:fld>
            <a:endParaRPr lang="en-US"/>
          </a:p>
        </p:txBody>
      </p:sp>
      <p:sp>
        <p:nvSpPr>
          <p:cNvPr id="6" name="Footer Placeholder 5">
            <a:extLst>
              <a:ext uri="{FF2B5EF4-FFF2-40B4-BE49-F238E27FC236}">
                <a16:creationId xmlns:a16="http://schemas.microsoft.com/office/drawing/2014/main" id="{E2E1F97D-1637-0FAE-0C80-7D8F70E3A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A0600F-597B-12EC-1FBD-54D0C3BBC3DD}"/>
              </a:ext>
            </a:extLst>
          </p:cNvPr>
          <p:cNvSpPr>
            <a:spLocks noGrp="1"/>
          </p:cNvSpPr>
          <p:nvPr>
            <p:ph type="sldNum" sz="quarter" idx="12"/>
          </p:nvPr>
        </p:nvSpPr>
        <p:spPr/>
        <p:txBody>
          <a:bodyPr/>
          <a:lstStyle/>
          <a:p>
            <a:fld id="{4EA11B6F-893C-41ED-B43A-DE0263B66649}" type="slidenum">
              <a:rPr lang="en-US" smtClean="0"/>
              <a:t>‹#›</a:t>
            </a:fld>
            <a:endParaRPr lang="en-US"/>
          </a:p>
        </p:txBody>
      </p:sp>
    </p:spTree>
    <p:extLst>
      <p:ext uri="{BB962C8B-B14F-4D97-AF65-F5344CB8AC3E}">
        <p14:creationId xmlns:p14="http://schemas.microsoft.com/office/powerpoint/2010/main" val="1609082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071915-3176-790D-265C-3C697EE351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C8AB79-B8EB-DD93-6E86-B7169105A8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7188A-C36F-A18B-83AF-ADC714D754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AAC1E29-140F-44D7-914C-1AF0AF2757A4}" type="datetimeFigureOut">
              <a:rPr lang="en-US" smtClean="0"/>
              <a:t>6/22/2024</a:t>
            </a:fld>
            <a:endParaRPr lang="en-US"/>
          </a:p>
        </p:txBody>
      </p:sp>
      <p:sp>
        <p:nvSpPr>
          <p:cNvPr id="5" name="Footer Placeholder 4">
            <a:extLst>
              <a:ext uri="{FF2B5EF4-FFF2-40B4-BE49-F238E27FC236}">
                <a16:creationId xmlns:a16="http://schemas.microsoft.com/office/drawing/2014/main" id="{5DF3DE7F-00A6-D074-559C-59B8775ECB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0D50843-E5E0-34B0-9EAA-551E35C161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EA11B6F-893C-41ED-B43A-DE0263B66649}" type="slidenum">
              <a:rPr lang="en-US" smtClean="0"/>
              <a:t>‹#›</a:t>
            </a:fld>
            <a:endParaRPr lang="en-US"/>
          </a:p>
        </p:txBody>
      </p:sp>
    </p:spTree>
    <p:extLst>
      <p:ext uri="{BB962C8B-B14F-4D97-AF65-F5344CB8AC3E}">
        <p14:creationId xmlns:p14="http://schemas.microsoft.com/office/powerpoint/2010/main" val="377202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6C3EC178-10FF-187A-01E6-A64287E5B71F}"/>
              </a:ext>
            </a:extLst>
          </p:cNvPr>
          <p:cNvSpPr>
            <a:spLocks noGrp="1"/>
          </p:cNvSpPr>
          <p:nvPr>
            <p:ph type="subTitle" idx="1"/>
          </p:nvPr>
        </p:nvSpPr>
        <p:spPr>
          <a:xfrm>
            <a:off x="1056640" y="3602038"/>
            <a:ext cx="10109200" cy="1655762"/>
          </a:xfrm>
        </p:spPr>
        <p:txBody>
          <a:bodyPr/>
          <a:lstStyle/>
          <a:p>
            <a:r>
              <a:rPr lang="en-US" sz="4400" b="1" i="0" dirty="0">
                <a:solidFill>
                  <a:srgbClr val="081C2A"/>
                </a:solidFill>
                <a:effectLst/>
                <a:latin typeface="system-ui"/>
              </a:rPr>
              <a:t>Rahab – A Story Of God’s Amazing Grace</a:t>
            </a:r>
          </a:p>
          <a:p>
            <a:endParaRPr lang="en-US" dirty="0"/>
          </a:p>
        </p:txBody>
      </p:sp>
      <p:sp>
        <p:nvSpPr>
          <p:cNvPr id="5" name="Title 1">
            <a:extLst>
              <a:ext uri="{FF2B5EF4-FFF2-40B4-BE49-F238E27FC236}">
                <a16:creationId xmlns:a16="http://schemas.microsoft.com/office/drawing/2014/main" id="{D5920ADC-690C-4C9E-BC16-30E1014A2D6A}"/>
              </a:ext>
            </a:extLst>
          </p:cNvPr>
          <p:cNvSpPr>
            <a:spLocks noGrp="1"/>
          </p:cNvSpPr>
          <p:nvPr>
            <p:ph type="ctrTitle"/>
          </p:nvPr>
        </p:nvSpPr>
        <p:spPr>
          <a:xfrm>
            <a:off x="1524000" y="1122363"/>
            <a:ext cx="9144000" cy="2387600"/>
          </a:xfrm>
        </p:spPr>
        <p:txBody>
          <a:bodyPr/>
          <a:lstStyle/>
          <a:p>
            <a:r>
              <a:rPr lang="en-US" b="1" dirty="0"/>
              <a:t>HEROES OF THE FAITH</a:t>
            </a:r>
          </a:p>
        </p:txBody>
      </p:sp>
    </p:spTree>
    <p:extLst>
      <p:ext uri="{BB962C8B-B14F-4D97-AF65-F5344CB8AC3E}">
        <p14:creationId xmlns:p14="http://schemas.microsoft.com/office/powerpoint/2010/main" val="4149855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F7EDDF-4F0B-BE46-5DA5-959BA204426A}"/>
              </a:ext>
            </a:extLst>
          </p:cNvPr>
          <p:cNvSpPr txBox="1"/>
          <p:nvPr/>
        </p:nvSpPr>
        <p:spPr>
          <a:xfrm>
            <a:off x="523240" y="675978"/>
            <a:ext cx="11145520" cy="5078313"/>
          </a:xfrm>
          <a:prstGeom prst="rect">
            <a:avLst/>
          </a:prstGeom>
          <a:noFill/>
        </p:spPr>
        <p:txBody>
          <a:bodyPr wrap="square">
            <a:spAutoFit/>
          </a:bodyPr>
          <a:lstStyle/>
          <a:p>
            <a:endParaRPr lang="en-US" sz="3600" dirty="0"/>
          </a:p>
          <a:p>
            <a:r>
              <a:rPr lang="en-US" sz="3600" dirty="0"/>
              <a:t>16 And she said to them, “Go into the hills, or the pursuers will encounter you, and hide there three days until the pursuers have returned. Then afterward you may go your way.” </a:t>
            </a:r>
          </a:p>
          <a:p>
            <a:endParaRPr lang="en-US" sz="3600" dirty="0"/>
          </a:p>
          <a:p>
            <a:r>
              <a:rPr lang="en-US" sz="3600" dirty="0"/>
              <a:t>17 The men said to her, “We will be guiltless with respect to this oath of yours that you have made us swear.</a:t>
            </a:r>
          </a:p>
        </p:txBody>
      </p:sp>
    </p:spTree>
    <p:extLst>
      <p:ext uri="{BB962C8B-B14F-4D97-AF65-F5344CB8AC3E}">
        <p14:creationId xmlns:p14="http://schemas.microsoft.com/office/powerpoint/2010/main" val="2565681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F7EDDF-4F0B-BE46-5DA5-959BA204426A}"/>
              </a:ext>
            </a:extLst>
          </p:cNvPr>
          <p:cNvSpPr txBox="1"/>
          <p:nvPr/>
        </p:nvSpPr>
        <p:spPr>
          <a:xfrm>
            <a:off x="523240" y="675978"/>
            <a:ext cx="11145520" cy="5632311"/>
          </a:xfrm>
          <a:prstGeom prst="rect">
            <a:avLst/>
          </a:prstGeom>
          <a:noFill/>
        </p:spPr>
        <p:txBody>
          <a:bodyPr wrap="square">
            <a:spAutoFit/>
          </a:bodyPr>
          <a:lstStyle/>
          <a:p>
            <a:r>
              <a:rPr lang="en-US" sz="3600" dirty="0"/>
              <a:t>18 Behold, when we come into the land, </a:t>
            </a:r>
            <a:r>
              <a:rPr lang="en-US" sz="3600" u="sng" dirty="0"/>
              <a:t>you shall tie this </a:t>
            </a:r>
            <a:r>
              <a:rPr lang="en-US" sz="3600" b="1" u="sng" dirty="0"/>
              <a:t>scarlet cord </a:t>
            </a:r>
            <a:r>
              <a:rPr lang="en-US" sz="3600" u="sng" dirty="0"/>
              <a:t>in the window </a:t>
            </a:r>
            <a:r>
              <a:rPr lang="en-US" sz="3600" dirty="0"/>
              <a:t>through which you let us down, and you shall gather into your house your father and mother, your brothers, and all your father's household.</a:t>
            </a:r>
          </a:p>
          <a:p>
            <a:endParaRPr lang="en-US" sz="3600" dirty="0"/>
          </a:p>
          <a:p>
            <a:r>
              <a:rPr lang="en-US" sz="3600" dirty="0"/>
              <a:t>19 Then if anyone goes out of the doors of your house into the street, his blood shall be on his own head, and we shall be guiltless. But if a hand is laid on anyone who is with you in the house, his blood shall be on our head.</a:t>
            </a:r>
          </a:p>
        </p:txBody>
      </p:sp>
    </p:spTree>
    <p:extLst>
      <p:ext uri="{BB962C8B-B14F-4D97-AF65-F5344CB8AC3E}">
        <p14:creationId xmlns:p14="http://schemas.microsoft.com/office/powerpoint/2010/main" val="743952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EFB386-9370-F506-2E2C-0A44AE046F68}"/>
              </a:ext>
            </a:extLst>
          </p:cNvPr>
          <p:cNvSpPr txBox="1"/>
          <p:nvPr/>
        </p:nvSpPr>
        <p:spPr>
          <a:xfrm>
            <a:off x="599440" y="520899"/>
            <a:ext cx="10993120" cy="3970318"/>
          </a:xfrm>
          <a:prstGeom prst="rect">
            <a:avLst/>
          </a:prstGeom>
          <a:noFill/>
        </p:spPr>
        <p:txBody>
          <a:bodyPr wrap="square">
            <a:spAutoFit/>
          </a:bodyPr>
          <a:lstStyle/>
          <a:p>
            <a:r>
              <a:rPr lang="en-US" sz="3600" dirty="0"/>
              <a:t>20 But if you tell this business of ours, then we shall be guiltless with respect to your oath that you have made us swear.” </a:t>
            </a:r>
          </a:p>
          <a:p>
            <a:endParaRPr lang="en-US" sz="3600" dirty="0"/>
          </a:p>
          <a:p>
            <a:r>
              <a:rPr lang="en-US" sz="3600" dirty="0"/>
              <a:t>21 And she said, “According to your words, so be it.” Then she sent them away, and they departed. </a:t>
            </a:r>
            <a:r>
              <a:rPr lang="en-US" sz="3600" u="sng" dirty="0"/>
              <a:t>And she tied the scarlet cord in the window.</a:t>
            </a:r>
          </a:p>
        </p:txBody>
      </p:sp>
    </p:spTree>
    <p:extLst>
      <p:ext uri="{BB962C8B-B14F-4D97-AF65-F5344CB8AC3E}">
        <p14:creationId xmlns:p14="http://schemas.microsoft.com/office/powerpoint/2010/main" val="3473435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D49A79-9877-8BD8-7796-1C3AB162D559}"/>
              </a:ext>
            </a:extLst>
          </p:cNvPr>
          <p:cNvSpPr txBox="1"/>
          <p:nvPr/>
        </p:nvSpPr>
        <p:spPr>
          <a:xfrm>
            <a:off x="599440" y="602179"/>
            <a:ext cx="10993120" cy="5078313"/>
          </a:xfrm>
          <a:prstGeom prst="rect">
            <a:avLst/>
          </a:prstGeom>
          <a:noFill/>
        </p:spPr>
        <p:txBody>
          <a:bodyPr wrap="square">
            <a:spAutoFit/>
          </a:bodyPr>
          <a:lstStyle/>
          <a:p>
            <a:r>
              <a:rPr lang="en-US" sz="3600" dirty="0"/>
              <a:t>22 They departed and went into the hills and remained there three days until the pursuers returned, and the pursuers searched all along the way and found nothing. </a:t>
            </a:r>
          </a:p>
          <a:p>
            <a:endParaRPr lang="en-US" sz="3600" dirty="0"/>
          </a:p>
          <a:p>
            <a:r>
              <a:rPr lang="en-US" sz="3600" dirty="0"/>
              <a:t>23 Then the two men returned. They came down from the hills and passed over and came to Joshua the son of Nun, and they told him all that had happened to them. </a:t>
            </a:r>
          </a:p>
        </p:txBody>
      </p:sp>
    </p:spTree>
    <p:extLst>
      <p:ext uri="{BB962C8B-B14F-4D97-AF65-F5344CB8AC3E}">
        <p14:creationId xmlns:p14="http://schemas.microsoft.com/office/powerpoint/2010/main" val="3328077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D49A79-9877-8BD8-7796-1C3AB162D559}"/>
              </a:ext>
            </a:extLst>
          </p:cNvPr>
          <p:cNvSpPr txBox="1"/>
          <p:nvPr/>
        </p:nvSpPr>
        <p:spPr>
          <a:xfrm>
            <a:off x="599440" y="602179"/>
            <a:ext cx="10993120" cy="1754326"/>
          </a:xfrm>
          <a:prstGeom prst="rect">
            <a:avLst/>
          </a:prstGeom>
          <a:noFill/>
        </p:spPr>
        <p:txBody>
          <a:bodyPr wrap="square">
            <a:spAutoFit/>
          </a:bodyPr>
          <a:lstStyle/>
          <a:p>
            <a:r>
              <a:rPr lang="en-US" sz="3600" dirty="0"/>
              <a:t>24 And they said to Joshua, “Truly the Lord has given all the land into our hands. And also, </a:t>
            </a:r>
            <a:r>
              <a:rPr lang="en-US" sz="3600" b="1" u="sng" dirty="0"/>
              <a:t>all the inhabitants of the land melt away because of us.”</a:t>
            </a:r>
          </a:p>
        </p:txBody>
      </p:sp>
    </p:spTree>
    <p:extLst>
      <p:ext uri="{BB962C8B-B14F-4D97-AF65-F5344CB8AC3E}">
        <p14:creationId xmlns:p14="http://schemas.microsoft.com/office/powerpoint/2010/main" val="1874037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7A073E3-7374-9834-E6FB-F7574CC3B9D6}"/>
              </a:ext>
            </a:extLst>
          </p:cNvPr>
          <p:cNvSpPr txBox="1"/>
          <p:nvPr/>
        </p:nvSpPr>
        <p:spPr>
          <a:xfrm>
            <a:off x="1046480" y="694174"/>
            <a:ext cx="10495280" cy="5078313"/>
          </a:xfrm>
          <a:prstGeom prst="rect">
            <a:avLst/>
          </a:prstGeom>
          <a:noFill/>
        </p:spPr>
        <p:txBody>
          <a:bodyPr wrap="square">
            <a:spAutoFit/>
          </a:bodyPr>
          <a:lstStyle/>
          <a:p>
            <a:r>
              <a:rPr lang="en-US" sz="3600" b="1" u="sng" dirty="0"/>
              <a:t>The Story - Joshua 6</a:t>
            </a:r>
          </a:p>
          <a:p>
            <a:r>
              <a:rPr lang="en-US" sz="3600" dirty="0"/>
              <a:t>21 Then they devoted all in the city to destruction, both men and women, young and old, oxen, sheep, and donkeys, with the edge of the sword.</a:t>
            </a:r>
          </a:p>
          <a:p>
            <a:endParaRPr lang="en-US" sz="3600" dirty="0"/>
          </a:p>
          <a:p>
            <a:r>
              <a:rPr lang="en-US" sz="3600" dirty="0"/>
              <a:t>22 But to the two men who had spied out the land, Joshua said, “Go into the prostitute's house and bring out from there the woman and all who belong to her, as you swore to her.” </a:t>
            </a:r>
          </a:p>
        </p:txBody>
      </p:sp>
    </p:spTree>
    <p:extLst>
      <p:ext uri="{BB962C8B-B14F-4D97-AF65-F5344CB8AC3E}">
        <p14:creationId xmlns:p14="http://schemas.microsoft.com/office/powerpoint/2010/main" val="717526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3AEED8-9573-CABC-7B79-45AEDAC564B2}"/>
              </a:ext>
            </a:extLst>
          </p:cNvPr>
          <p:cNvSpPr txBox="1"/>
          <p:nvPr/>
        </p:nvSpPr>
        <p:spPr>
          <a:xfrm>
            <a:off x="589280" y="320884"/>
            <a:ext cx="11013440" cy="3970318"/>
          </a:xfrm>
          <a:prstGeom prst="rect">
            <a:avLst/>
          </a:prstGeom>
          <a:noFill/>
        </p:spPr>
        <p:txBody>
          <a:bodyPr wrap="square">
            <a:spAutoFit/>
          </a:bodyPr>
          <a:lstStyle/>
          <a:p>
            <a:endParaRPr lang="en-US" sz="3600" dirty="0"/>
          </a:p>
          <a:p>
            <a:r>
              <a:rPr lang="en-US" sz="3600" dirty="0"/>
              <a:t>23 So the young men who had been spies went in and brought out Rahab and her father and mother and brothers and all who belonged to her. And they brought all her relatives and put them outside the camp of Israel. </a:t>
            </a:r>
          </a:p>
          <a:p>
            <a:endParaRPr lang="en-US" sz="3600" dirty="0"/>
          </a:p>
        </p:txBody>
      </p:sp>
    </p:spTree>
    <p:extLst>
      <p:ext uri="{BB962C8B-B14F-4D97-AF65-F5344CB8AC3E}">
        <p14:creationId xmlns:p14="http://schemas.microsoft.com/office/powerpoint/2010/main" val="538787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A42189-C9A6-58AA-4818-1FCD927389D0}"/>
              </a:ext>
            </a:extLst>
          </p:cNvPr>
          <p:cNvSpPr txBox="1"/>
          <p:nvPr/>
        </p:nvSpPr>
        <p:spPr>
          <a:xfrm>
            <a:off x="467360" y="791478"/>
            <a:ext cx="11013440" cy="5078313"/>
          </a:xfrm>
          <a:prstGeom prst="rect">
            <a:avLst/>
          </a:prstGeom>
          <a:noFill/>
        </p:spPr>
        <p:txBody>
          <a:bodyPr wrap="square">
            <a:spAutoFit/>
          </a:bodyPr>
          <a:lstStyle/>
          <a:p>
            <a:r>
              <a:rPr lang="en-US" sz="3600" dirty="0"/>
              <a:t>24 And they burned the city with fire, and everything in it. Only the silver and gold, and the vessels of bronze and of iron, they put into the treasury of the house of the Lord. </a:t>
            </a:r>
          </a:p>
          <a:p>
            <a:endParaRPr lang="en-US" sz="3600" dirty="0"/>
          </a:p>
          <a:p>
            <a:r>
              <a:rPr lang="en-US" sz="3600" dirty="0"/>
              <a:t>25 But Rahab the prostitute and her father's household and all who belonged to her, Joshua saved alive. And she has lived in Israel to this day, because she hid the messengers whom Joshua sent to spy out Jericho.</a:t>
            </a:r>
          </a:p>
        </p:txBody>
      </p:sp>
    </p:spTree>
    <p:extLst>
      <p:ext uri="{BB962C8B-B14F-4D97-AF65-F5344CB8AC3E}">
        <p14:creationId xmlns:p14="http://schemas.microsoft.com/office/powerpoint/2010/main" val="3801945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B59CF9-DE76-A2D7-DEF6-E0BCB24E088D}"/>
              </a:ext>
            </a:extLst>
          </p:cNvPr>
          <p:cNvSpPr txBox="1"/>
          <p:nvPr/>
        </p:nvSpPr>
        <p:spPr>
          <a:xfrm>
            <a:off x="548640" y="729456"/>
            <a:ext cx="10901680" cy="5632311"/>
          </a:xfrm>
          <a:prstGeom prst="rect">
            <a:avLst/>
          </a:prstGeom>
          <a:noFill/>
        </p:spPr>
        <p:txBody>
          <a:bodyPr wrap="square">
            <a:spAutoFit/>
          </a:bodyPr>
          <a:lstStyle/>
          <a:p>
            <a:r>
              <a:rPr lang="en-US" sz="3600" dirty="0"/>
              <a:t>James 2:25 -ESV</a:t>
            </a:r>
          </a:p>
          <a:p>
            <a:r>
              <a:rPr lang="en-US" sz="3600" dirty="0"/>
              <a:t>And in the same way was not also Rahab the prostitute justified by works when she received the messengers and sent them out by another way?</a:t>
            </a:r>
          </a:p>
          <a:p>
            <a:endParaRPr lang="en-US" sz="3600" dirty="0"/>
          </a:p>
          <a:p>
            <a:r>
              <a:rPr lang="en-US" sz="3600" dirty="0"/>
              <a:t>NIV</a:t>
            </a:r>
          </a:p>
          <a:p>
            <a:r>
              <a:rPr lang="en-US" sz="3600" dirty="0"/>
              <a:t>In the same way, was not even Rahab the prostitute considered righteous for what she did when she gave lodging to the spies and sent them off in a different direction?</a:t>
            </a:r>
          </a:p>
        </p:txBody>
      </p:sp>
    </p:spTree>
    <p:extLst>
      <p:ext uri="{BB962C8B-B14F-4D97-AF65-F5344CB8AC3E}">
        <p14:creationId xmlns:p14="http://schemas.microsoft.com/office/powerpoint/2010/main" val="3231431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3EA701-0C60-F5DC-5774-DB3040CBE02B}"/>
              </a:ext>
            </a:extLst>
          </p:cNvPr>
          <p:cNvSpPr txBox="1"/>
          <p:nvPr/>
        </p:nvSpPr>
        <p:spPr>
          <a:xfrm>
            <a:off x="487680" y="735876"/>
            <a:ext cx="11043920" cy="4524315"/>
          </a:xfrm>
          <a:prstGeom prst="rect">
            <a:avLst/>
          </a:prstGeom>
          <a:noFill/>
        </p:spPr>
        <p:txBody>
          <a:bodyPr wrap="square">
            <a:spAutoFit/>
          </a:bodyPr>
          <a:lstStyle/>
          <a:p>
            <a:r>
              <a:rPr lang="en-US" sz="3600" dirty="0"/>
              <a:t>Rahab, while being a true historical person, also serves as a symbolic foreshadowing or "type" of the church and Gentile believers. She was, in fact, the first recorded Gentile convert. </a:t>
            </a:r>
          </a:p>
          <a:p>
            <a:endParaRPr lang="en-US" sz="3600" dirty="0"/>
          </a:p>
          <a:p>
            <a:r>
              <a:rPr lang="en-US" sz="3600" dirty="0"/>
              <a:t>There are many ways in which Rahab depicts the church.</a:t>
            </a:r>
          </a:p>
          <a:p>
            <a:endParaRPr lang="en-US" sz="3600" dirty="0"/>
          </a:p>
        </p:txBody>
      </p:sp>
    </p:spTree>
    <p:extLst>
      <p:ext uri="{BB962C8B-B14F-4D97-AF65-F5344CB8AC3E}">
        <p14:creationId xmlns:p14="http://schemas.microsoft.com/office/powerpoint/2010/main" val="416343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3112A9-5044-062C-D343-85592ECFCE86}"/>
              </a:ext>
            </a:extLst>
          </p:cNvPr>
          <p:cNvSpPr txBox="1"/>
          <p:nvPr/>
        </p:nvSpPr>
        <p:spPr>
          <a:xfrm>
            <a:off x="624840" y="814477"/>
            <a:ext cx="10942320" cy="4524315"/>
          </a:xfrm>
          <a:prstGeom prst="rect">
            <a:avLst/>
          </a:prstGeom>
          <a:noFill/>
        </p:spPr>
        <p:txBody>
          <a:bodyPr wrap="square">
            <a:spAutoFit/>
          </a:bodyPr>
          <a:lstStyle/>
          <a:p>
            <a:r>
              <a:rPr lang="en-US" sz="3600" dirty="0"/>
              <a:t>Hebrews 11:</a:t>
            </a:r>
          </a:p>
          <a:p>
            <a:endParaRPr lang="en-US" sz="3600" dirty="0"/>
          </a:p>
          <a:p>
            <a:r>
              <a:rPr lang="en-US" sz="3600" dirty="0"/>
              <a:t>30 By faith the walls of Jericho fell down after they had been encircled for seven days. </a:t>
            </a:r>
          </a:p>
          <a:p>
            <a:endParaRPr lang="en-US" sz="3600" dirty="0"/>
          </a:p>
          <a:p>
            <a:r>
              <a:rPr lang="en-US" sz="3600" dirty="0"/>
              <a:t>31 By faith </a:t>
            </a:r>
            <a:r>
              <a:rPr lang="en-US" sz="3600" b="1" dirty="0"/>
              <a:t>Rahab</a:t>
            </a:r>
            <a:r>
              <a:rPr lang="en-US" sz="3600" dirty="0"/>
              <a:t> the prostitute did not perish with those who were disobedient, because she had given a friendly welcome to the spies.</a:t>
            </a:r>
          </a:p>
        </p:txBody>
      </p:sp>
    </p:spTree>
    <p:extLst>
      <p:ext uri="{BB962C8B-B14F-4D97-AF65-F5344CB8AC3E}">
        <p14:creationId xmlns:p14="http://schemas.microsoft.com/office/powerpoint/2010/main" val="3387429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3EA701-0C60-F5DC-5774-DB3040CBE02B}"/>
              </a:ext>
            </a:extLst>
          </p:cNvPr>
          <p:cNvSpPr txBox="1"/>
          <p:nvPr/>
        </p:nvSpPr>
        <p:spPr>
          <a:xfrm>
            <a:off x="487680" y="735876"/>
            <a:ext cx="11043920" cy="5078313"/>
          </a:xfrm>
          <a:prstGeom prst="rect">
            <a:avLst/>
          </a:prstGeom>
          <a:noFill/>
        </p:spPr>
        <p:txBody>
          <a:bodyPr wrap="square">
            <a:spAutoFit/>
          </a:bodyPr>
          <a:lstStyle/>
          <a:p>
            <a:r>
              <a:rPr lang="en-US" sz="3600" dirty="0"/>
              <a:t>First, </a:t>
            </a:r>
          </a:p>
          <a:p>
            <a:r>
              <a:rPr lang="en-US" sz="3600" dirty="0"/>
              <a:t>Rahab was part of a pagan world system, a prostitute, who by her conversion was enabled to become a legitimate bride. </a:t>
            </a:r>
          </a:p>
          <a:p>
            <a:r>
              <a:rPr lang="en-US" sz="3600" dirty="0"/>
              <a:t>In like fashion, Israel was the first chosen people of God, but they were set aside temporarily so the Gentiles could be brought into the kingdom of God, and the church is now considered the bride of Christ (Romans 11; Ephesians 5:25-27).</a:t>
            </a:r>
          </a:p>
        </p:txBody>
      </p:sp>
    </p:spTree>
    <p:extLst>
      <p:ext uri="{BB962C8B-B14F-4D97-AF65-F5344CB8AC3E}">
        <p14:creationId xmlns:p14="http://schemas.microsoft.com/office/powerpoint/2010/main" val="3032323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B335EB-65DF-9EB7-B5D4-62EF4ED38543}"/>
              </a:ext>
            </a:extLst>
          </p:cNvPr>
          <p:cNvSpPr txBox="1"/>
          <p:nvPr/>
        </p:nvSpPr>
        <p:spPr>
          <a:xfrm>
            <a:off x="604520" y="601117"/>
            <a:ext cx="10982960" cy="5632311"/>
          </a:xfrm>
          <a:prstGeom prst="rect">
            <a:avLst/>
          </a:prstGeom>
          <a:noFill/>
        </p:spPr>
        <p:txBody>
          <a:bodyPr wrap="square">
            <a:spAutoFit/>
          </a:bodyPr>
          <a:lstStyle/>
          <a:p>
            <a:r>
              <a:rPr lang="en-US" sz="3600" dirty="0"/>
              <a:t>Second, </a:t>
            </a:r>
          </a:p>
          <a:p>
            <a:r>
              <a:rPr lang="en-US" sz="3600" dirty="0"/>
              <a:t>Rahab, because she welcomed the spies, was saved because of her faith in </a:t>
            </a:r>
            <a:r>
              <a:rPr lang="en-US" sz="3600" b="1" dirty="0"/>
              <a:t>"God in heaven above and on the earth below" </a:t>
            </a:r>
            <a:r>
              <a:rPr lang="en-US" sz="3600" dirty="0"/>
              <a:t>(Hebrews 11:31). </a:t>
            </a:r>
          </a:p>
          <a:p>
            <a:r>
              <a:rPr lang="en-US" sz="3600" dirty="0"/>
              <a:t>Likewise, Christians are saved through faith in Jesus Christ. </a:t>
            </a:r>
          </a:p>
          <a:p>
            <a:r>
              <a:rPr lang="en-US" sz="3600" dirty="0"/>
              <a:t>"For it is by grace you have been saved, through faith—and this not from yourselves, it is the gift of God" (Ephesians 2:8).</a:t>
            </a:r>
          </a:p>
          <a:p>
            <a:endParaRPr lang="en-US" sz="3600" dirty="0"/>
          </a:p>
        </p:txBody>
      </p:sp>
    </p:spTree>
    <p:extLst>
      <p:ext uri="{BB962C8B-B14F-4D97-AF65-F5344CB8AC3E}">
        <p14:creationId xmlns:p14="http://schemas.microsoft.com/office/powerpoint/2010/main" val="3135586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B335EB-65DF-9EB7-B5D4-62EF4ED38543}"/>
              </a:ext>
            </a:extLst>
          </p:cNvPr>
          <p:cNvSpPr txBox="1"/>
          <p:nvPr/>
        </p:nvSpPr>
        <p:spPr>
          <a:xfrm>
            <a:off x="604520" y="601117"/>
            <a:ext cx="10982960" cy="5078313"/>
          </a:xfrm>
          <a:prstGeom prst="rect">
            <a:avLst/>
          </a:prstGeom>
          <a:noFill/>
        </p:spPr>
        <p:txBody>
          <a:bodyPr wrap="square">
            <a:spAutoFit/>
          </a:bodyPr>
          <a:lstStyle/>
          <a:p>
            <a:r>
              <a:rPr lang="en-US" sz="3600" dirty="0"/>
              <a:t>Third, </a:t>
            </a:r>
          </a:p>
          <a:p>
            <a:r>
              <a:rPr lang="en-US" sz="3600" dirty="0"/>
              <a:t>Although Rahab and Christians are saved by an act of grace through faith, true faith requires and is exemplified by action (James 2). </a:t>
            </a:r>
          </a:p>
          <a:p>
            <a:endParaRPr lang="en-US" sz="3600" dirty="0"/>
          </a:p>
          <a:p>
            <a:r>
              <a:rPr lang="en-US" sz="3600" dirty="0"/>
              <a:t>Rahab had to put the </a:t>
            </a:r>
            <a:r>
              <a:rPr lang="en-US" sz="3600" b="1" u="sng" dirty="0"/>
              <a:t>scarlet cord </a:t>
            </a:r>
            <a:r>
              <a:rPr lang="en-US" sz="3600" dirty="0"/>
              <a:t>out of the window. Christians must accept Jesus Christ as their Savior and Lord and then go on to live in a manner that verifies that our faith is real.</a:t>
            </a:r>
          </a:p>
        </p:txBody>
      </p:sp>
    </p:spTree>
    <p:extLst>
      <p:ext uri="{BB962C8B-B14F-4D97-AF65-F5344CB8AC3E}">
        <p14:creationId xmlns:p14="http://schemas.microsoft.com/office/powerpoint/2010/main" val="3154556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9BA92D-917B-A609-9166-75266692F108}"/>
              </a:ext>
            </a:extLst>
          </p:cNvPr>
          <p:cNvSpPr txBox="1"/>
          <p:nvPr/>
        </p:nvSpPr>
        <p:spPr>
          <a:xfrm>
            <a:off x="589280" y="383461"/>
            <a:ext cx="11013440" cy="3416320"/>
          </a:xfrm>
          <a:prstGeom prst="rect">
            <a:avLst/>
          </a:prstGeom>
          <a:noFill/>
        </p:spPr>
        <p:txBody>
          <a:bodyPr wrap="square">
            <a:spAutoFit/>
          </a:bodyPr>
          <a:lstStyle/>
          <a:p>
            <a:r>
              <a:rPr lang="en-US" sz="3600" dirty="0"/>
              <a:t>Fourth, </a:t>
            </a:r>
          </a:p>
          <a:p>
            <a:r>
              <a:rPr lang="en-US" sz="3600" dirty="0"/>
              <a:t>Rahab could have indicated the location of her home in any number of ways. But the only way that she could be spared was to follow the directions given to her by the Israelite spies. The world tells us that there are many ways to God and salvation, all equally valid. </a:t>
            </a:r>
          </a:p>
        </p:txBody>
      </p:sp>
    </p:spTree>
    <p:extLst>
      <p:ext uri="{BB962C8B-B14F-4D97-AF65-F5344CB8AC3E}">
        <p14:creationId xmlns:p14="http://schemas.microsoft.com/office/powerpoint/2010/main" val="435390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9BA92D-917B-A609-9166-75266692F108}"/>
              </a:ext>
            </a:extLst>
          </p:cNvPr>
          <p:cNvSpPr txBox="1"/>
          <p:nvPr/>
        </p:nvSpPr>
        <p:spPr>
          <a:xfrm>
            <a:off x="589280" y="383461"/>
            <a:ext cx="11013440" cy="2862322"/>
          </a:xfrm>
          <a:prstGeom prst="rect">
            <a:avLst/>
          </a:prstGeom>
          <a:noFill/>
        </p:spPr>
        <p:txBody>
          <a:bodyPr wrap="square">
            <a:spAutoFit/>
          </a:bodyPr>
          <a:lstStyle/>
          <a:p>
            <a:r>
              <a:rPr lang="en-US" sz="3600" dirty="0"/>
              <a:t>But the Bible tells us, concerning Jesus Christ, that "salvation is found in no one else, for there is no other name under heaven given to men by which we must be saved" (Acts 4:12). </a:t>
            </a:r>
          </a:p>
          <a:p>
            <a:endParaRPr lang="en-US" sz="3600" dirty="0"/>
          </a:p>
        </p:txBody>
      </p:sp>
    </p:spTree>
    <p:extLst>
      <p:ext uri="{BB962C8B-B14F-4D97-AF65-F5344CB8AC3E}">
        <p14:creationId xmlns:p14="http://schemas.microsoft.com/office/powerpoint/2010/main" val="3050581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41BB55-CF24-6056-C26C-1F23F400B282}"/>
              </a:ext>
            </a:extLst>
          </p:cNvPr>
          <p:cNvSpPr txBox="1"/>
          <p:nvPr/>
        </p:nvSpPr>
        <p:spPr>
          <a:xfrm>
            <a:off x="579120" y="638016"/>
            <a:ext cx="11033760" cy="3416320"/>
          </a:xfrm>
          <a:prstGeom prst="rect">
            <a:avLst/>
          </a:prstGeom>
          <a:noFill/>
        </p:spPr>
        <p:txBody>
          <a:bodyPr wrap="square">
            <a:spAutoFit/>
          </a:bodyPr>
          <a:lstStyle/>
          <a:p>
            <a:r>
              <a:rPr lang="en-US" sz="3600" dirty="0"/>
              <a:t>Fifth, </a:t>
            </a:r>
          </a:p>
          <a:p>
            <a:r>
              <a:rPr lang="en-US" sz="3600" dirty="0"/>
              <a:t>Rahab’s faith enabled her to turn away from her culture, her people, and her religion and to the Lord. Commitment to a true faith in God may necessitate setting priorities that are contrary to those of the world, as we are exhorted to do in Romans 12:2. </a:t>
            </a:r>
          </a:p>
        </p:txBody>
      </p:sp>
    </p:spTree>
    <p:extLst>
      <p:ext uri="{BB962C8B-B14F-4D97-AF65-F5344CB8AC3E}">
        <p14:creationId xmlns:p14="http://schemas.microsoft.com/office/powerpoint/2010/main" val="1967980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41BB55-CF24-6056-C26C-1F23F400B282}"/>
              </a:ext>
            </a:extLst>
          </p:cNvPr>
          <p:cNvSpPr txBox="1"/>
          <p:nvPr/>
        </p:nvSpPr>
        <p:spPr>
          <a:xfrm>
            <a:off x="579120" y="638016"/>
            <a:ext cx="11033760" cy="2862322"/>
          </a:xfrm>
          <a:prstGeom prst="rect">
            <a:avLst/>
          </a:prstGeom>
          <a:noFill/>
        </p:spPr>
        <p:txBody>
          <a:bodyPr wrap="square">
            <a:spAutoFit/>
          </a:bodyPr>
          <a:lstStyle/>
          <a:p>
            <a:r>
              <a:rPr lang="en-US" sz="3600" dirty="0"/>
              <a:t>Romans 12:2 </a:t>
            </a:r>
          </a:p>
          <a:p>
            <a:r>
              <a:rPr lang="en-US" sz="3600" dirty="0"/>
              <a:t>‘Do not be conformed to this world, but be transformed by the renewal of your mind, that by testing you may discern what is the will of God, what is good and acceptable and perfect.’ </a:t>
            </a:r>
          </a:p>
        </p:txBody>
      </p:sp>
    </p:spTree>
    <p:extLst>
      <p:ext uri="{BB962C8B-B14F-4D97-AF65-F5344CB8AC3E}">
        <p14:creationId xmlns:p14="http://schemas.microsoft.com/office/powerpoint/2010/main" val="774322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D7CAD2-B923-F715-00F5-431891949C12}"/>
              </a:ext>
            </a:extLst>
          </p:cNvPr>
          <p:cNvSpPr txBox="1"/>
          <p:nvPr/>
        </p:nvSpPr>
        <p:spPr>
          <a:xfrm>
            <a:off x="568960" y="447100"/>
            <a:ext cx="11054080" cy="5632311"/>
          </a:xfrm>
          <a:prstGeom prst="rect">
            <a:avLst/>
          </a:prstGeom>
          <a:noFill/>
        </p:spPr>
        <p:txBody>
          <a:bodyPr wrap="square">
            <a:spAutoFit/>
          </a:bodyPr>
          <a:lstStyle/>
          <a:p>
            <a:r>
              <a:rPr lang="en-US" sz="3600" dirty="0"/>
              <a:t>Finally, </a:t>
            </a:r>
          </a:p>
          <a:p>
            <a:r>
              <a:rPr lang="en-US" sz="3600" dirty="0"/>
              <a:t>Once we come to Christ, our pasts no longer matter. The slate is wiped clean for all who believe and accept the sacrifice of Jesus on the cross on our behalf. </a:t>
            </a:r>
          </a:p>
          <a:p>
            <a:r>
              <a:rPr lang="en-US" sz="3600" dirty="0"/>
              <a:t>Rahab is no longer viewed as an unclean prostitute, but as one worthy by grace to be part of the lineage of our Lord Jesus Christ. </a:t>
            </a:r>
          </a:p>
          <a:p>
            <a:r>
              <a:rPr lang="en-US" sz="3600" dirty="0"/>
              <a:t>Just as she was grafted into the line of Christ, so we become children of God and partakers in His inheritance (Romans 11). </a:t>
            </a:r>
          </a:p>
        </p:txBody>
      </p:sp>
    </p:spTree>
    <p:extLst>
      <p:ext uri="{BB962C8B-B14F-4D97-AF65-F5344CB8AC3E}">
        <p14:creationId xmlns:p14="http://schemas.microsoft.com/office/powerpoint/2010/main" val="2965905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D7CAD2-B923-F715-00F5-431891949C12}"/>
              </a:ext>
            </a:extLst>
          </p:cNvPr>
          <p:cNvSpPr txBox="1"/>
          <p:nvPr/>
        </p:nvSpPr>
        <p:spPr>
          <a:xfrm>
            <a:off x="568960" y="447100"/>
            <a:ext cx="11054080" cy="2862322"/>
          </a:xfrm>
          <a:prstGeom prst="rect">
            <a:avLst/>
          </a:prstGeom>
          <a:noFill/>
        </p:spPr>
        <p:txBody>
          <a:bodyPr wrap="square">
            <a:spAutoFit/>
          </a:bodyPr>
          <a:lstStyle/>
          <a:p>
            <a:r>
              <a:rPr lang="en-US" sz="3600" dirty="0"/>
              <a:t>We find in the life of Rahab the inspiring story of all sinners who have been saved by grace. </a:t>
            </a:r>
          </a:p>
          <a:p>
            <a:r>
              <a:rPr lang="en-US" sz="3600" dirty="0"/>
              <a:t>In her story, we learn of the amazing grace of God that can save even the worst of sinners and bring them into an abundant life in Christ Jesus.</a:t>
            </a:r>
          </a:p>
        </p:txBody>
      </p:sp>
    </p:spTree>
    <p:extLst>
      <p:ext uri="{BB962C8B-B14F-4D97-AF65-F5344CB8AC3E}">
        <p14:creationId xmlns:p14="http://schemas.microsoft.com/office/powerpoint/2010/main" val="1880744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17D868-7803-9744-D6EE-25328356563F}"/>
              </a:ext>
            </a:extLst>
          </p:cNvPr>
          <p:cNvSpPr txBox="1"/>
          <p:nvPr/>
        </p:nvSpPr>
        <p:spPr>
          <a:xfrm>
            <a:off x="1066800" y="704334"/>
            <a:ext cx="10058400" cy="5632311"/>
          </a:xfrm>
          <a:prstGeom prst="rect">
            <a:avLst/>
          </a:prstGeom>
          <a:noFill/>
        </p:spPr>
        <p:txBody>
          <a:bodyPr wrap="square">
            <a:spAutoFit/>
          </a:bodyPr>
          <a:lstStyle/>
          <a:p>
            <a:r>
              <a:rPr lang="en-US" sz="3600" dirty="0"/>
              <a:t>To believe in God is to possess confidence in Him</a:t>
            </a:r>
          </a:p>
          <a:p>
            <a:endParaRPr lang="en-US" sz="3600" dirty="0"/>
          </a:p>
          <a:p>
            <a:r>
              <a:rPr lang="en-US" sz="3600" dirty="0"/>
              <a:t>To believe in God requires a belief that He actually exists</a:t>
            </a:r>
          </a:p>
          <a:p>
            <a:endParaRPr lang="en-US" sz="3600" dirty="0"/>
          </a:p>
          <a:p>
            <a:r>
              <a:rPr lang="en-US" sz="3600" dirty="0"/>
              <a:t>To believe in God involves commitment and a change of life</a:t>
            </a:r>
          </a:p>
          <a:p>
            <a:endParaRPr lang="en-US" sz="3600" dirty="0"/>
          </a:p>
          <a:p>
            <a:r>
              <a:rPr lang="en-US" sz="3600" dirty="0"/>
              <a:t>To believe in God requires obedience to His commands</a:t>
            </a:r>
          </a:p>
        </p:txBody>
      </p:sp>
    </p:spTree>
    <p:extLst>
      <p:ext uri="{BB962C8B-B14F-4D97-AF65-F5344CB8AC3E}">
        <p14:creationId xmlns:p14="http://schemas.microsoft.com/office/powerpoint/2010/main" val="417902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4C9B0D-2D20-AD5E-8ABA-B5D673EEF056}"/>
              </a:ext>
            </a:extLst>
          </p:cNvPr>
          <p:cNvSpPr txBox="1"/>
          <p:nvPr/>
        </p:nvSpPr>
        <p:spPr>
          <a:xfrm>
            <a:off x="772160" y="612844"/>
            <a:ext cx="10972800" cy="5632311"/>
          </a:xfrm>
          <a:prstGeom prst="rect">
            <a:avLst/>
          </a:prstGeom>
          <a:noFill/>
        </p:spPr>
        <p:txBody>
          <a:bodyPr wrap="square">
            <a:spAutoFit/>
          </a:bodyPr>
          <a:lstStyle/>
          <a:p>
            <a:r>
              <a:rPr lang="en-US" sz="3600" b="1" u="sng" dirty="0"/>
              <a:t>The Story - Joshua 2</a:t>
            </a:r>
          </a:p>
          <a:p>
            <a:endParaRPr lang="en-US" sz="3600" dirty="0"/>
          </a:p>
          <a:p>
            <a:r>
              <a:rPr lang="en-US" sz="3600" dirty="0"/>
              <a:t>1 And Joshua the son of Nun sent two men secretly from </a:t>
            </a:r>
            <a:r>
              <a:rPr lang="en-US" sz="3600" b="1" u="sng" dirty="0"/>
              <a:t>Shittim</a:t>
            </a:r>
            <a:r>
              <a:rPr lang="en-US" sz="3600" dirty="0"/>
              <a:t> as spies, saying, “Go, view the land, </a:t>
            </a:r>
            <a:r>
              <a:rPr lang="en-US" sz="3600" b="1" u="sng" dirty="0"/>
              <a:t>especially Jericho</a:t>
            </a:r>
            <a:r>
              <a:rPr lang="en-US" sz="3600" dirty="0"/>
              <a:t>.” And they went and came into the house of a prostitute whose name was Rahab and lodged there. </a:t>
            </a:r>
          </a:p>
          <a:p>
            <a:endParaRPr lang="en-US" sz="3600" dirty="0"/>
          </a:p>
          <a:p>
            <a:r>
              <a:rPr lang="en-US" sz="3600" dirty="0"/>
              <a:t>2 And it was told to the king of Jericho, “Behold, men of Israel have come here tonight to search out the land.” </a:t>
            </a:r>
          </a:p>
        </p:txBody>
      </p:sp>
    </p:spTree>
    <p:extLst>
      <p:ext uri="{BB962C8B-B14F-4D97-AF65-F5344CB8AC3E}">
        <p14:creationId xmlns:p14="http://schemas.microsoft.com/office/powerpoint/2010/main" val="779325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17D868-7803-9744-D6EE-25328356563F}"/>
              </a:ext>
            </a:extLst>
          </p:cNvPr>
          <p:cNvSpPr txBox="1"/>
          <p:nvPr/>
        </p:nvSpPr>
        <p:spPr>
          <a:xfrm>
            <a:off x="1066800" y="704334"/>
            <a:ext cx="10058400" cy="3970318"/>
          </a:xfrm>
          <a:prstGeom prst="rect">
            <a:avLst/>
          </a:prstGeom>
          <a:noFill/>
        </p:spPr>
        <p:txBody>
          <a:bodyPr wrap="square">
            <a:spAutoFit/>
          </a:bodyPr>
          <a:lstStyle/>
          <a:p>
            <a:r>
              <a:rPr lang="en-US" sz="3600" dirty="0"/>
              <a:t>Rahab’s example helps us still today. </a:t>
            </a:r>
          </a:p>
          <a:p>
            <a:endParaRPr lang="en-US" sz="3600" dirty="0"/>
          </a:p>
          <a:p>
            <a:r>
              <a:rPr lang="en-US" sz="3600" dirty="0"/>
              <a:t>No matter our past, God asks us to believe in Him and live out our faith through action. </a:t>
            </a:r>
          </a:p>
          <a:p>
            <a:endParaRPr lang="en-US" sz="3600" dirty="0"/>
          </a:p>
          <a:p>
            <a:r>
              <a:rPr lang="en-US" sz="3600" dirty="0"/>
              <a:t>When we do, God can use us in powerful ways to change lives both now and for eternity.</a:t>
            </a:r>
          </a:p>
        </p:txBody>
      </p:sp>
    </p:spTree>
    <p:extLst>
      <p:ext uri="{BB962C8B-B14F-4D97-AF65-F5344CB8AC3E}">
        <p14:creationId xmlns:p14="http://schemas.microsoft.com/office/powerpoint/2010/main" val="3793361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238D38-3DA1-AE7F-7B8C-DF7A1A5E5F73}"/>
              </a:ext>
            </a:extLst>
          </p:cNvPr>
          <p:cNvSpPr txBox="1"/>
          <p:nvPr/>
        </p:nvSpPr>
        <p:spPr>
          <a:xfrm>
            <a:off x="599440" y="508060"/>
            <a:ext cx="10993120" cy="5078313"/>
          </a:xfrm>
          <a:prstGeom prst="rect">
            <a:avLst/>
          </a:prstGeom>
          <a:noFill/>
        </p:spPr>
        <p:txBody>
          <a:bodyPr wrap="square">
            <a:spAutoFit/>
          </a:bodyPr>
          <a:lstStyle/>
          <a:p>
            <a:endParaRPr lang="en-US" sz="3600" dirty="0"/>
          </a:p>
          <a:p>
            <a:r>
              <a:rPr lang="en-US" sz="3600" dirty="0"/>
              <a:t>3 Then the king of Jericho sent to Rahab, saying, “Bring out the men who have come to you, who entered your house, for they have come to search out all the land.” </a:t>
            </a:r>
          </a:p>
          <a:p>
            <a:endParaRPr lang="en-US" sz="3600" dirty="0"/>
          </a:p>
          <a:p>
            <a:r>
              <a:rPr lang="en-US" sz="3600" dirty="0"/>
              <a:t>4 But the woman had taken the two men and hidden them. And she said, “True, the men came to me, but I did not know where they were from.</a:t>
            </a:r>
          </a:p>
          <a:p>
            <a:endParaRPr lang="en-US" sz="3600" dirty="0"/>
          </a:p>
        </p:txBody>
      </p:sp>
    </p:spTree>
    <p:extLst>
      <p:ext uri="{BB962C8B-B14F-4D97-AF65-F5344CB8AC3E}">
        <p14:creationId xmlns:p14="http://schemas.microsoft.com/office/powerpoint/2010/main" val="1699572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02D059-3EC8-5D77-1FB1-88B2A269D6E2}"/>
              </a:ext>
            </a:extLst>
          </p:cNvPr>
          <p:cNvSpPr txBox="1"/>
          <p:nvPr/>
        </p:nvSpPr>
        <p:spPr>
          <a:xfrm>
            <a:off x="477520" y="608598"/>
            <a:ext cx="11054080" cy="5940088"/>
          </a:xfrm>
          <a:prstGeom prst="rect">
            <a:avLst/>
          </a:prstGeom>
          <a:noFill/>
        </p:spPr>
        <p:txBody>
          <a:bodyPr wrap="square">
            <a:spAutoFit/>
          </a:bodyPr>
          <a:lstStyle/>
          <a:p>
            <a:r>
              <a:rPr lang="en-US" sz="3600" dirty="0"/>
              <a:t>5 And when the gate was about to be closed at dark, the men went out. I do not know where the men went. Pursue them quickly, for you will overtake them.” </a:t>
            </a:r>
          </a:p>
          <a:p>
            <a:endParaRPr lang="en-US" sz="2800" dirty="0"/>
          </a:p>
          <a:p>
            <a:r>
              <a:rPr lang="en-US" sz="3600" dirty="0"/>
              <a:t>6 But she had brought them up to the roof and hid them with the stalks of flax that she had laid in order on the roof. </a:t>
            </a:r>
          </a:p>
          <a:p>
            <a:endParaRPr lang="en-US" sz="2800" dirty="0"/>
          </a:p>
          <a:p>
            <a:r>
              <a:rPr lang="en-US" sz="3600" dirty="0"/>
              <a:t>7 So the men pursued after them on the way to the Jordan as far as the fords. And the gate was shut as soon as the pursuers had gone out.</a:t>
            </a:r>
          </a:p>
        </p:txBody>
      </p:sp>
    </p:spTree>
    <p:extLst>
      <p:ext uri="{BB962C8B-B14F-4D97-AF65-F5344CB8AC3E}">
        <p14:creationId xmlns:p14="http://schemas.microsoft.com/office/powerpoint/2010/main" val="224718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630512-FBB7-038B-8CF5-87084B586671}"/>
              </a:ext>
            </a:extLst>
          </p:cNvPr>
          <p:cNvSpPr txBox="1"/>
          <p:nvPr/>
        </p:nvSpPr>
        <p:spPr>
          <a:xfrm>
            <a:off x="599440" y="785059"/>
            <a:ext cx="10993120" cy="4524315"/>
          </a:xfrm>
          <a:prstGeom prst="rect">
            <a:avLst/>
          </a:prstGeom>
          <a:noFill/>
        </p:spPr>
        <p:txBody>
          <a:bodyPr wrap="square">
            <a:spAutoFit/>
          </a:bodyPr>
          <a:lstStyle/>
          <a:p>
            <a:r>
              <a:rPr lang="en-US" sz="3600" dirty="0"/>
              <a:t>8 Before the men lay down, she came up to them on the roof </a:t>
            </a:r>
          </a:p>
          <a:p>
            <a:endParaRPr lang="en-US" sz="3600" dirty="0"/>
          </a:p>
          <a:p>
            <a:r>
              <a:rPr lang="en-US" sz="3600" dirty="0"/>
              <a:t>9 and said to the men, “</a:t>
            </a:r>
            <a:r>
              <a:rPr lang="en-US" sz="3600" b="1" u="sng" dirty="0"/>
              <a:t>I know that the Lord has given you the land</a:t>
            </a:r>
            <a:r>
              <a:rPr lang="en-US" sz="3600" dirty="0"/>
              <a:t>, and that the fear of you has fallen upon us, and that all the inhabitants of the land melt away before you. </a:t>
            </a:r>
          </a:p>
          <a:p>
            <a:endParaRPr lang="en-US" sz="3600" dirty="0"/>
          </a:p>
        </p:txBody>
      </p:sp>
    </p:spTree>
    <p:extLst>
      <p:ext uri="{BB962C8B-B14F-4D97-AF65-F5344CB8AC3E}">
        <p14:creationId xmlns:p14="http://schemas.microsoft.com/office/powerpoint/2010/main" val="1891958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6D38BE-A5AD-0AA2-28D8-7C60A32D6A83}"/>
              </a:ext>
            </a:extLst>
          </p:cNvPr>
          <p:cNvSpPr txBox="1"/>
          <p:nvPr/>
        </p:nvSpPr>
        <p:spPr>
          <a:xfrm>
            <a:off x="594360" y="678656"/>
            <a:ext cx="11003280" cy="5632311"/>
          </a:xfrm>
          <a:prstGeom prst="rect">
            <a:avLst/>
          </a:prstGeom>
          <a:noFill/>
        </p:spPr>
        <p:txBody>
          <a:bodyPr wrap="square">
            <a:spAutoFit/>
          </a:bodyPr>
          <a:lstStyle/>
          <a:p>
            <a:r>
              <a:rPr lang="en-US" sz="3600" dirty="0"/>
              <a:t>10 For we have heard how the Lord dried up the water of the Red Sea before you when you came out of Egypt, and what you did to the two kings of the Amorites who were beyond the Jordan, to </a:t>
            </a:r>
            <a:r>
              <a:rPr lang="en-US" sz="3600" dirty="0" err="1"/>
              <a:t>Sihon</a:t>
            </a:r>
            <a:r>
              <a:rPr lang="en-US" sz="3600" dirty="0"/>
              <a:t> and Og, whom you devoted to destruction. </a:t>
            </a:r>
          </a:p>
          <a:p>
            <a:endParaRPr lang="en-US" sz="3600" dirty="0"/>
          </a:p>
          <a:p>
            <a:r>
              <a:rPr lang="en-US" sz="3600" dirty="0"/>
              <a:t>11 And as soon as we heard it, our hearts melted, and there was no spirit left in any man because of you, </a:t>
            </a:r>
            <a:r>
              <a:rPr lang="en-US" sz="3600" b="1" u="sng" dirty="0"/>
              <a:t>for the Lord your God, he is God in the heavens above and on the earth beneath. </a:t>
            </a:r>
          </a:p>
        </p:txBody>
      </p:sp>
    </p:spTree>
    <p:extLst>
      <p:ext uri="{BB962C8B-B14F-4D97-AF65-F5344CB8AC3E}">
        <p14:creationId xmlns:p14="http://schemas.microsoft.com/office/powerpoint/2010/main" val="2313579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707295-6254-E869-929D-7D7BD135C2E3}"/>
              </a:ext>
            </a:extLst>
          </p:cNvPr>
          <p:cNvSpPr txBox="1"/>
          <p:nvPr/>
        </p:nvSpPr>
        <p:spPr>
          <a:xfrm>
            <a:off x="528320" y="409139"/>
            <a:ext cx="11135360" cy="3970318"/>
          </a:xfrm>
          <a:prstGeom prst="rect">
            <a:avLst/>
          </a:prstGeom>
          <a:noFill/>
        </p:spPr>
        <p:txBody>
          <a:bodyPr wrap="square">
            <a:spAutoFit/>
          </a:bodyPr>
          <a:lstStyle/>
          <a:p>
            <a:r>
              <a:rPr lang="en-US" sz="3600" dirty="0"/>
              <a:t>12 Now then, please swear to me by the Lord that, as I have dealt kindly with you, you also will deal kindly with my father's house, and </a:t>
            </a:r>
            <a:r>
              <a:rPr lang="en-US" sz="3600" b="1" u="sng" dirty="0"/>
              <a:t>give me a sure sign </a:t>
            </a:r>
          </a:p>
          <a:p>
            <a:endParaRPr lang="en-US" sz="3600" dirty="0"/>
          </a:p>
          <a:p>
            <a:r>
              <a:rPr lang="en-US" sz="3600" dirty="0"/>
              <a:t>13 that you will save alive my father and mother, my brothers and sisters, and all who belong to them, and deliver our lives from death.”</a:t>
            </a:r>
          </a:p>
        </p:txBody>
      </p:sp>
    </p:spTree>
    <p:extLst>
      <p:ext uri="{BB962C8B-B14F-4D97-AF65-F5344CB8AC3E}">
        <p14:creationId xmlns:p14="http://schemas.microsoft.com/office/powerpoint/2010/main" val="626667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707295-6254-E869-929D-7D7BD135C2E3}"/>
              </a:ext>
            </a:extLst>
          </p:cNvPr>
          <p:cNvSpPr txBox="1"/>
          <p:nvPr/>
        </p:nvSpPr>
        <p:spPr>
          <a:xfrm>
            <a:off x="528320" y="409139"/>
            <a:ext cx="11135360" cy="5078313"/>
          </a:xfrm>
          <a:prstGeom prst="rect">
            <a:avLst/>
          </a:prstGeom>
          <a:noFill/>
        </p:spPr>
        <p:txBody>
          <a:bodyPr wrap="square">
            <a:spAutoFit/>
          </a:bodyPr>
          <a:lstStyle/>
          <a:p>
            <a:r>
              <a:rPr lang="en-US" sz="3600" dirty="0"/>
              <a:t>14 And the men said to her, “Our life for yours even to death! If you do not tell this business of ours, then when the Lord gives us the land we will deal kindly and faithfully with you.”</a:t>
            </a:r>
          </a:p>
          <a:p>
            <a:endParaRPr lang="en-US" sz="3600" dirty="0"/>
          </a:p>
          <a:p>
            <a:r>
              <a:rPr lang="en-US" sz="3600" dirty="0"/>
              <a:t>15 Then she let them down by </a:t>
            </a:r>
            <a:r>
              <a:rPr lang="en-US" sz="3600" b="1" dirty="0"/>
              <a:t>a rope </a:t>
            </a:r>
            <a:r>
              <a:rPr lang="en-US" sz="3600" dirty="0"/>
              <a:t>through the window, for her house was built into the city wall, so that she lived in the wall. </a:t>
            </a:r>
          </a:p>
          <a:p>
            <a:endParaRPr lang="en-US" sz="3600" dirty="0"/>
          </a:p>
        </p:txBody>
      </p:sp>
    </p:spTree>
    <p:extLst>
      <p:ext uri="{BB962C8B-B14F-4D97-AF65-F5344CB8AC3E}">
        <p14:creationId xmlns:p14="http://schemas.microsoft.com/office/powerpoint/2010/main" val="3723107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1009</TotalTime>
  <Words>1901</Words>
  <Application>Microsoft Office PowerPoint</Application>
  <PresentationFormat>Widescreen</PresentationFormat>
  <Paragraphs>100</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Aptos</vt:lpstr>
      <vt:lpstr>Aptos Display</vt:lpstr>
      <vt:lpstr>Arial</vt:lpstr>
      <vt:lpstr>system-ui</vt:lpstr>
      <vt:lpstr>Office Theme</vt:lpstr>
      <vt:lpstr>HEROES OF THE 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HEROES OF THE FAITH</dc:title>
  <dc:creator>nwmullings75@gmail.com</dc:creator>
  <cp:lastModifiedBy>nwmullings75@gmail.com</cp:lastModifiedBy>
  <cp:revision>17</cp:revision>
  <dcterms:created xsi:type="dcterms:W3CDTF">2024-05-12T01:21:27Z</dcterms:created>
  <dcterms:modified xsi:type="dcterms:W3CDTF">2024-06-23T06:28:20Z</dcterms:modified>
</cp:coreProperties>
</file>