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62" r:id="rId2"/>
  </p:sldMasterIdLst>
  <p:notesMasterIdLst>
    <p:notesMasterId r:id="rId27"/>
  </p:notesMasterIdLst>
  <p:sldIdLst>
    <p:sldId id="545" r:id="rId3"/>
    <p:sldId id="328" r:id="rId4"/>
    <p:sldId id="547" r:id="rId5"/>
    <p:sldId id="298" r:id="rId6"/>
    <p:sldId id="343" r:id="rId7"/>
    <p:sldId id="344" r:id="rId8"/>
    <p:sldId id="345" r:id="rId9"/>
    <p:sldId id="548" r:id="rId10"/>
    <p:sldId id="346" r:id="rId11"/>
    <p:sldId id="347" r:id="rId12"/>
    <p:sldId id="329" r:id="rId13"/>
    <p:sldId id="348" r:id="rId14"/>
    <p:sldId id="349" r:id="rId15"/>
    <p:sldId id="350" r:id="rId16"/>
    <p:sldId id="330" r:id="rId17"/>
    <p:sldId id="351" r:id="rId18"/>
    <p:sldId id="342" r:id="rId19"/>
    <p:sldId id="354" r:id="rId20"/>
    <p:sldId id="352" r:id="rId21"/>
    <p:sldId id="353" r:id="rId22"/>
    <p:sldId id="339" r:id="rId23"/>
    <p:sldId id="355" r:id="rId24"/>
    <p:sldId id="356" r:id="rId25"/>
    <p:sldId id="53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DCD42B-F8ED-4EAC-9714-B954FA788706}" v="5" dt="2024-07-10T19:16:26.5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O'Dowd" userId="722580d4ac8858fa" providerId="LiveId" clId="{0FDCD42B-F8ED-4EAC-9714-B954FA788706}"/>
    <pc:docChg chg="custSel delSld modSld">
      <pc:chgData name="Michael O'Dowd" userId="722580d4ac8858fa" providerId="LiveId" clId="{0FDCD42B-F8ED-4EAC-9714-B954FA788706}" dt="2024-07-10T19:17:02.840" v="99" actId="114"/>
      <pc:docMkLst>
        <pc:docMk/>
      </pc:docMkLst>
      <pc:sldChg chg="del">
        <pc:chgData name="Michael O'Dowd" userId="722580d4ac8858fa" providerId="LiveId" clId="{0FDCD42B-F8ED-4EAC-9714-B954FA788706}" dt="2024-07-10T17:33:06.277" v="1" actId="47"/>
        <pc:sldMkLst>
          <pc:docMk/>
          <pc:sldMk cId="4016277034" sldId="530"/>
        </pc:sldMkLst>
      </pc:sldChg>
      <pc:sldChg chg="del">
        <pc:chgData name="Michael O'Dowd" userId="722580d4ac8858fa" providerId="LiveId" clId="{0FDCD42B-F8ED-4EAC-9714-B954FA788706}" dt="2024-07-10T17:35:30.530" v="3" actId="47"/>
        <pc:sldMkLst>
          <pc:docMk/>
          <pc:sldMk cId="3575454007" sldId="531"/>
        </pc:sldMkLst>
      </pc:sldChg>
      <pc:sldChg chg="del">
        <pc:chgData name="Michael O'Dowd" userId="722580d4ac8858fa" providerId="LiveId" clId="{0FDCD42B-F8ED-4EAC-9714-B954FA788706}" dt="2024-07-10T17:33:43.818" v="2" actId="47"/>
        <pc:sldMkLst>
          <pc:docMk/>
          <pc:sldMk cId="1898484001" sldId="532"/>
        </pc:sldMkLst>
      </pc:sldChg>
      <pc:sldChg chg="modSp mod">
        <pc:chgData name="Michael O'Dowd" userId="722580d4ac8858fa" providerId="LiveId" clId="{0FDCD42B-F8ED-4EAC-9714-B954FA788706}" dt="2024-07-10T17:37:04.088" v="35" actId="20577"/>
        <pc:sldMkLst>
          <pc:docMk/>
          <pc:sldMk cId="3623895837" sldId="533"/>
        </pc:sldMkLst>
        <pc:spChg chg="mod">
          <ac:chgData name="Michael O'Dowd" userId="722580d4ac8858fa" providerId="LiveId" clId="{0FDCD42B-F8ED-4EAC-9714-B954FA788706}" dt="2024-07-10T17:37:04.088" v="35" actId="20577"/>
          <ac:spMkLst>
            <pc:docMk/>
            <pc:sldMk cId="3623895837" sldId="533"/>
            <ac:spMk id="3" creationId="{5D6A8E7D-724C-4ED6-8B95-17903A4D3681}"/>
          </ac:spMkLst>
        </pc:spChg>
      </pc:sldChg>
      <pc:sldChg chg="del">
        <pc:chgData name="Michael O'Dowd" userId="722580d4ac8858fa" providerId="LiveId" clId="{0FDCD42B-F8ED-4EAC-9714-B954FA788706}" dt="2024-07-10T17:32:36.570" v="0" actId="47"/>
        <pc:sldMkLst>
          <pc:docMk/>
          <pc:sldMk cId="2343245775" sldId="534"/>
        </pc:sldMkLst>
      </pc:sldChg>
      <pc:sldChg chg="modSp mod">
        <pc:chgData name="Michael O'Dowd" userId="722580d4ac8858fa" providerId="LiveId" clId="{0FDCD42B-F8ED-4EAC-9714-B954FA788706}" dt="2024-07-10T19:17:02.840" v="99" actId="114"/>
        <pc:sldMkLst>
          <pc:docMk/>
          <pc:sldMk cId="4044561059" sldId="535"/>
        </pc:sldMkLst>
        <pc:spChg chg="mod">
          <ac:chgData name="Michael O'Dowd" userId="722580d4ac8858fa" providerId="LiveId" clId="{0FDCD42B-F8ED-4EAC-9714-B954FA788706}" dt="2024-07-10T19:17:02.840" v="99" actId="114"/>
          <ac:spMkLst>
            <pc:docMk/>
            <pc:sldMk cId="4044561059" sldId="535"/>
            <ac:spMk id="3" creationId="{6C3A5984-2B2E-CB01-B952-DECDCB454C22}"/>
          </ac:spMkLst>
        </pc:spChg>
      </pc:sldChg>
      <pc:sldChg chg="modSp mod">
        <pc:chgData name="Michael O'Dowd" userId="722580d4ac8858fa" providerId="LiveId" clId="{0FDCD42B-F8ED-4EAC-9714-B954FA788706}" dt="2024-07-10T17:38:29.344" v="55" actId="20577"/>
        <pc:sldMkLst>
          <pc:docMk/>
          <pc:sldMk cId="3375875291" sldId="545"/>
        </pc:sldMkLst>
        <pc:spChg chg="mod">
          <ac:chgData name="Michael O'Dowd" userId="722580d4ac8858fa" providerId="LiveId" clId="{0FDCD42B-F8ED-4EAC-9714-B954FA788706}" dt="2024-07-10T17:38:29.344" v="55" actId="20577"/>
          <ac:spMkLst>
            <pc:docMk/>
            <pc:sldMk cId="3375875291" sldId="545"/>
            <ac:spMk id="3" creationId="{5D6A8E7D-724C-4ED6-8B95-17903A4D36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7/14/2024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7/14/2024</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684295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7/14/2024</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93453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7/14/2024</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095480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7/14/2024</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9025510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7/14/2024</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660042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7/14/2024</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5333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7/14/2024</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1135634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7/14/2024</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26690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7/14/2024</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2922813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7/14/2024</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971281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7/14/2024</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73056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7/14/2024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7/14/2024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7/14/2024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7/14/2024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7/14/2024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7/14/2024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7/14/2024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7/14/2024</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2699781157"/>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400" b="1" i="1" dirty="0">
                <a:solidFill>
                  <a:schemeClr val="accent4">
                    <a:lumMod val="60000"/>
                    <a:lumOff val="40000"/>
                  </a:schemeClr>
                </a:solidFill>
              </a:rPr>
              <a:t>Daniel 3:1-30</a:t>
            </a:r>
          </a:p>
          <a:p>
            <a:pPr marL="0" indent="0" algn="ctr">
              <a:buNone/>
            </a:pPr>
            <a:endParaRPr lang="en-US" sz="4000" b="1" dirty="0">
              <a:solidFill>
                <a:srgbClr val="FF3300"/>
              </a:solidFill>
            </a:endParaRPr>
          </a:p>
          <a:p>
            <a:pPr marL="0" indent="0" algn="ctr">
              <a:buNone/>
            </a:pPr>
            <a:r>
              <a:rPr lang="en-US" sz="4000" b="1">
                <a:solidFill>
                  <a:srgbClr val="FF3300"/>
                </a:solidFill>
              </a:rPr>
              <a:t>Pages </a:t>
            </a:r>
            <a:r>
              <a:rPr lang="en-US" sz="4800" b="1">
                <a:solidFill>
                  <a:schemeClr val="accent2">
                    <a:lumMod val="60000"/>
                    <a:lumOff val="40000"/>
                  </a:schemeClr>
                </a:solidFill>
              </a:rPr>
              <a:t>878-79</a:t>
            </a:r>
            <a:r>
              <a:rPr lang="en-US" sz="4000" b="1">
                <a:solidFill>
                  <a:srgbClr val="FF3300"/>
                </a:solidFill>
              </a:rPr>
              <a:t> </a:t>
            </a:r>
            <a:r>
              <a:rPr lang="en-US" sz="4000" b="1" dirty="0">
                <a:solidFill>
                  <a:srgbClr val="FF3300"/>
                </a:solidFill>
              </a:rPr>
              <a:t>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II. </a:t>
            </a:r>
            <a:r>
              <a:rPr lang="en-US" sz="3200" b="1" i="0" dirty="0"/>
              <a:t>Loyalty to Nebuchadnezzar led to malicious accusations against the faithful (</a:t>
            </a:r>
            <a:r>
              <a:rPr lang="en-US" sz="3200" b="1" dirty="0"/>
              <a:t>verses 8-12</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Autofit/>
          </a:bodyPr>
          <a:lstStyle/>
          <a:p>
            <a:r>
              <a:rPr lang="en-US" sz="2400" b="1" dirty="0">
                <a:solidFill>
                  <a:srgbClr val="FF0000"/>
                </a:solidFill>
              </a:rPr>
              <a:t>12</a:t>
            </a:r>
            <a:r>
              <a:rPr lang="en-US" sz="2800" b="1" dirty="0"/>
              <a:t> </a:t>
            </a:r>
            <a:r>
              <a:rPr lang="en-US" sz="2800" b="1" i="1" dirty="0"/>
              <a:t>There are </a:t>
            </a:r>
            <a:r>
              <a:rPr lang="en-US" sz="2800" b="1" i="1" dirty="0">
                <a:solidFill>
                  <a:srgbClr val="0070C0"/>
                </a:solidFill>
              </a:rPr>
              <a:t>certain Jews whom you have appointed </a:t>
            </a:r>
            <a:r>
              <a:rPr lang="en-US" sz="2800" b="1" i="1" dirty="0"/>
              <a:t>over the affairs of the province of Babylon: </a:t>
            </a:r>
            <a:r>
              <a:rPr lang="en-US" sz="2800" b="1" i="1" dirty="0">
                <a:solidFill>
                  <a:srgbClr val="0070C0"/>
                </a:solidFill>
              </a:rPr>
              <a:t>Shadrach, Meshach, and Abednego</a:t>
            </a:r>
            <a:r>
              <a:rPr lang="en-US" sz="2800" b="1" i="1" dirty="0"/>
              <a:t>. </a:t>
            </a:r>
            <a:r>
              <a:rPr lang="en-US" sz="2800" b="1" i="1" dirty="0">
                <a:solidFill>
                  <a:srgbClr val="0070C0"/>
                </a:solidFill>
              </a:rPr>
              <a:t>These men</a:t>
            </a:r>
            <a:r>
              <a:rPr lang="en-US" sz="2800" b="1" i="1" dirty="0"/>
              <a:t>, O king, </a:t>
            </a:r>
            <a:r>
              <a:rPr lang="en-US" sz="2800" b="1" i="1" dirty="0">
                <a:solidFill>
                  <a:srgbClr val="00B050"/>
                </a:solidFill>
              </a:rPr>
              <a:t>pay no attention to you</a:t>
            </a:r>
            <a:r>
              <a:rPr lang="en-US" sz="2800" b="1" i="1" dirty="0"/>
              <a:t>; they </a:t>
            </a:r>
            <a:r>
              <a:rPr lang="en-US" sz="2800" b="1" i="1" dirty="0">
                <a:solidFill>
                  <a:srgbClr val="7030A0"/>
                </a:solidFill>
              </a:rPr>
              <a:t>do not serve your gods </a:t>
            </a:r>
            <a:r>
              <a:rPr lang="en-US" sz="2800" b="1" i="1" dirty="0">
                <a:solidFill>
                  <a:srgbClr val="0070C0"/>
                </a:solidFill>
              </a:rPr>
              <a:t>or </a:t>
            </a:r>
            <a:r>
              <a:rPr lang="en-US" sz="2800" b="1" i="1" dirty="0">
                <a:solidFill>
                  <a:schemeClr val="accent1">
                    <a:lumMod val="75000"/>
                  </a:schemeClr>
                </a:solidFill>
              </a:rPr>
              <a:t>worship the golden image</a:t>
            </a:r>
            <a:r>
              <a:rPr lang="en-US" sz="2800" b="1" i="1" dirty="0"/>
              <a:t> that you have set up.”</a:t>
            </a:r>
            <a:endParaRPr lang="en-US" sz="6600" b="1" dirty="0"/>
          </a:p>
        </p:txBody>
      </p:sp>
    </p:spTree>
    <p:extLst>
      <p:ext uri="{BB962C8B-B14F-4D97-AF65-F5344CB8AC3E}">
        <p14:creationId xmlns:p14="http://schemas.microsoft.com/office/powerpoint/2010/main" val="421458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III. </a:t>
            </a:r>
            <a:r>
              <a:rPr lang="en-US" sz="3200" b="1" i="0" dirty="0"/>
              <a:t>Malicious accusations against the faithful put the faithful to the test (</a:t>
            </a:r>
            <a:r>
              <a:rPr lang="en-US" sz="3200" b="1" dirty="0"/>
              <a:t>verses 13-18</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Autofit/>
          </a:bodyPr>
          <a:lstStyle/>
          <a:p>
            <a:r>
              <a:rPr lang="en-US" sz="2400" b="1" dirty="0">
                <a:solidFill>
                  <a:srgbClr val="FF0000"/>
                </a:solidFill>
              </a:rPr>
              <a:t>13</a:t>
            </a:r>
            <a:r>
              <a:rPr lang="en-US" sz="2800" b="1" dirty="0"/>
              <a:t> </a:t>
            </a:r>
            <a:r>
              <a:rPr lang="en-US" sz="2800" b="1" i="1" dirty="0"/>
              <a:t>Then Nebuchadnezzar </a:t>
            </a:r>
            <a:r>
              <a:rPr lang="en-US" sz="2800" b="1" i="1" dirty="0">
                <a:solidFill>
                  <a:srgbClr val="0070C0"/>
                </a:solidFill>
              </a:rPr>
              <a:t>in furious rage </a:t>
            </a:r>
            <a:r>
              <a:rPr lang="en-US" sz="2800" b="1" i="1" dirty="0"/>
              <a:t>commanded that Shadrach, Meshach, and Abednego be brought. So they brought </a:t>
            </a:r>
            <a:r>
              <a:rPr lang="en-US" sz="2800" b="1" i="1" dirty="0">
                <a:solidFill>
                  <a:srgbClr val="0070C0"/>
                </a:solidFill>
              </a:rPr>
              <a:t>these men </a:t>
            </a:r>
            <a:r>
              <a:rPr lang="en-US" sz="2800" b="1" i="1" dirty="0"/>
              <a:t>before the king</a:t>
            </a:r>
            <a:r>
              <a:rPr lang="en-US" sz="2800" b="1" dirty="0"/>
              <a:t>. </a:t>
            </a:r>
          </a:p>
          <a:p>
            <a:pPr algn="ctr"/>
            <a:r>
              <a:rPr lang="en-US" sz="2800" b="1" kern="0" dirty="0">
                <a:solidFill>
                  <a:srgbClr val="C00000"/>
                </a:solidFill>
                <a:effectLst/>
                <a:ea typeface="Aptos" panose="020B0004020202020204" pitchFamily="34" charset="0"/>
              </a:rPr>
              <a:t>Don’t ever assume those of the world will be grateful to you, even when you do great and good things for them.</a:t>
            </a:r>
            <a:endParaRPr lang="en-US" sz="6000" b="1" dirty="0">
              <a:solidFill>
                <a:srgbClr val="C00000"/>
              </a:solidFill>
            </a:endParaRPr>
          </a:p>
        </p:txBody>
      </p:sp>
    </p:spTree>
    <p:extLst>
      <p:ext uri="{BB962C8B-B14F-4D97-AF65-F5344CB8AC3E}">
        <p14:creationId xmlns:p14="http://schemas.microsoft.com/office/powerpoint/2010/main" val="244681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III. </a:t>
            </a:r>
            <a:r>
              <a:rPr lang="en-US" sz="3200" b="1" i="0" dirty="0"/>
              <a:t>Malicious accusations against the faithful put the faithful to the test (</a:t>
            </a:r>
            <a:r>
              <a:rPr lang="en-US" sz="3200" b="1" dirty="0"/>
              <a:t>verses 13-18</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Autofit/>
          </a:bodyPr>
          <a:lstStyle/>
          <a:p>
            <a:r>
              <a:rPr lang="en-US" sz="2400" b="1" dirty="0">
                <a:solidFill>
                  <a:srgbClr val="FF0000"/>
                </a:solidFill>
              </a:rPr>
              <a:t>14</a:t>
            </a:r>
            <a:r>
              <a:rPr lang="en-US" sz="2800" b="1" dirty="0"/>
              <a:t> </a:t>
            </a:r>
            <a:r>
              <a:rPr lang="en-US" sz="2700" b="1" i="1" dirty="0">
                <a:solidFill>
                  <a:srgbClr val="0070C0"/>
                </a:solidFill>
              </a:rPr>
              <a:t>Nebuchadnezzar answered and said to them, “Is it true</a:t>
            </a:r>
            <a:r>
              <a:rPr lang="en-US" sz="2700" b="1" i="1" dirty="0"/>
              <a:t>, O Shadrach, Meshach, and Abednego, that you do not serve my gods or worship the golden image that I have set up?</a:t>
            </a:r>
            <a:r>
              <a:rPr lang="en-US" sz="2700" b="1" dirty="0"/>
              <a:t> </a:t>
            </a:r>
            <a:r>
              <a:rPr lang="en-US" sz="2400" b="1" dirty="0">
                <a:solidFill>
                  <a:srgbClr val="FF0000"/>
                </a:solidFill>
              </a:rPr>
              <a:t>15</a:t>
            </a:r>
            <a:r>
              <a:rPr lang="en-US" sz="2800" b="1" dirty="0"/>
              <a:t> </a:t>
            </a:r>
            <a:r>
              <a:rPr lang="en-US" sz="2700" b="1" i="1" dirty="0">
                <a:solidFill>
                  <a:srgbClr val="0070C0"/>
                </a:solidFill>
              </a:rPr>
              <a:t>Now if you are ready when you hear the sound </a:t>
            </a:r>
            <a:r>
              <a:rPr lang="en-US" sz="2700" b="1" i="1" dirty="0"/>
              <a:t>of the horn, pipe, lyre, trigon, harp, bagpipe, and every kind of music, </a:t>
            </a:r>
            <a:r>
              <a:rPr lang="en-US" sz="2700" b="1" i="1" dirty="0">
                <a:solidFill>
                  <a:srgbClr val="0070C0"/>
                </a:solidFill>
              </a:rPr>
              <a:t>to</a:t>
            </a:r>
            <a:r>
              <a:rPr lang="en-US" sz="2700" b="1" i="1" dirty="0"/>
              <a:t> </a:t>
            </a:r>
            <a:r>
              <a:rPr lang="en-US" sz="2700" b="1" i="1" dirty="0">
                <a:solidFill>
                  <a:srgbClr val="0070C0"/>
                </a:solidFill>
              </a:rPr>
              <a:t>fall down and worship the image </a:t>
            </a:r>
            <a:r>
              <a:rPr lang="en-US" sz="2700" b="1" i="1" dirty="0"/>
              <a:t>that I have made, </a:t>
            </a:r>
            <a:r>
              <a:rPr lang="en-US" sz="2700" b="1" i="1" dirty="0">
                <a:solidFill>
                  <a:srgbClr val="0070C0"/>
                </a:solidFill>
              </a:rPr>
              <a:t>well and good</a:t>
            </a:r>
            <a:r>
              <a:rPr lang="en-US" sz="2700" b="1" i="1" dirty="0"/>
              <a:t>. </a:t>
            </a:r>
            <a:r>
              <a:rPr lang="en-US" sz="2700" b="1" i="1" dirty="0">
                <a:solidFill>
                  <a:srgbClr val="0070C0"/>
                </a:solidFill>
              </a:rPr>
              <a:t>But if you do not </a:t>
            </a:r>
            <a:r>
              <a:rPr lang="en-US" sz="2700" b="1" i="1" dirty="0"/>
              <a:t>worship, </a:t>
            </a:r>
            <a:r>
              <a:rPr lang="en-US" sz="2700" b="1" i="1" dirty="0">
                <a:solidFill>
                  <a:srgbClr val="0070C0"/>
                </a:solidFill>
              </a:rPr>
              <a:t>you shall immediately be cast into a burning fiery furnace</a:t>
            </a:r>
            <a:r>
              <a:rPr lang="en-US" sz="2700" b="1" i="1" dirty="0"/>
              <a:t>. </a:t>
            </a:r>
            <a:r>
              <a:rPr lang="en-US" sz="2700" b="1" i="1" dirty="0">
                <a:solidFill>
                  <a:srgbClr val="00B050"/>
                </a:solidFill>
              </a:rPr>
              <a:t>And who is the god who will deliver you out of my hands?</a:t>
            </a:r>
            <a:r>
              <a:rPr lang="en-US" sz="2700" b="1" i="1" dirty="0"/>
              <a:t>”</a:t>
            </a:r>
            <a:endParaRPr lang="en-US" sz="2700" b="1" dirty="0">
              <a:solidFill>
                <a:srgbClr val="C00000"/>
              </a:solidFill>
            </a:endParaRPr>
          </a:p>
        </p:txBody>
      </p:sp>
    </p:spTree>
    <p:extLst>
      <p:ext uri="{BB962C8B-B14F-4D97-AF65-F5344CB8AC3E}">
        <p14:creationId xmlns:p14="http://schemas.microsoft.com/office/powerpoint/2010/main" val="408583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III. </a:t>
            </a:r>
            <a:r>
              <a:rPr lang="en-US" sz="3200" b="1" i="0" dirty="0"/>
              <a:t>Malicious accusations against the faithful put the faithful to the test (</a:t>
            </a:r>
            <a:r>
              <a:rPr lang="en-US" sz="3200" b="1" dirty="0"/>
              <a:t>verses 13-18</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Autofit/>
          </a:bodyPr>
          <a:lstStyle/>
          <a:p>
            <a:r>
              <a:rPr lang="en-US" sz="2400" b="1" dirty="0">
                <a:solidFill>
                  <a:srgbClr val="FF0000"/>
                </a:solidFill>
              </a:rPr>
              <a:t>16</a:t>
            </a:r>
            <a:r>
              <a:rPr lang="en-US" sz="2800" b="1" dirty="0"/>
              <a:t> </a:t>
            </a:r>
            <a:r>
              <a:rPr lang="en-US" sz="2800" b="1" i="1" dirty="0"/>
              <a:t>Shadrach, Meshach, and Abednego answered and said to the king, “O Nebuchadnezzar, we have no need to answer you in this matter</a:t>
            </a:r>
            <a:r>
              <a:rPr lang="en-US" sz="2800" b="1" dirty="0"/>
              <a:t>. </a:t>
            </a:r>
            <a:r>
              <a:rPr lang="en-US" sz="2400" b="1" dirty="0">
                <a:solidFill>
                  <a:srgbClr val="FF0000"/>
                </a:solidFill>
              </a:rPr>
              <a:t>17</a:t>
            </a:r>
            <a:r>
              <a:rPr lang="en-US" sz="2800" b="1" dirty="0"/>
              <a:t> </a:t>
            </a:r>
            <a:r>
              <a:rPr lang="en-US" sz="2800" b="1" i="1" dirty="0">
                <a:solidFill>
                  <a:srgbClr val="0070C0"/>
                </a:solidFill>
              </a:rPr>
              <a:t>If this be so, our God whom we serve is able to deliver us </a:t>
            </a:r>
            <a:r>
              <a:rPr lang="en-US" sz="2800" b="1" i="1" dirty="0"/>
              <a:t>from the burning fiery furnace, and </a:t>
            </a:r>
            <a:r>
              <a:rPr lang="en-US" sz="2800" b="1" i="1" dirty="0">
                <a:solidFill>
                  <a:srgbClr val="0070C0"/>
                </a:solidFill>
              </a:rPr>
              <a:t>he will deliver us </a:t>
            </a:r>
            <a:r>
              <a:rPr lang="en-US" sz="2800" b="1" i="1" dirty="0"/>
              <a:t>out of your hand, O king</a:t>
            </a:r>
            <a:r>
              <a:rPr lang="en-US" sz="2800" b="1" dirty="0"/>
              <a:t>. </a:t>
            </a:r>
            <a:r>
              <a:rPr lang="en-US" sz="2400" b="1" dirty="0">
                <a:solidFill>
                  <a:srgbClr val="FF0000"/>
                </a:solidFill>
              </a:rPr>
              <a:t>18</a:t>
            </a:r>
            <a:r>
              <a:rPr lang="en-US" sz="2800" b="1" dirty="0"/>
              <a:t> </a:t>
            </a:r>
            <a:r>
              <a:rPr lang="en-US" sz="2800" b="1" i="1" dirty="0">
                <a:solidFill>
                  <a:srgbClr val="0070C0"/>
                </a:solidFill>
              </a:rPr>
              <a:t>But if not</a:t>
            </a:r>
            <a:r>
              <a:rPr lang="en-US" sz="2800" b="1" i="1" dirty="0"/>
              <a:t>, be it known to you, O king, that </a:t>
            </a:r>
            <a:r>
              <a:rPr lang="en-US" sz="2800" b="1" i="1" dirty="0">
                <a:solidFill>
                  <a:srgbClr val="0070C0"/>
                </a:solidFill>
              </a:rPr>
              <a:t>we will not serve your gods or worship the golden image </a:t>
            </a:r>
            <a:r>
              <a:rPr lang="en-US" sz="2800" b="1" i="1" dirty="0"/>
              <a:t>that you have set up.”</a:t>
            </a:r>
            <a:endParaRPr lang="en-US" sz="4400" b="1" dirty="0">
              <a:solidFill>
                <a:srgbClr val="C00000"/>
              </a:solidFill>
            </a:endParaRPr>
          </a:p>
        </p:txBody>
      </p:sp>
    </p:spTree>
    <p:extLst>
      <p:ext uri="{BB962C8B-B14F-4D97-AF65-F5344CB8AC3E}">
        <p14:creationId xmlns:p14="http://schemas.microsoft.com/office/powerpoint/2010/main" val="60822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F35F52-3A4D-D2C2-6ACB-37E726FBBAA6}"/>
              </a:ext>
            </a:extLst>
          </p:cNvPr>
          <p:cNvSpPr>
            <a:spLocks noGrp="1"/>
          </p:cNvSpPr>
          <p:nvPr>
            <p:ph idx="1"/>
          </p:nvPr>
        </p:nvSpPr>
        <p:spPr>
          <a:xfrm>
            <a:off x="582168" y="132589"/>
            <a:ext cx="11027665" cy="6592823"/>
          </a:xfrm>
        </p:spPr>
        <p:txBody>
          <a:bodyPr>
            <a:normAutofit/>
          </a:bodyPr>
          <a:lstStyle/>
          <a:p>
            <a:r>
              <a:rPr lang="en-US" sz="2800" b="1" kern="0" dirty="0">
                <a:effectLst/>
                <a:ea typeface="Aptos" panose="020B0004020202020204" pitchFamily="34" charset="0"/>
              </a:rPr>
              <a:t>“Here is a pertinent lesson for believers today. Does God have all power? Yes. Is God able to deliver believers from all problems and trials? Yes. But does God deliver believers from all trials? No. </a:t>
            </a:r>
            <a:r>
              <a:rPr lang="en-US" sz="2800" b="1" kern="0" dirty="0">
                <a:solidFill>
                  <a:srgbClr val="0070C0"/>
                </a:solidFill>
                <a:effectLst/>
                <a:ea typeface="Aptos" panose="020B0004020202020204" pitchFamily="34" charset="0"/>
              </a:rPr>
              <a:t>God may allow trials to come into the lives of his people to build character or for a number of other reasons </a:t>
            </a:r>
            <a:r>
              <a:rPr lang="en-US" sz="2800" b="1" kern="0" dirty="0">
                <a:effectLst/>
                <a:ea typeface="Aptos" panose="020B0004020202020204" pitchFamily="34" charset="0"/>
              </a:rPr>
              <a:t>(</a:t>
            </a:r>
            <a:r>
              <a:rPr lang="en-US" sz="2800" b="1" kern="0" dirty="0">
                <a:solidFill>
                  <a:srgbClr val="C00000"/>
                </a:solidFill>
                <a:effectLst/>
                <a:ea typeface="Aptos" panose="020B0004020202020204" pitchFamily="34" charset="0"/>
              </a:rPr>
              <a:t>Rom 5</a:t>
            </a:r>
            <a:r>
              <a:rPr lang="en-US" sz="2800" b="1" kern="0" dirty="0">
                <a:effectLst/>
                <a:ea typeface="Aptos" panose="020B0004020202020204" pitchFamily="34" charset="0"/>
              </a:rPr>
              <a:t>). </a:t>
            </a:r>
            <a:r>
              <a:rPr lang="en-US" sz="2800" b="1" kern="0" dirty="0">
                <a:solidFill>
                  <a:srgbClr val="0070C0"/>
                </a:solidFill>
                <a:effectLst/>
                <a:ea typeface="Aptos" panose="020B0004020202020204" pitchFamily="34" charset="0"/>
              </a:rPr>
              <a:t>The purpose for trials may not always be understood, but God simply asks that his children trust him—even when it is not easy</a:t>
            </a:r>
            <a:r>
              <a:rPr lang="en-US" sz="2800" b="1" kern="0" dirty="0">
                <a:effectLst/>
                <a:ea typeface="Aptos" panose="020B0004020202020204" pitchFamily="34" charset="0"/>
              </a:rPr>
              <a:t>. As Job, who endured incredible suffering, exclaimed, ‘</a:t>
            </a:r>
            <a:r>
              <a:rPr lang="en-US" sz="2800" b="1" i="1" kern="0" dirty="0">
                <a:effectLst/>
                <a:ea typeface="Aptos" panose="020B0004020202020204" pitchFamily="34" charset="0"/>
              </a:rPr>
              <a:t>Though he slay me, yet will I hope in him</a:t>
            </a:r>
            <a:r>
              <a:rPr lang="en-US" sz="2800" b="1" kern="0" dirty="0">
                <a:effectLst/>
                <a:ea typeface="Aptos" panose="020B0004020202020204" pitchFamily="34" charset="0"/>
              </a:rPr>
              <a:t>’ (</a:t>
            </a:r>
            <a:r>
              <a:rPr lang="en-US" sz="2800" b="1" kern="0" dirty="0">
                <a:solidFill>
                  <a:srgbClr val="C00000"/>
                </a:solidFill>
                <a:effectLst/>
                <a:ea typeface="Aptos" panose="020B0004020202020204" pitchFamily="34" charset="0"/>
              </a:rPr>
              <a:t>Job 13:15</a:t>
            </a:r>
            <a:r>
              <a:rPr lang="en-US" sz="2800" b="1" kern="0" dirty="0">
                <a:effectLst/>
                <a:ea typeface="Aptos" panose="020B0004020202020204" pitchFamily="34" charset="0"/>
              </a:rPr>
              <a:t>). </a:t>
            </a:r>
            <a:r>
              <a:rPr lang="en-US" sz="2800" b="1" kern="0" dirty="0">
                <a:solidFill>
                  <a:srgbClr val="0070C0"/>
                </a:solidFill>
                <a:effectLst/>
                <a:ea typeface="Aptos" panose="020B0004020202020204" pitchFamily="34" charset="0"/>
              </a:rPr>
              <a:t>Although God does not guarantee that his followers will never suffer or experience death, </a:t>
            </a:r>
            <a:r>
              <a:rPr lang="en-US" sz="2800" b="1" u="sng" kern="0" dirty="0">
                <a:solidFill>
                  <a:srgbClr val="0070C0"/>
                </a:solidFill>
                <a:effectLst/>
                <a:ea typeface="Aptos" panose="020B0004020202020204" pitchFamily="34" charset="0"/>
              </a:rPr>
              <a:t>he does promise always to be with them</a:t>
            </a:r>
            <a:r>
              <a:rPr lang="en-US" sz="2800" b="1" kern="0" dirty="0">
                <a:effectLst/>
                <a:ea typeface="Aptos" panose="020B0004020202020204" pitchFamily="34" charset="0"/>
              </a:rPr>
              <a:t>. In times of trial the believer’s attitude should be that of these young men.” </a:t>
            </a:r>
            <a:r>
              <a:rPr lang="en-US" sz="2800" b="1" kern="0" dirty="0">
                <a:solidFill>
                  <a:srgbClr val="C00000"/>
                </a:solidFill>
                <a:effectLst/>
                <a:ea typeface="Aptos" panose="020B0004020202020204" pitchFamily="34" charset="0"/>
              </a:rPr>
              <a:t>Stephen Miller</a:t>
            </a:r>
            <a:endParaRPr lang="en-US" sz="3200" b="1" dirty="0">
              <a:solidFill>
                <a:srgbClr val="C00000"/>
              </a:solidFill>
            </a:endParaRPr>
          </a:p>
        </p:txBody>
      </p:sp>
    </p:spTree>
    <p:extLst>
      <p:ext uri="{BB962C8B-B14F-4D97-AF65-F5344CB8AC3E}">
        <p14:creationId xmlns:p14="http://schemas.microsoft.com/office/powerpoint/2010/main" val="363326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IV. </a:t>
            </a:r>
            <a:r>
              <a:rPr lang="en-US" sz="3200" b="1" i="0" dirty="0"/>
              <a:t>Faithfulness led to a fiery trial (</a:t>
            </a:r>
            <a:r>
              <a:rPr lang="en-US" sz="3200" b="1" dirty="0"/>
              <a:t>verses 19-23</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1544363" cy="4336115"/>
          </a:xfrm>
        </p:spPr>
        <p:txBody>
          <a:bodyPr>
            <a:normAutofit/>
          </a:bodyPr>
          <a:lstStyle/>
          <a:p>
            <a:r>
              <a:rPr lang="en-US" sz="2400" b="1" dirty="0">
                <a:solidFill>
                  <a:srgbClr val="FF0000"/>
                </a:solidFill>
              </a:rPr>
              <a:t>19</a:t>
            </a:r>
            <a:r>
              <a:rPr lang="en-US" sz="2800" b="1" dirty="0"/>
              <a:t> </a:t>
            </a:r>
            <a:r>
              <a:rPr lang="en-US" sz="2800" b="1" i="1" dirty="0"/>
              <a:t>Then </a:t>
            </a:r>
            <a:r>
              <a:rPr lang="en-US" sz="2800" b="1" i="1" dirty="0">
                <a:solidFill>
                  <a:srgbClr val="0070C0"/>
                </a:solidFill>
              </a:rPr>
              <a:t>Nebuchadnezzar was filled with fury</a:t>
            </a:r>
            <a:r>
              <a:rPr lang="en-US" sz="2800" b="1" i="1" dirty="0"/>
              <a:t>, and </a:t>
            </a:r>
            <a:r>
              <a:rPr lang="en-US" sz="2800" b="1" i="1" dirty="0">
                <a:solidFill>
                  <a:srgbClr val="0070C0"/>
                </a:solidFill>
              </a:rPr>
              <a:t>the expression of his face was changed against Shadrach, Meshach, and Abednego</a:t>
            </a:r>
            <a:r>
              <a:rPr lang="en-US" sz="2800" b="1" i="1" dirty="0"/>
              <a:t>. He </a:t>
            </a:r>
            <a:r>
              <a:rPr lang="en-US" sz="2800" b="1" i="1" dirty="0">
                <a:solidFill>
                  <a:srgbClr val="0070C0"/>
                </a:solidFill>
              </a:rPr>
              <a:t>ordered the furnace heated seven times more than it was usually heated</a:t>
            </a:r>
            <a:r>
              <a:rPr lang="en-US" sz="2800" b="1" dirty="0"/>
              <a:t>. </a:t>
            </a:r>
            <a:r>
              <a:rPr lang="en-US" sz="2400" b="1" dirty="0">
                <a:solidFill>
                  <a:srgbClr val="FF0000"/>
                </a:solidFill>
              </a:rPr>
              <a:t>20</a:t>
            </a:r>
            <a:r>
              <a:rPr lang="en-US" sz="2800" b="1" dirty="0"/>
              <a:t> </a:t>
            </a:r>
            <a:r>
              <a:rPr lang="en-US" sz="2800" b="1" i="1" dirty="0"/>
              <a:t>And he </a:t>
            </a:r>
            <a:r>
              <a:rPr lang="en-US" sz="2800" b="1" i="1" dirty="0">
                <a:solidFill>
                  <a:srgbClr val="0070C0"/>
                </a:solidFill>
              </a:rPr>
              <a:t>ordered some of the mighty men of his army to bind</a:t>
            </a:r>
            <a:r>
              <a:rPr lang="en-US" sz="2800" b="1" i="1" dirty="0"/>
              <a:t> Shadrach, Meshach, and Abednego, and </a:t>
            </a:r>
            <a:r>
              <a:rPr lang="en-US" sz="2800" b="1" i="1" dirty="0">
                <a:solidFill>
                  <a:srgbClr val="0070C0"/>
                </a:solidFill>
              </a:rPr>
              <a:t>to cast </a:t>
            </a:r>
            <a:r>
              <a:rPr lang="en-US" sz="2800" b="1" i="1" dirty="0"/>
              <a:t>them into the burning fiery furnace</a:t>
            </a:r>
            <a:r>
              <a:rPr lang="en-US" sz="2800" b="1" dirty="0"/>
              <a:t>. </a:t>
            </a:r>
          </a:p>
          <a:p>
            <a:pPr marL="457200" indent="-457200">
              <a:buFont typeface="Arial" panose="020B0604020202020204" pitchFamily="34" charset="0"/>
              <a:buChar char="•"/>
            </a:pPr>
            <a:endParaRPr lang="en-US" sz="2800" b="1" dirty="0"/>
          </a:p>
        </p:txBody>
      </p:sp>
    </p:spTree>
    <p:extLst>
      <p:ext uri="{BB962C8B-B14F-4D97-AF65-F5344CB8AC3E}">
        <p14:creationId xmlns:p14="http://schemas.microsoft.com/office/powerpoint/2010/main" val="19163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IV. </a:t>
            </a:r>
            <a:r>
              <a:rPr lang="en-US" sz="3200" b="1" i="0" dirty="0"/>
              <a:t>Faithfulness led to a fiery trial (</a:t>
            </a:r>
            <a:r>
              <a:rPr lang="en-US" sz="3200" b="1" dirty="0"/>
              <a:t>verses 19-23</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1544363" cy="4336115"/>
          </a:xfrm>
        </p:spPr>
        <p:txBody>
          <a:bodyPr>
            <a:normAutofit lnSpcReduction="10000"/>
          </a:bodyPr>
          <a:lstStyle/>
          <a:p>
            <a:r>
              <a:rPr lang="en-US" sz="2400" b="1" dirty="0">
                <a:solidFill>
                  <a:srgbClr val="FF0000"/>
                </a:solidFill>
              </a:rPr>
              <a:t>21</a:t>
            </a:r>
            <a:r>
              <a:rPr lang="en-US" sz="2800" b="1" dirty="0"/>
              <a:t> </a:t>
            </a:r>
            <a:r>
              <a:rPr lang="en-US" sz="2800" b="1" i="1" dirty="0"/>
              <a:t>Then </a:t>
            </a:r>
            <a:r>
              <a:rPr lang="en-US" sz="2800" b="1" i="1" dirty="0">
                <a:solidFill>
                  <a:srgbClr val="0070C0"/>
                </a:solidFill>
              </a:rPr>
              <a:t>these men were bound </a:t>
            </a:r>
            <a:r>
              <a:rPr lang="en-US" sz="2800" b="1" i="1" dirty="0"/>
              <a:t>in their cloaks, their tunics, their hats, and their other garments, and </a:t>
            </a:r>
            <a:r>
              <a:rPr lang="en-US" sz="2800" b="1" i="1" dirty="0">
                <a:solidFill>
                  <a:srgbClr val="0070C0"/>
                </a:solidFill>
              </a:rPr>
              <a:t>they were thrown into the burning fiery furnace</a:t>
            </a:r>
            <a:r>
              <a:rPr lang="en-US" sz="2800" b="1" dirty="0"/>
              <a:t>. </a:t>
            </a:r>
            <a:r>
              <a:rPr lang="en-US" sz="2400" b="1" dirty="0">
                <a:solidFill>
                  <a:srgbClr val="FF0000"/>
                </a:solidFill>
              </a:rPr>
              <a:t>22</a:t>
            </a:r>
            <a:r>
              <a:rPr lang="en-US" sz="2800" b="1" dirty="0"/>
              <a:t> </a:t>
            </a:r>
            <a:r>
              <a:rPr lang="en-US" sz="2800" b="1" i="1" dirty="0"/>
              <a:t>Because the king’s order was urgent and the furnace overheated, </a:t>
            </a:r>
            <a:r>
              <a:rPr lang="en-US" sz="2800" b="1" i="1" dirty="0">
                <a:solidFill>
                  <a:srgbClr val="0070C0"/>
                </a:solidFill>
              </a:rPr>
              <a:t>the flame of the fire killed those men who took up Shadrach, Meshach, and Abednego</a:t>
            </a:r>
            <a:r>
              <a:rPr lang="en-US" sz="2800" b="1" dirty="0"/>
              <a:t>. </a:t>
            </a:r>
            <a:r>
              <a:rPr lang="en-US" sz="2400" b="1" dirty="0">
                <a:solidFill>
                  <a:srgbClr val="FF0000"/>
                </a:solidFill>
              </a:rPr>
              <a:t>23</a:t>
            </a:r>
            <a:r>
              <a:rPr lang="en-US" sz="2800" b="1" dirty="0"/>
              <a:t> </a:t>
            </a:r>
            <a:r>
              <a:rPr lang="en-US" sz="2800" b="1" i="1" dirty="0"/>
              <a:t>And </a:t>
            </a:r>
            <a:r>
              <a:rPr lang="en-US" sz="2800" b="1" i="1" dirty="0">
                <a:solidFill>
                  <a:srgbClr val="0070C0"/>
                </a:solidFill>
              </a:rPr>
              <a:t>these three </a:t>
            </a:r>
            <a:r>
              <a:rPr lang="en-US" sz="2800" b="1" i="1" dirty="0"/>
              <a:t>men, Shadrach, Meshach, and Abednego, </a:t>
            </a:r>
            <a:r>
              <a:rPr lang="en-US" sz="2800" b="1" i="1" dirty="0">
                <a:solidFill>
                  <a:srgbClr val="0070C0"/>
                </a:solidFill>
              </a:rPr>
              <a:t>fell bound </a:t>
            </a:r>
            <a:r>
              <a:rPr lang="en-US" sz="2800" b="1" i="1" dirty="0"/>
              <a:t>into the burning fiery furnace</a:t>
            </a:r>
            <a:r>
              <a:rPr lang="en-US" sz="2800" b="1" dirty="0"/>
              <a:t>.</a:t>
            </a:r>
          </a:p>
          <a:p>
            <a:r>
              <a:rPr lang="en-US" sz="2800" b="1" dirty="0"/>
              <a:t>“</a:t>
            </a:r>
            <a:r>
              <a:rPr lang="en-US" sz="2800" b="1" i="1" dirty="0">
                <a:solidFill>
                  <a:srgbClr val="0070C0"/>
                </a:solidFill>
              </a:rPr>
              <a:t>He who sits in the heavens laughs</a:t>
            </a:r>
            <a:r>
              <a:rPr lang="en-US" sz="2800" b="1" i="1" dirty="0"/>
              <a:t>; the Lord holds them in derision</a:t>
            </a:r>
            <a:r>
              <a:rPr lang="en-US" sz="2800" b="1" dirty="0"/>
              <a:t>.” </a:t>
            </a:r>
            <a:r>
              <a:rPr lang="en-US" sz="2800" b="1" dirty="0">
                <a:solidFill>
                  <a:srgbClr val="C00000"/>
                </a:solidFill>
              </a:rPr>
              <a:t>Psalm 2:4</a:t>
            </a:r>
          </a:p>
          <a:p>
            <a:pPr marL="457200" indent="-457200">
              <a:buFont typeface="Arial" panose="020B0604020202020204" pitchFamily="34" charset="0"/>
              <a:buChar char="•"/>
            </a:pPr>
            <a:endParaRPr lang="en-US" sz="2800" b="1" dirty="0"/>
          </a:p>
          <a:p>
            <a:pPr marL="457200" indent="-457200">
              <a:buFont typeface="Arial" panose="020B0604020202020204" pitchFamily="34" charset="0"/>
              <a:buChar char="•"/>
            </a:pPr>
            <a:endParaRPr lang="en-US" sz="2800" b="1" dirty="0"/>
          </a:p>
        </p:txBody>
      </p:sp>
    </p:spTree>
    <p:extLst>
      <p:ext uri="{BB962C8B-B14F-4D97-AF65-F5344CB8AC3E}">
        <p14:creationId xmlns:p14="http://schemas.microsoft.com/office/powerpoint/2010/main" val="332724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 </a:t>
            </a:r>
            <a:r>
              <a:rPr lang="en-US" sz="3200" b="1" i="0" dirty="0"/>
              <a:t>“I am with you always” (</a:t>
            </a:r>
            <a:r>
              <a:rPr lang="en-US" sz="3200" b="1" dirty="0"/>
              <a:t>verses 24-27</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1544363" cy="4336115"/>
          </a:xfrm>
        </p:spPr>
        <p:txBody>
          <a:bodyPr>
            <a:normAutofit/>
          </a:bodyPr>
          <a:lstStyle/>
          <a:p>
            <a:r>
              <a:rPr lang="en-US" sz="2800" b="1" kern="0" dirty="0">
                <a:effectLst/>
                <a:ea typeface="Aptos" panose="020B0004020202020204" pitchFamily="34" charset="0"/>
              </a:rPr>
              <a:t>“</a:t>
            </a:r>
            <a:r>
              <a:rPr lang="en-US" sz="2800" b="1" i="1" kern="0" dirty="0">
                <a:effectLst/>
                <a:ea typeface="Aptos" panose="020B0004020202020204" pitchFamily="34" charset="0"/>
              </a:rPr>
              <a:t>As I looked, </a:t>
            </a:r>
            <a:r>
              <a:rPr lang="en-US" sz="2800" b="1" i="1" kern="0" dirty="0">
                <a:solidFill>
                  <a:srgbClr val="0070C0"/>
                </a:solidFill>
                <a:effectLst/>
                <a:ea typeface="Aptos" panose="020B0004020202020204" pitchFamily="34" charset="0"/>
              </a:rPr>
              <a:t>this horn </a:t>
            </a:r>
            <a:r>
              <a:rPr lang="en-US" sz="2800" b="1" i="1" kern="0" dirty="0">
                <a:effectLst/>
                <a:ea typeface="Aptos" panose="020B0004020202020204" pitchFamily="34" charset="0"/>
              </a:rPr>
              <a:t>made war with the saints and </a:t>
            </a:r>
            <a:r>
              <a:rPr lang="en-US" sz="2800" b="1" i="1" kern="0" dirty="0">
                <a:solidFill>
                  <a:srgbClr val="0070C0"/>
                </a:solidFill>
                <a:effectLst/>
                <a:ea typeface="Aptos" panose="020B0004020202020204" pitchFamily="34" charset="0"/>
              </a:rPr>
              <a:t>prevailed over them</a:t>
            </a:r>
            <a:r>
              <a:rPr lang="en-US" sz="2800" b="1" kern="0" dirty="0">
                <a:effectLst/>
                <a:ea typeface="Aptos" panose="020B0004020202020204" pitchFamily="34" charset="0"/>
              </a:rPr>
              <a:t>.” </a:t>
            </a:r>
            <a:r>
              <a:rPr lang="en-US" sz="2800" b="1" kern="0" dirty="0">
                <a:solidFill>
                  <a:srgbClr val="C00000"/>
                </a:solidFill>
                <a:effectLst/>
                <a:ea typeface="Aptos" panose="020B0004020202020204" pitchFamily="34" charset="0"/>
              </a:rPr>
              <a:t>Daniel 7:21 </a:t>
            </a:r>
            <a:r>
              <a:rPr lang="en-US" sz="2800" b="1" kern="0" dirty="0">
                <a:effectLst/>
                <a:ea typeface="Aptos" panose="020B0004020202020204" pitchFamily="34" charset="0"/>
              </a:rPr>
              <a:t>where Daniel is describing an end times vision of </a:t>
            </a:r>
            <a:r>
              <a:rPr lang="en-US" sz="2800" b="1" u="sng" kern="0" dirty="0">
                <a:effectLst/>
                <a:ea typeface="Aptos" panose="020B0004020202020204" pitchFamily="34" charset="0"/>
              </a:rPr>
              <a:t>the antichrist</a:t>
            </a:r>
            <a:r>
              <a:rPr lang="en-US" sz="2800" b="1" kern="0" dirty="0">
                <a:effectLst/>
                <a:ea typeface="Aptos" panose="020B0004020202020204" pitchFamily="34" charset="0"/>
              </a:rPr>
              <a:t> (</a:t>
            </a:r>
            <a:r>
              <a:rPr lang="en-US" sz="2800" b="1" i="1" kern="0" dirty="0">
                <a:solidFill>
                  <a:srgbClr val="0070C0"/>
                </a:solidFill>
                <a:effectLst/>
                <a:ea typeface="Aptos" panose="020B0004020202020204" pitchFamily="34" charset="0"/>
              </a:rPr>
              <a:t>this horn</a:t>
            </a:r>
            <a:r>
              <a:rPr lang="en-US" sz="2800" b="1" kern="0" dirty="0">
                <a:effectLst/>
                <a:ea typeface="Aptos" panose="020B0004020202020204" pitchFamily="34" charset="0"/>
              </a:rPr>
              <a:t>)</a:t>
            </a:r>
            <a:endParaRPr lang="en-US" sz="2800" b="1" dirty="0"/>
          </a:p>
        </p:txBody>
      </p:sp>
    </p:spTree>
    <p:extLst>
      <p:ext uri="{BB962C8B-B14F-4D97-AF65-F5344CB8AC3E}">
        <p14:creationId xmlns:p14="http://schemas.microsoft.com/office/powerpoint/2010/main" val="1451371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 </a:t>
            </a:r>
            <a:r>
              <a:rPr lang="en-US" sz="3200" b="1" i="0" dirty="0"/>
              <a:t>“I am with you always” (</a:t>
            </a:r>
            <a:r>
              <a:rPr lang="en-US" sz="3200" b="1" dirty="0"/>
              <a:t>verses 24-27</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1544363" cy="4336115"/>
          </a:xfrm>
        </p:spPr>
        <p:txBody>
          <a:bodyPr>
            <a:normAutofit/>
          </a:bodyPr>
          <a:lstStyle/>
          <a:p>
            <a:r>
              <a:rPr lang="en-US" sz="2400" b="1" dirty="0">
                <a:solidFill>
                  <a:srgbClr val="FF0000"/>
                </a:solidFill>
              </a:rPr>
              <a:t>24</a:t>
            </a:r>
            <a:r>
              <a:rPr lang="en-US" sz="2800" b="1" dirty="0"/>
              <a:t> </a:t>
            </a:r>
            <a:r>
              <a:rPr lang="en-US" sz="2800" b="1" i="1" dirty="0"/>
              <a:t>Then </a:t>
            </a:r>
            <a:r>
              <a:rPr lang="en-US" sz="2800" b="1" i="1" dirty="0">
                <a:solidFill>
                  <a:srgbClr val="0070C0"/>
                </a:solidFill>
              </a:rPr>
              <a:t>King Nebuchadnezzar was astonished </a:t>
            </a:r>
            <a:r>
              <a:rPr lang="en-US" sz="2800" b="1" i="1" dirty="0"/>
              <a:t>and rose up in haste. He declared to his counselors, “Did we not cast </a:t>
            </a:r>
            <a:r>
              <a:rPr lang="en-US" sz="2800" b="1" i="1" dirty="0">
                <a:solidFill>
                  <a:srgbClr val="0070C0"/>
                </a:solidFill>
              </a:rPr>
              <a:t>three men bound</a:t>
            </a:r>
            <a:r>
              <a:rPr lang="en-US" sz="2800" b="1" i="1" dirty="0"/>
              <a:t> into the fire?” They answered and said to the king, “True, O king.”</a:t>
            </a:r>
            <a:r>
              <a:rPr lang="en-US" sz="2800" b="1" dirty="0"/>
              <a:t> </a:t>
            </a:r>
            <a:r>
              <a:rPr lang="en-US" sz="2400" b="1" dirty="0">
                <a:solidFill>
                  <a:srgbClr val="FF0000"/>
                </a:solidFill>
              </a:rPr>
              <a:t>25</a:t>
            </a:r>
            <a:r>
              <a:rPr lang="en-US" sz="2800" b="1" dirty="0"/>
              <a:t> </a:t>
            </a:r>
            <a:r>
              <a:rPr lang="en-US" sz="2800" b="1" i="1" dirty="0"/>
              <a:t>He answered and said, “But </a:t>
            </a:r>
            <a:r>
              <a:rPr lang="en-US" sz="2800" b="1" i="1" dirty="0">
                <a:solidFill>
                  <a:srgbClr val="0070C0"/>
                </a:solidFill>
              </a:rPr>
              <a:t>I see four men unbound</a:t>
            </a:r>
            <a:r>
              <a:rPr lang="en-US" sz="2800" b="1" i="1" dirty="0"/>
              <a:t>, walking in the midst of the fire, and they are </a:t>
            </a:r>
            <a:r>
              <a:rPr lang="en-US" sz="2800" b="1" i="1" dirty="0">
                <a:solidFill>
                  <a:srgbClr val="0070C0"/>
                </a:solidFill>
              </a:rPr>
              <a:t>not hurt</a:t>
            </a:r>
            <a:r>
              <a:rPr lang="en-US" sz="2800" b="1" i="1" dirty="0"/>
              <a:t>; </a:t>
            </a:r>
            <a:r>
              <a:rPr lang="en-US" sz="2800" b="1" i="1" dirty="0">
                <a:solidFill>
                  <a:srgbClr val="0070C0"/>
                </a:solidFill>
              </a:rPr>
              <a:t>and the appearance of the fourth is like a son of the gods</a:t>
            </a:r>
            <a:r>
              <a:rPr lang="en-US" sz="2800" b="1" i="1" dirty="0"/>
              <a:t>.”</a:t>
            </a:r>
            <a:endParaRPr lang="en-US" sz="2800" b="1" dirty="0"/>
          </a:p>
        </p:txBody>
      </p:sp>
    </p:spTree>
    <p:extLst>
      <p:ext uri="{BB962C8B-B14F-4D97-AF65-F5344CB8AC3E}">
        <p14:creationId xmlns:p14="http://schemas.microsoft.com/office/powerpoint/2010/main" val="283568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 </a:t>
            </a:r>
            <a:r>
              <a:rPr lang="en-US" sz="3200" b="1" i="0" dirty="0"/>
              <a:t>“I am with you always” (</a:t>
            </a:r>
            <a:r>
              <a:rPr lang="en-US" sz="3200" b="1" dirty="0"/>
              <a:t>verses 24-27</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1544363" cy="4336115"/>
          </a:xfrm>
        </p:spPr>
        <p:txBody>
          <a:bodyPr>
            <a:normAutofit/>
          </a:bodyPr>
          <a:lstStyle/>
          <a:p>
            <a:r>
              <a:rPr lang="en-US" sz="2400" b="1" dirty="0">
                <a:solidFill>
                  <a:srgbClr val="FF0000"/>
                </a:solidFill>
              </a:rPr>
              <a:t>26</a:t>
            </a:r>
            <a:r>
              <a:rPr lang="en-US" sz="2800" b="1" dirty="0"/>
              <a:t> </a:t>
            </a:r>
            <a:r>
              <a:rPr lang="en-US" sz="2800" b="1" i="1" dirty="0"/>
              <a:t>Then </a:t>
            </a:r>
            <a:r>
              <a:rPr lang="en-US" sz="2800" b="1" i="1" dirty="0">
                <a:solidFill>
                  <a:srgbClr val="0070C0"/>
                </a:solidFill>
              </a:rPr>
              <a:t>Nebuchadnezzar</a:t>
            </a:r>
            <a:r>
              <a:rPr lang="en-US" sz="2800" b="1" i="1" dirty="0"/>
              <a:t> came near to the door of the burning fiery furnace; he </a:t>
            </a:r>
            <a:r>
              <a:rPr lang="en-US" sz="2800" b="1" i="1" dirty="0">
                <a:solidFill>
                  <a:srgbClr val="0070C0"/>
                </a:solidFill>
              </a:rPr>
              <a:t>declared</a:t>
            </a:r>
            <a:r>
              <a:rPr lang="en-US" sz="2800" b="1" i="1" dirty="0"/>
              <a:t>, “Shadrach, Meshach, and Abednego, </a:t>
            </a:r>
            <a:r>
              <a:rPr lang="en-US" sz="2800" b="1" i="1" dirty="0">
                <a:solidFill>
                  <a:srgbClr val="0070C0"/>
                </a:solidFill>
              </a:rPr>
              <a:t>servants of the Most High God</a:t>
            </a:r>
            <a:r>
              <a:rPr lang="en-US" sz="2800" b="1" i="1" dirty="0"/>
              <a:t>, </a:t>
            </a:r>
            <a:r>
              <a:rPr lang="en-US" sz="2800" b="1" i="1" dirty="0">
                <a:solidFill>
                  <a:srgbClr val="0070C0"/>
                </a:solidFill>
              </a:rPr>
              <a:t>come out, and come here!</a:t>
            </a:r>
            <a:r>
              <a:rPr lang="en-US" sz="2800" b="1" i="1" dirty="0"/>
              <a:t>” Then Shadrach, Meshach, and Abednego </a:t>
            </a:r>
            <a:r>
              <a:rPr lang="en-US" sz="2800" b="1" i="1" dirty="0">
                <a:solidFill>
                  <a:srgbClr val="0070C0"/>
                </a:solidFill>
              </a:rPr>
              <a:t>came out</a:t>
            </a:r>
            <a:r>
              <a:rPr lang="en-US" sz="2800" b="1" i="1" dirty="0"/>
              <a:t> from the fire</a:t>
            </a:r>
            <a:r>
              <a:rPr lang="en-US" sz="2800" b="1" dirty="0"/>
              <a:t>. </a:t>
            </a:r>
          </a:p>
          <a:p>
            <a:r>
              <a:rPr lang="en-US" sz="2400" b="1" dirty="0">
                <a:solidFill>
                  <a:srgbClr val="FF0000"/>
                </a:solidFill>
              </a:rPr>
              <a:t>12</a:t>
            </a:r>
            <a:r>
              <a:rPr lang="en-US" sz="2800" b="1" dirty="0"/>
              <a:t> …</a:t>
            </a:r>
            <a:r>
              <a:rPr lang="en-US" sz="2800" b="1" i="1" dirty="0"/>
              <a:t>These men, O king, </a:t>
            </a:r>
            <a:r>
              <a:rPr lang="en-US" sz="2800" b="1" i="1" dirty="0">
                <a:solidFill>
                  <a:srgbClr val="0070C0"/>
                </a:solidFill>
              </a:rPr>
              <a:t>pay no attention to you</a:t>
            </a:r>
            <a:r>
              <a:rPr lang="en-US" sz="2800" b="1" i="1" dirty="0"/>
              <a:t>…</a:t>
            </a:r>
            <a:endParaRPr lang="en-US" sz="2800" b="1" dirty="0"/>
          </a:p>
        </p:txBody>
      </p:sp>
    </p:spTree>
    <p:extLst>
      <p:ext uri="{BB962C8B-B14F-4D97-AF65-F5344CB8AC3E}">
        <p14:creationId xmlns:p14="http://schemas.microsoft.com/office/powerpoint/2010/main" val="32329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4272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 </a:t>
            </a:r>
            <a:r>
              <a:rPr lang="en-US" sz="3200" b="1" i="0" dirty="0"/>
              <a:t>“I am with you always” (</a:t>
            </a:r>
            <a:r>
              <a:rPr lang="en-US" sz="3200" b="1" dirty="0"/>
              <a:t>verses 24-27</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1544363" cy="4336115"/>
          </a:xfrm>
        </p:spPr>
        <p:txBody>
          <a:bodyPr>
            <a:normAutofit/>
          </a:bodyPr>
          <a:lstStyle/>
          <a:p>
            <a:r>
              <a:rPr lang="en-US" sz="2400" b="1" dirty="0">
                <a:solidFill>
                  <a:srgbClr val="FF0000"/>
                </a:solidFill>
              </a:rPr>
              <a:t>27</a:t>
            </a:r>
            <a:r>
              <a:rPr lang="en-US" sz="2400" b="1" dirty="0"/>
              <a:t> </a:t>
            </a:r>
            <a:r>
              <a:rPr lang="en-US" sz="2800" b="1" i="1" dirty="0"/>
              <a:t>And the </a:t>
            </a:r>
            <a:r>
              <a:rPr lang="en-US" sz="2800" b="1" i="1" dirty="0">
                <a:solidFill>
                  <a:srgbClr val="0070C0"/>
                </a:solidFill>
              </a:rPr>
              <a:t>satraps</a:t>
            </a:r>
            <a:r>
              <a:rPr lang="en-US" sz="2800" b="1" i="1" dirty="0"/>
              <a:t>, the </a:t>
            </a:r>
            <a:r>
              <a:rPr lang="en-US" sz="2800" b="1" i="1" dirty="0">
                <a:solidFill>
                  <a:srgbClr val="0070C0"/>
                </a:solidFill>
              </a:rPr>
              <a:t>prefects</a:t>
            </a:r>
            <a:r>
              <a:rPr lang="en-US" sz="2800" b="1" i="1" dirty="0"/>
              <a:t>, the </a:t>
            </a:r>
            <a:r>
              <a:rPr lang="en-US" sz="2800" b="1" i="1" dirty="0">
                <a:solidFill>
                  <a:srgbClr val="0070C0"/>
                </a:solidFill>
              </a:rPr>
              <a:t>governors</a:t>
            </a:r>
            <a:r>
              <a:rPr lang="en-US" sz="2800" b="1" i="1" dirty="0"/>
              <a:t>, and the king’s </a:t>
            </a:r>
            <a:r>
              <a:rPr lang="en-US" sz="2800" b="1" i="1" dirty="0">
                <a:solidFill>
                  <a:srgbClr val="0070C0"/>
                </a:solidFill>
              </a:rPr>
              <a:t>counselors</a:t>
            </a:r>
            <a:r>
              <a:rPr lang="en-US" sz="2800" b="1" i="1" dirty="0"/>
              <a:t> gathered together and </a:t>
            </a:r>
            <a:r>
              <a:rPr lang="en-US" sz="2800" b="1" i="1" dirty="0">
                <a:solidFill>
                  <a:srgbClr val="0070C0"/>
                </a:solidFill>
              </a:rPr>
              <a:t>saw</a:t>
            </a:r>
            <a:r>
              <a:rPr lang="en-US" sz="2800" b="1" i="1" dirty="0"/>
              <a:t> that the fire had not had any power over the bodies of those men. The hair of their heads was not singed, their cloaks were not harmed, and </a:t>
            </a:r>
            <a:r>
              <a:rPr lang="en-US" sz="2800" b="1" i="1" dirty="0">
                <a:solidFill>
                  <a:srgbClr val="0070C0"/>
                </a:solidFill>
              </a:rPr>
              <a:t>no smell of fire had come upon them</a:t>
            </a:r>
            <a:r>
              <a:rPr lang="en-US" sz="2800" b="1" dirty="0"/>
              <a:t>.</a:t>
            </a:r>
          </a:p>
          <a:p>
            <a:pPr marL="457200" indent="-457200">
              <a:buFont typeface="Arial" panose="020B0604020202020204" pitchFamily="34" charset="0"/>
              <a:buChar char="•"/>
            </a:pPr>
            <a:endParaRPr lang="en-US" sz="2800" b="1" dirty="0"/>
          </a:p>
        </p:txBody>
      </p:sp>
    </p:spTree>
    <p:extLst>
      <p:ext uri="{BB962C8B-B14F-4D97-AF65-F5344CB8AC3E}">
        <p14:creationId xmlns:p14="http://schemas.microsoft.com/office/powerpoint/2010/main" val="49305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VI. </a:t>
            </a:r>
            <a:r>
              <a:rPr lang="en-US" sz="3200" b="1" i="0" dirty="0"/>
              <a:t>God is honored by the faithfulness of His people (</a:t>
            </a:r>
            <a:r>
              <a:rPr lang="en-US" sz="3200" b="1" dirty="0"/>
              <a:t>verses 28-30</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rmAutofit/>
          </a:bodyPr>
          <a:lstStyle/>
          <a:p>
            <a:r>
              <a:rPr lang="en-US" sz="2400" b="1" dirty="0">
                <a:solidFill>
                  <a:srgbClr val="FF0000"/>
                </a:solidFill>
              </a:rPr>
              <a:t>28</a:t>
            </a:r>
            <a:r>
              <a:rPr lang="en-US" sz="2800" b="1" dirty="0"/>
              <a:t> </a:t>
            </a:r>
            <a:r>
              <a:rPr lang="en-US" sz="2800" b="1" i="1" dirty="0"/>
              <a:t>Nebuchadnezzar answered and said, “</a:t>
            </a:r>
            <a:r>
              <a:rPr lang="en-US" sz="2800" b="1" i="1" dirty="0">
                <a:solidFill>
                  <a:srgbClr val="0070C0"/>
                </a:solidFill>
              </a:rPr>
              <a:t>Blessed be the God of Shadrach, Meshach, and Abednego</a:t>
            </a:r>
            <a:r>
              <a:rPr lang="en-US" sz="2800" b="1" i="1" dirty="0"/>
              <a:t>, who has sent his angel and delivered his servants, </a:t>
            </a:r>
            <a:r>
              <a:rPr lang="en-US" sz="2800" b="1" i="1" dirty="0">
                <a:solidFill>
                  <a:srgbClr val="0070C0"/>
                </a:solidFill>
              </a:rPr>
              <a:t>who trusted in him, and set aside the king’s command</a:t>
            </a:r>
            <a:r>
              <a:rPr lang="en-US" sz="2800" b="1" i="1" dirty="0"/>
              <a:t>, and </a:t>
            </a:r>
            <a:r>
              <a:rPr lang="en-US" sz="2800" b="1" i="1" dirty="0">
                <a:solidFill>
                  <a:srgbClr val="0070C0"/>
                </a:solidFill>
              </a:rPr>
              <a:t>yielded up their bodies rather than serve and worship any god except their own God</a:t>
            </a:r>
            <a:r>
              <a:rPr lang="en-US" sz="2800" b="1" dirty="0"/>
              <a:t>. </a:t>
            </a:r>
            <a:endParaRPr lang="en-US" sz="3600" b="1" dirty="0"/>
          </a:p>
        </p:txBody>
      </p:sp>
    </p:spTree>
    <p:extLst>
      <p:ext uri="{BB962C8B-B14F-4D97-AF65-F5344CB8AC3E}">
        <p14:creationId xmlns:p14="http://schemas.microsoft.com/office/powerpoint/2010/main" val="377838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VI. </a:t>
            </a:r>
            <a:r>
              <a:rPr lang="en-US" sz="3200" b="1" i="0" dirty="0"/>
              <a:t>God is honored by the faithfulness of His people (</a:t>
            </a:r>
            <a:r>
              <a:rPr lang="en-US" sz="3200" b="1" dirty="0"/>
              <a:t>verses 28-30</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rmAutofit/>
          </a:bodyPr>
          <a:lstStyle/>
          <a:p>
            <a:r>
              <a:rPr lang="en-US" sz="2400" b="1" dirty="0">
                <a:solidFill>
                  <a:srgbClr val="FF0000"/>
                </a:solidFill>
              </a:rPr>
              <a:t>29</a:t>
            </a:r>
            <a:r>
              <a:rPr lang="en-US" sz="2800" b="1" dirty="0"/>
              <a:t> </a:t>
            </a:r>
            <a:r>
              <a:rPr lang="en-US" sz="2800" b="1" i="1" dirty="0"/>
              <a:t>Therefore </a:t>
            </a:r>
            <a:r>
              <a:rPr lang="en-US" sz="2800" b="1" i="1" dirty="0">
                <a:solidFill>
                  <a:srgbClr val="0070C0"/>
                </a:solidFill>
              </a:rPr>
              <a:t>I make a decree</a:t>
            </a:r>
            <a:r>
              <a:rPr lang="en-US" sz="2800" b="1" i="1" dirty="0"/>
              <a:t>: </a:t>
            </a:r>
            <a:r>
              <a:rPr lang="en-US" sz="2800" b="1" i="1" dirty="0">
                <a:solidFill>
                  <a:srgbClr val="0070C0"/>
                </a:solidFill>
              </a:rPr>
              <a:t>Any people, nation, or language that speaks anything against the God </a:t>
            </a:r>
            <a:r>
              <a:rPr lang="en-US" sz="2800" b="1" i="1" dirty="0"/>
              <a:t>of Shadrach, Meshach, and Abednego</a:t>
            </a:r>
            <a:r>
              <a:rPr lang="en-US" sz="2800" b="1" i="1" dirty="0">
                <a:solidFill>
                  <a:srgbClr val="0070C0"/>
                </a:solidFill>
              </a:rPr>
              <a:t> </a:t>
            </a:r>
            <a:r>
              <a:rPr lang="en-US" sz="2800" b="1" i="1" dirty="0"/>
              <a:t>shall be </a:t>
            </a:r>
            <a:r>
              <a:rPr lang="en-US" sz="2800" b="1" i="1" dirty="0">
                <a:solidFill>
                  <a:srgbClr val="0070C0"/>
                </a:solidFill>
              </a:rPr>
              <a:t>torn limb from limb</a:t>
            </a:r>
            <a:r>
              <a:rPr lang="en-US" sz="2800" b="1" i="1" dirty="0"/>
              <a:t>, and their </a:t>
            </a:r>
            <a:r>
              <a:rPr lang="en-US" sz="2800" b="1" i="1" dirty="0">
                <a:solidFill>
                  <a:srgbClr val="0070C0"/>
                </a:solidFill>
              </a:rPr>
              <a:t>houses laid in ruins</a:t>
            </a:r>
            <a:r>
              <a:rPr lang="en-US" sz="2800" b="1" i="1" dirty="0"/>
              <a:t>,</a:t>
            </a:r>
            <a:r>
              <a:rPr lang="en-US" sz="2800" b="1" dirty="0">
                <a:solidFill>
                  <a:srgbClr val="FF0000"/>
                </a:solidFill>
              </a:rPr>
              <a:t>*</a:t>
            </a:r>
            <a:r>
              <a:rPr lang="en-US" sz="2800" b="1" i="1" dirty="0"/>
              <a:t> for there is no other god who is able to rescue in this way.”</a:t>
            </a:r>
          </a:p>
          <a:p>
            <a:endParaRPr lang="en-US" sz="2800" b="1" i="1" dirty="0"/>
          </a:p>
          <a:p>
            <a:r>
              <a:rPr lang="en-US" sz="2800" b="1" i="1" dirty="0">
                <a:solidFill>
                  <a:srgbClr val="FF0000"/>
                </a:solidFill>
              </a:rPr>
              <a:t>*</a:t>
            </a:r>
            <a:r>
              <a:rPr lang="en-US" sz="2800" b="1" i="1" dirty="0"/>
              <a:t> </a:t>
            </a:r>
            <a:r>
              <a:rPr lang="en-US" sz="2800" b="1" dirty="0"/>
              <a:t>Also to </a:t>
            </a:r>
            <a:r>
              <a:rPr lang="en-US" sz="2800" b="1" i="1" dirty="0"/>
              <a:t>the Chaldeans </a:t>
            </a:r>
            <a:r>
              <a:rPr lang="en-US" sz="2800" b="1" dirty="0"/>
              <a:t>in</a:t>
            </a:r>
            <a:r>
              <a:rPr lang="en-US" sz="2800" b="1" i="1" dirty="0"/>
              <a:t> </a:t>
            </a:r>
            <a:r>
              <a:rPr lang="en-US" sz="2800" b="1" dirty="0">
                <a:solidFill>
                  <a:srgbClr val="C00000"/>
                </a:solidFill>
              </a:rPr>
              <a:t>Daniel 2:2</a:t>
            </a:r>
          </a:p>
        </p:txBody>
      </p:sp>
    </p:spTree>
    <p:extLst>
      <p:ext uri="{BB962C8B-B14F-4D97-AF65-F5344CB8AC3E}">
        <p14:creationId xmlns:p14="http://schemas.microsoft.com/office/powerpoint/2010/main" val="355207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Autofit/>
          </a:bodyPr>
          <a:lstStyle/>
          <a:p>
            <a:r>
              <a:rPr lang="en-US" sz="3200" b="1" i="0" kern="0" dirty="0">
                <a:solidFill>
                  <a:srgbClr val="C00000"/>
                </a:solidFill>
                <a:effectLst/>
                <a:ea typeface="Aptos" panose="020B0004020202020204" pitchFamily="34" charset="0"/>
              </a:rPr>
              <a:t>VI. </a:t>
            </a:r>
            <a:r>
              <a:rPr lang="en-US" sz="3200" b="1" i="0" dirty="0"/>
              <a:t>God is honored by the faithfulness of His people (</a:t>
            </a:r>
            <a:r>
              <a:rPr lang="en-US" sz="3200" b="1" dirty="0"/>
              <a:t>verses 28-30</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rmAutofit/>
          </a:bodyPr>
          <a:lstStyle/>
          <a:p>
            <a:r>
              <a:rPr lang="en-US" sz="2400" b="1" dirty="0">
                <a:solidFill>
                  <a:srgbClr val="FF0000"/>
                </a:solidFill>
              </a:rPr>
              <a:t>30</a:t>
            </a:r>
            <a:r>
              <a:rPr lang="en-US" sz="2800" b="1" dirty="0"/>
              <a:t> </a:t>
            </a:r>
            <a:r>
              <a:rPr lang="en-US" sz="2800" b="1" i="1" dirty="0"/>
              <a:t>Then </a:t>
            </a:r>
            <a:r>
              <a:rPr lang="en-US" sz="2800" b="1" i="1" dirty="0">
                <a:solidFill>
                  <a:srgbClr val="0070C0"/>
                </a:solidFill>
              </a:rPr>
              <a:t>the king promoted </a:t>
            </a:r>
            <a:r>
              <a:rPr lang="en-US" sz="2800" b="1" i="1" dirty="0"/>
              <a:t>Shadrach, Meshach, and Abednego in the province of Babylon</a:t>
            </a:r>
            <a:r>
              <a:rPr lang="en-US" sz="2800" b="1" dirty="0"/>
              <a:t>. </a:t>
            </a:r>
          </a:p>
          <a:p>
            <a:endParaRPr lang="en-US" sz="2800" b="1" dirty="0"/>
          </a:p>
          <a:p>
            <a:pPr algn="ctr"/>
            <a:r>
              <a:rPr lang="en-US" sz="2800" b="1" dirty="0"/>
              <a:t>“</a:t>
            </a:r>
            <a:r>
              <a:rPr lang="en-US" sz="2800" b="1" i="1" dirty="0"/>
              <a:t>And without </a:t>
            </a:r>
            <a:r>
              <a:rPr lang="en-US" sz="2800" b="1" i="1" dirty="0">
                <a:solidFill>
                  <a:srgbClr val="0070C0"/>
                </a:solidFill>
              </a:rPr>
              <a:t>faith</a:t>
            </a:r>
            <a:r>
              <a:rPr lang="en-US" sz="2800" b="1" i="1" dirty="0"/>
              <a:t> it is impossible to please him, for whoever would draw near to God must believe that he exists and that </a:t>
            </a:r>
            <a:r>
              <a:rPr lang="en-US" sz="2800" b="1" i="1" dirty="0">
                <a:solidFill>
                  <a:srgbClr val="0070C0"/>
                </a:solidFill>
              </a:rPr>
              <a:t>he rewards those who seek him</a:t>
            </a:r>
            <a:r>
              <a:rPr lang="en-US" sz="2800" b="1" dirty="0"/>
              <a:t>.”  </a:t>
            </a:r>
            <a:r>
              <a:rPr lang="en-US" sz="2800" b="1" dirty="0">
                <a:solidFill>
                  <a:srgbClr val="C00000"/>
                </a:solidFill>
              </a:rPr>
              <a:t>Hebrews 11:6</a:t>
            </a:r>
            <a:endParaRPr lang="en-US" sz="2800" b="1" dirty="0"/>
          </a:p>
          <a:p>
            <a:endParaRPr lang="en-US" sz="3600" b="1" dirty="0"/>
          </a:p>
        </p:txBody>
      </p:sp>
    </p:spTree>
    <p:extLst>
      <p:ext uri="{BB962C8B-B14F-4D97-AF65-F5344CB8AC3E}">
        <p14:creationId xmlns:p14="http://schemas.microsoft.com/office/powerpoint/2010/main" val="114408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Closing Thoughts &amp; Benediction</a:t>
            </a:r>
          </a:p>
        </p:txBody>
      </p:sp>
    </p:spTree>
    <p:extLst>
      <p:ext uri="{BB962C8B-B14F-4D97-AF65-F5344CB8AC3E}">
        <p14:creationId xmlns:p14="http://schemas.microsoft.com/office/powerpoint/2010/main" val="2738601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extLst>
              <a:ext uri="{BEBA8EAE-BF5A-486C-A8C5-ECC9F3942E4B}">
                <a14:imgProps xmlns:a14="http://schemas.microsoft.com/office/drawing/2010/main">
                  <a14:imgLayer r:embed="rId3">
                    <a14:imgEffect>
                      <a14:brightnessContrast bright="-16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AA48DAB-C6BC-A45F-B1F1-3989B51502D2}"/>
              </a:ext>
            </a:extLst>
          </p:cNvPr>
          <p:cNvSpPr>
            <a:spLocks noGrp="1"/>
          </p:cNvSpPr>
          <p:nvPr>
            <p:ph type="ctrTitle"/>
          </p:nvPr>
        </p:nvSpPr>
        <p:spPr>
          <a:xfrm>
            <a:off x="0" y="344074"/>
            <a:ext cx="3904488" cy="926786"/>
          </a:xfrm>
        </p:spPr>
        <p:txBody>
          <a:bodyPr>
            <a:normAutofit fontScale="90000"/>
          </a:bodyPr>
          <a:lstStyle/>
          <a:p>
            <a:pPr algn="ctr"/>
            <a:r>
              <a:rPr lang="en-US" dirty="0">
                <a:solidFill>
                  <a:schemeClr val="accent2">
                    <a:lumMod val="20000"/>
                    <a:lumOff val="80000"/>
                  </a:schemeClr>
                </a:solidFill>
              </a:rPr>
              <a:t>“I am with you always”</a:t>
            </a:r>
          </a:p>
        </p:txBody>
      </p:sp>
      <p:sp>
        <p:nvSpPr>
          <p:cNvPr id="7" name="Subtitle 6">
            <a:extLst>
              <a:ext uri="{FF2B5EF4-FFF2-40B4-BE49-F238E27FC236}">
                <a16:creationId xmlns:a16="http://schemas.microsoft.com/office/drawing/2014/main" id="{E501CB9A-37DA-AA29-D8B5-0C22347E8EEF}"/>
              </a:ext>
            </a:extLst>
          </p:cNvPr>
          <p:cNvSpPr>
            <a:spLocks noGrp="1"/>
          </p:cNvSpPr>
          <p:nvPr>
            <p:ph type="subTitle" idx="1"/>
          </p:nvPr>
        </p:nvSpPr>
        <p:spPr>
          <a:xfrm>
            <a:off x="9230360" y="235047"/>
            <a:ext cx="2961640" cy="811434"/>
          </a:xfrm>
        </p:spPr>
        <p:txBody>
          <a:bodyPr>
            <a:normAutofit/>
          </a:bodyPr>
          <a:lstStyle/>
          <a:p>
            <a:pPr algn="ctr"/>
            <a:r>
              <a:rPr lang="en-US" sz="2800" b="1" dirty="0">
                <a:solidFill>
                  <a:schemeClr val="accent2">
                    <a:lumMod val="20000"/>
                    <a:lumOff val="80000"/>
                  </a:schemeClr>
                </a:solidFill>
              </a:rPr>
              <a:t>Daniel 3:1-30</a:t>
            </a:r>
          </a:p>
        </p:txBody>
      </p:sp>
      <p:sp>
        <p:nvSpPr>
          <p:cNvPr id="2" name="TextBox 1">
            <a:extLst>
              <a:ext uri="{FF2B5EF4-FFF2-40B4-BE49-F238E27FC236}">
                <a16:creationId xmlns:a16="http://schemas.microsoft.com/office/drawing/2014/main" id="{6855D1B4-E3E9-9F2B-E103-904EB2B9FDD4}"/>
              </a:ext>
            </a:extLst>
          </p:cNvPr>
          <p:cNvSpPr txBox="1"/>
          <p:nvPr/>
        </p:nvSpPr>
        <p:spPr>
          <a:xfrm>
            <a:off x="202692" y="1290632"/>
            <a:ext cx="11786616" cy="2246769"/>
          </a:xfrm>
          <a:prstGeom prst="rect">
            <a:avLst/>
          </a:prstGeom>
          <a:no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white"/>
                </a:solidFill>
                <a:effectLst/>
                <a:uLnTx/>
                <a:uFillTx/>
                <a:latin typeface="Avenir Next LT Pro"/>
                <a:ea typeface="Aptos" panose="020B0004020202020204" pitchFamily="34" charset="0"/>
                <a:cs typeface="+mn-cs"/>
              </a:rPr>
              <a:t>“</a:t>
            </a:r>
            <a:r>
              <a:rPr kumimoji="0" lang="en-US" sz="2800" b="1" i="1" u="none" strike="noStrike" kern="0" cap="none" spc="0" normalizeH="0" baseline="0" noProof="0" dirty="0">
                <a:ln>
                  <a:noFill/>
                </a:ln>
                <a:solidFill>
                  <a:prstClr val="white"/>
                </a:solidFill>
                <a:effectLst/>
                <a:uLnTx/>
                <a:uFillTx/>
                <a:latin typeface="Avenir Next LT Pro"/>
                <a:ea typeface="Aptos" panose="020B0004020202020204" pitchFamily="34" charset="0"/>
                <a:cs typeface="+mn-cs"/>
              </a:rPr>
              <a:t>Beloved, do not be surprised at </a:t>
            </a:r>
            <a:r>
              <a:rPr kumimoji="0" lang="en-US" sz="2800" b="1" i="1" u="sng" strike="noStrike" kern="0" cap="none" spc="0" normalizeH="0" baseline="0" noProof="0" dirty="0">
                <a:ln>
                  <a:noFill/>
                </a:ln>
                <a:solidFill>
                  <a:prstClr val="white"/>
                </a:solidFill>
                <a:effectLst/>
                <a:uLnTx/>
                <a:uFillTx/>
                <a:latin typeface="Avenir Next LT Pro"/>
                <a:ea typeface="Aptos" panose="020B0004020202020204" pitchFamily="34" charset="0"/>
                <a:cs typeface="+mn-cs"/>
              </a:rPr>
              <a:t>the fiery trial</a:t>
            </a:r>
            <a:r>
              <a:rPr kumimoji="0" lang="en-US" sz="2800" b="1" i="1" u="none" strike="noStrike" kern="0" cap="none" spc="0" normalizeH="0" baseline="0" noProof="0" dirty="0">
                <a:ln>
                  <a:noFill/>
                </a:ln>
                <a:solidFill>
                  <a:prstClr val="white"/>
                </a:solidFill>
                <a:effectLst/>
                <a:uLnTx/>
                <a:uFillTx/>
                <a:latin typeface="Avenir Next LT Pro"/>
                <a:ea typeface="Aptos" panose="020B0004020202020204" pitchFamily="34" charset="0"/>
                <a:cs typeface="+mn-cs"/>
              </a:rPr>
              <a:t> when it comes upon you to test you, as though something strange were happening to you. But rejoice insofar as you share Christ’s sufferings, that you may also rejoice and be glad when his glory is revealed</a:t>
            </a:r>
            <a:r>
              <a:rPr kumimoji="0" lang="en-US" sz="2800" b="1" i="0" u="none" strike="noStrike" kern="0" cap="none" spc="0" normalizeH="0" baseline="0" noProof="0" dirty="0">
                <a:ln>
                  <a:noFill/>
                </a:ln>
                <a:solidFill>
                  <a:prstClr val="white"/>
                </a:solidFill>
                <a:effectLst/>
                <a:uLnTx/>
                <a:uFillTx/>
                <a:latin typeface="Avenir Next LT Pro"/>
                <a:ea typeface="Aptos" panose="020B000402020202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FFFF00"/>
                </a:solidFill>
                <a:effectLst/>
                <a:uLnTx/>
                <a:uFillTx/>
                <a:latin typeface="Avenir Next LT Pro"/>
                <a:ea typeface="Aptos" panose="020B0004020202020204" pitchFamily="34" charset="0"/>
                <a:cs typeface="+mn-cs"/>
              </a:rPr>
              <a:t>1</a:t>
            </a:r>
            <a:r>
              <a:rPr kumimoji="0" lang="en-US" sz="2800" b="1" i="0" u="none" strike="noStrike" kern="0" cap="none" spc="0" normalizeH="0" baseline="30000" noProof="0" dirty="0">
                <a:ln>
                  <a:noFill/>
                </a:ln>
                <a:solidFill>
                  <a:srgbClr val="FFFF00"/>
                </a:solidFill>
                <a:effectLst/>
                <a:uLnTx/>
                <a:uFillTx/>
                <a:latin typeface="Avenir Next LT Pro"/>
                <a:ea typeface="Aptos" panose="020B0004020202020204" pitchFamily="34" charset="0"/>
                <a:cs typeface="+mn-cs"/>
              </a:rPr>
              <a:t>st</a:t>
            </a:r>
            <a:r>
              <a:rPr kumimoji="0" lang="en-US" sz="2800" b="1" i="0" u="none" strike="noStrike" kern="0" cap="none" spc="0" normalizeH="0" baseline="0" noProof="0" dirty="0">
                <a:ln>
                  <a:noFill/>
                </a:ln>
                <a:solidFill>
                  <a:srgbClr val="FFFF00"/>
                </a:solidFill>
                <a:effectLst/>
                <a:uLnTx/>
                <a:uFillTx/>
                <a:latin typeface="Avenir Next LT Pro"/>
                <a:ea typeface="Aptos" panose="020B0004020202020204" pitchFamily="34" charset="0"/>
                <a:cs typeface="+mn-cs"/>
              </a:rPr>
              <a:t> Peter 4:12-13 </a:t>
            </a:r>
            <a:endParaRPr kumimoji="0" lang="en-US" sz="2800" b="1" i="0" u="none" strike="noStrike" kern="1200" cap="none" spc="0" normalizeH="0" baseline="0" noProof="0" dirty="0">
              <a:ln>
                <a:noFill/>
              </a:ln>
              <a:solidFill>
                <a:srgbClr val="FFFF00"/>
              </a:solidFill>
              <a:effectLst/>
              <a:uLnTx/>
              <a:uFillTx/>
              <a:latin typeface="Avenir Next LT Pro"/>
              <a:ea typeface="+mn-ea"/>
              <a:cs typeface="+mn-cs"/>
            </a:endParaRPr>
          </a:p>
        </p:txBody>
      </p:sp>
    </p:spTree>
    <p:extLst>
      <p:ext uri="{BB962C8B-B14F-4D97-AF65-F5344CB8AC3E}">
        <p14:creationId xmlns:p14="http://schemas.microsoft.com/office/powerpoint/2010/main" val="35142280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 </a:t>
            </a:r>
            <a:r>
              <a:rPr lang="en-US" sz="3200" b="1" i="0" kern="0" dirty="0">
                <a:effectLst/>
                <a:ea typeface="Aptos" panose="020B0004020202020204" pitchFamily="34" charset="0"/>
              </a:rPr>
              <a:t>Nebuchadnezzar commanded pagan worship to confirm loyalty to him (</a:t>
            </a:r>
            <a:r>
              <a:rPr lang="en-US" sz="3200" b="1" kern="0" dirty="0">
                <a:effectLst/>
                <a:ea typeface="Aptos" panose="020B0004020202020204" pitchFamily="34" charset="0"/>
              </a:rPr>
              <a:t>verses 1-7</a:t>
            </a:r>
            <a:r>
              <a:rPr lang="en-US" sz="3200" b="1" i="0" kern="0" dirty="0">
                <a:effectLst/>
                <a:ea typeface="Aptos" panose="020B0004020202020204" pitchFamily="34" charset="0"/>
              </a:rPr>
              <a:t>)</a:t>
            </a:r>
            <a:endParaRPr lang="en-US" sz="3200" i="0" dirty="0"/>
          </a:p>
        </p:txBody>
      </p:sp>
      <p:sp>
        <p:nvSpPr>
          <p:cNvPr id="4" name="Content Placeholder 3">
            <a:extLst>
              <a:ext uri="{FF2B5EF4-FFF2-40B4-BE49-F238E27FC236}">
                <a16:creationId xmlns:a16="http://schemas.microsoft.com/office/drawing/2014/main" id="{A164FECB-3E21-B2FB-B5C8-2B5591100744}"/>
              </a:ext>
            </a:extLst>
          </p:cNvPr>
          <p:cNvSpPr>
            <a:spLocks noGrp="1"/>
          </p:cNvSpPr>
          <p:nvPr>
            <p:ph idx="1"/>
          </p:nvPr>
        </p:nvSpPr>
        <p:spPr>
          <a:xfrm>
            <a:off x="525717" y="2521885"/>
            <a:ext cx="11114595" cy="4336115"/>
          </a:xfrm>
        </p:spPr>
        <p:txBody>
          <a:bodyPr>
            <a:normAutofit/>
          </a:bodyPr>
          <a:lstStyle/>
          <a:p>
            <a:r>
              <a:rPr lang="en-US" sz="2400" b="1" dirty="0">
                <a:solidFill>
                  <a:srgbClr val="FF0000"/>
                </a:solidFill>
              </a:rPr>
              <a:t>1</a:t>
            </a:r>
            <a:r>
              <a:rPr lang="en-US" sz="2800" b="1" dirty="0"/>
              <a:t> </a:t>
            </a:r>
            <a:r>
              <a:rPr lang="en-US" sz="2800" b="1" i="1" dirty="0"/>
              <a:t>King Nebuchadnezzar made an </a:t>
            </a:r>
            <a:r>
              <a:rPr lang="en-US" sz="2800" b="1" i="1" dirty="0">
                <a:solidFill>
                  <a:srgbClr val="0070C0"/>
                </a:solidFill>
              </a:rPr>
              <a:t>image of gold</a:t>
            </a:r>
            <a:r>
              <a:rPr lang="en-US" sz="2800" b="1" i="1" dirty="0"/>
              <a:t>, whose </a:t>
            </a:r>
            <a:r>
              <a:rPr lang="en-US" sz="2800" b="1" i="1" dirty="0">
                <a:solidFill>
                  <a:srgbClr val="0070C0"/>
                </a:solidFill>
              </a:rPr>
              <a:t>height was sixty cubits</a:t>
            </a:r>
            <a:r>
              <a:rPr lang="en-US" sz="2800" b="1" i="1" dirty="0"/>
              <a:t> and its breadth six cubits. </a:t>
            </a:r>
            <a:r>
              <a:rPr lang="en-US" sz="2800" b="1" i="1" dirty="0">
                <a:solidFill>
                  <a:srgbClr val="0070C0"/>
                </a:solidFill>
              </a:rPr>
              <a:t>He set it up on the plain of Dura</a:t>
            </a:r>
            <a:r>
              <a:rPr lang="en-US" sz="2800" b="1" i="1" dirty="0"/>
              <a:t>, in the province of Babylon</a:t>
            </a:r>
            <a:r>
              <a:rPr lang="en-US" sz="2800" b="1" dirty="0"/>
              <a:t>. </a:t>
            </a:r>
          </a:p>
        </p:txBody>
      </p:sp>
      <p:pic>
        <p:nvPicPr>
          <p:cNvPr id="5" name="Picture 4" descr="A statue of a person with a beard&#10;&#10;Description automatically generated">
            <a:extLst>
              <a:ext uri="{FF2B5EF4-FFF2-40B4-BE49-F238E27FC236}">
                <a16:creationId xmlns:a16="http://schemas.microsoft.com/office/drawing/2014/main" id="{DC8E1597-20B5-52BC-9506-F863692E688A}"/>
              </a:ext>
            </a:extLst>
          </p:cNvPr>
          <p:cNvPicPr>
            <a:picLocks noChangeAspect="1"/>
          </p:cNvPicPr>
          <p:nvPr/>
        </p:nvPicPr>
        <p:blipFill rotWithShape="1">
          <a:blip r:embed="rId2">
            <a:extLst>
              <a:ext uri="{28A0092B-C50C-407E-A947-70E740481C1C}">
                <a14:useLocalDpi xmlns:a14="http://schemas.microsoft.com/office/drawing/2010/main" val="0"/>
              </a:ext>
            </a:extLst>
          </a:blip>
          <a:srcRect l="32969" t="7759" r="31191" b="40241"/>
          <a:stretch/>
        </p:blipFill>
        <p:spPr>
          <a:xfrm>
            <a:off x="5248656" y="4345170"/>
            <a:ext cx="2429547" cy="2350008"/>
          </a:xfrm>
          <a:prstGeom prst="rect">
            <a:avLst/>
          </a:prstGeom>
        </p:spPr>
      </p:pic>
      <p:pic>
        <p:nvPicPr>
          <p:cNvPr id="1026" name="Picture 2" descr="The Golden Image at the CPAC Convention">
            <a:extLst>
              <a:ext uri="{FF2B5EF4-FFF2-40B4-BE49-F238E27FC236}">
                <a16:creationId xmlns:a16="http://schemas.microsoft.com/office/drawing/2014/main" id="{188B1BEF-1BDB-E458-5E72-E0A60C5658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2753" y="3624963"/>
            <a:ext cx="2587752" cy="3070215"/>
          </a:xfrm>
          <a:prstGeom prst="rect">
            <a:avLst/>
          </a:prstGeom>
          <a:noFill/>
          <a:extLst>
            <a:ext uri="{909E8E84-426E-40DD-AFC4-6F175D3DCCD1}">
              <a14:hiddenFill xmlns:a14="http://schemas.microsoft.com/office/drawing/2010/main">
                <a:solidFill>
                  <a:srgbClr val="FFFFFF"/>
                </a:solidFill>
              </a14:hiddenFill>
            </a:ext>
          </a:extLst>
        </p:spPr>
      </p:pic>
      <p:sp>
        <p:nvSpPr>
          <p:cNvPr id="10" name="Arrow: Right 9">
            <a:extLst>
              <a:ext uri="{FF2B5EF4-FFF2-40B4-BE49-F238E27FC236}">
                <a16:creationId xmlns:a16="http://schemas.microsoft.com/office/drawing/2014/main" id="{2EDC8220-7CF3-6BB3-4BCC-918A90D9A567}"/>
              </a:ext>
            </a:extLst>
          </p:cNvPr>
          <p:cNvSpPr/>
          <p:nvPr/>
        </p:nvSpPr>
        <p:spPr>
          <a:xfrm rot="20051298">
            <a:off x="7057945" y="4322986"/>
            <a:ext cx="1667223" cy="475488"/>
          </a:xfrm>
          <a:prstGeom prst="right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Tree>
    <p:extLst>
      <p:ext uri="{BB962C8B-B14F-4D97-AF65-F5344CB8AC3E}">
        <p14:creationId xmlns:p14="http://schemas.microsoft.com/office/powerpoint/2010/main" val="404192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par>
                                <p:cTn id="13" presetID="6" presetClass="entr" presetSubtype="16"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circle(in)">
                                      <p:cBhvr>
                                        <p:cTn id="15" dur="2000"/>
                                        <p:tgtEl>
                                          <p:spTgt spid="1026"/>
                                        </p:tgtEl>
                                      </p:cBhvr>
                                    </p:animEffect>
                                  </p:childTnLst>
                                </p:cTn>
                              </p:par>
                            </p:childTnLst>
                          </p:cTn>
                        </p:par>
                        <p:par>
                          <p:cTn id="16" fill="hold">
                            <p:stCondLst>
                              <p:cond delay="2000"/>
                            </p:stCondLst>
                            <p:childTnLst>
                              <p:par>
                                <p:cTn id="17" presetID="6"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 </a:t>
            </a:r>
            <a:r>
              <a:rPr lang="en-US" sz="3200" b="1" i="0" kern="0" dirty="0">
                <a:effectLst/>
                <a:ea typeface="Aptos" panose="020B0004020202020204" pitchFamily="34" charset="0"/>
              </a:rPr>
              <a:t>Nebuchadnezzar commanded pagan worship to confirm loyalty to him (</a:t>
            </a:r>
            <a:r>
              <a:rPr lang="en-US" sz="3200" b="1" kern="0" dirty="0">
                <a:effectLst/>
                <a:ea typeface="Aptos" panose="020B0004020202020204" pitchFamily="34" charset="0"/>
              </a:rPr>
              <a:t>verses 1-7</a:t>
            </a:r>
            <a:r>
              <a:rPr lang="en-US" sz="3200" b="1" i="0" kern="0" dirty="0">
                <a:effectLst/>
                <a:ea typeface="Aptos" panose="020B0004020202020204" pitchFamily="34" charset="0"/>
              </a:rPr>
              <a:t>)</a:t>
            </a:r>
            <a:endParaRPr lang="en-US" sz="3200" i="0" dirty="0"/>
          </a:p>
        </p:txBody>
      </p:sp>
      <p:sp>
        <p:nvSpPr>
          <p:cNvPr id="4" name="Content Placeholder 3">
            <a:extLst>
              <a:ext uri="{FF2B5EF4-FFF2-40B4-BE49-F238E27FC236}">
                <a16:creationId xmlns:a16="http://schemas.microsoft.com/office/drawing/2014/main" id="{A164FECB-3E21-B2FB-B5C8-2B5591100744}"/>
              </a:ext>
            </a:extLst>
          </p:cNvPr>
          <p:cNvSpPr>
            <a:spLocks noGrp="1"/>
          </p:cNvSpPr>
          <p:nvPr>
            <p:ph idx="1"/>
          </p:nvPr>
        </p:nvSpPr>
        <p:spPr>
          <a:xfrm>
            <a:off x="525717" y="2521885"/>
            <a:ext cx="11114595" cy="4336115"/>
          </a:xfrm>
        </p:spPr>
        <p:txBody>
          <a:bodyPr>
            <a:normAutofit/>
          </a:bodyPr>
          <a:lstStyle/>
          <a:p>
            <a:r>
              <a:rPr lang="en-US" sz="2400" b="1" dirty="0">
                <a:solidFill>
                  <a:srgbClr val="FF0000"/>
                </a:solidFill>
              </a:rPr>
              <a:t>2</a:t>
            </a:r>
            <a:r>
              <a:rPr lang="en-US" sz="2800" b="1" dirty="0"/>
              <a:t> </a:t>
            </a:r>
            <a:r>
              <a:rPr lang="en-US" sz="2800" b="1" i="1" dirty="0"/>
              <a:t>Then King Nebuchadnezzar sent to gather the </a:t>
            </a:r>
            <a:r>
              <a:rPr lang="en-US" sz="2800" b="1" i="1" dirty="0">
                <a:solidFill>
                  <a:srgbClr val="0070C0"/>
                </a:solidFill>
              </a:rPr>
              <a:t>satraps</a:t>
            </a:r>
            <a:r>
              <a:rPr lang="en-US" sz="2800" b="1" i="1" dirty="0"/>
              <a:t>, the </a:t>
            </a:r>
            <a:r>
              <a:rPr lang="en-US" sz="2800" b="1" i="1" dirty="0">
                <a:solidFill>
                  <a:srgbClr val="0070C0"/>
                </a:solidFill>
              </a:rPr>
              <a:t>prefects</a:t>
            </a:r>
            <a:r>
              <a:rPr lang="en-US" sz="2800" b="1" i="1" dirty="0"/>
              <a:t>, and the </a:t>
            </a:r>
            <a:r>
              <a:rPr lang="en-US" sz="2800" b="1" i="1" dirty="0">
                <a:solidFill>
                  <a:srgbClr val="0070C0"/>
                </a:solidFill>
              </a:rPr>
              <a:t>governors</a:t>
            </a:r>
            <a:r>
              <a:rPr lang="en-US" sz="2800" b="1" i="1" dirty="0"/>
              <a:t>, the </a:t>
            </a:r>
            <a:r>
              <a:rPr lang="en-US" sz="2800" b="1" i="1" dirty="0">
                <a:solidFill>
                  <a:srgbClr val="0070C0"/>
                </a:solidFill>
              </a:rPr>
              <a:t>counselors</a:t>
            </a:r>
            <a:r>
              <a:rPr lang="en-US" sz="2800" b="1" i="1" dirty="0"/>
              <a:t>, the </a:t>
            </a:r>
            <a:r>
              <a:rPr lang="en-US" sz="2800" b="1" i="1" dirty="0">
                <a:solidFill>
                  <a:srgbClr val="0070C0"/>
                </a:solidFill>
              </a:rPr>
              <a:t>treasurers</a:t>
            </a:r>
            <a:r>
              <a:rPr lang="en-US" sz="2800" b="1" i="1" dirty="0"/>
              <a:t>, the </a:t>
            </a:r>
            <a:r>
              <a:rPr lang="en-US" sz="2800" b="1" i="1" dirty="0">
                <a:solidFill>
                  <a:srgbClr val="0070C0"/>
                </a:solidFill>
              </a:rPr>
              <a:t>justices</a:t>
            </a:r>
            <a:r>
              <a:rPr lang="en-US" sz="2800" b="1" i="1" dirty="0"/>
              <a:t>, the </a:t>
            </a:r>
            <a:r>
              <a:rPr lang="en-US" sz="2800" b="1" i="1" dirty="0">
                <a:solidFill>
                  <a:srgbClr val="0070C0"/>
                </a:solidFill>
              </a:rPr>
              <a:t>magistrates</a:t>
            </a:r>
            <a:r>
              <a:rPr lang="en-US" sz="2800" b="1" i="1" dirty="0"/>
              <a:t>, and </a:t>
            </a:r>
            <a:r>
              <a:rPr lang="en-US" sz="2800" b="1" i="1" dirty="0">
                <a:solidFill>
                  <a:srgbClr val="0070C0"/>
                </a:solidFill>
              </a:rPr>
              <a:t>all the officials of the provinces </a:t>
            </a:r>
            <a:r>
              <a:rPr lang="en-US" sz="2800" b="1" i="1" dirty="0"/>
              <a:t>to </a:t>
            </a:r>
            <a:r>
              <a:rPr lang="en-US" sz="2800" b="1" i="1" dirty="0">
                <a:solidFill>
                  <a:srgbClr val="0070C0"/>
                </a:solidFill>
              </a:rPr>
              <a:t>come to the </a:t>
            </a:r>
            <a:r>
              <a:rPr lang="en-US" sz="2800" b="1" i="1" u="sng" dirty="0">
                <a:solidFill>
                  <a:srgbClr val="0070C0"/>
                </a:solidFill>
              </a:rPr>
              <a:t>dedication</a:t>
            </a:r>
            <a:r>
              <a:rPr lang="en-US" sz="2800" b="1" i="1" dirty="0">
                <a:solidFill>
                  <a:srgbClr val="0070C0"/>
                </a:solidFill>
              </a:rPr>
              <a:t> of the image</a:t>
            </a:r>
            <a:r>
              <a:rPr lang="en-US" sz="2800" b="1" i="1" dirty="0"/>
              <a:t> that King Nebuchadnezzar had set up</a:t>
            </a:r>
            <a:r>
              <a:rPr lang="en-US" sz="2800" b="1" dirty="0"/>
              <a:t>. </a:t>
            </a:r>
            <a:r>
              <a:rPr lang="en-US" sz="2400" b="1" dirty="0">
                <a:solidFill>
                  <a:srgbClr val="FF0000"/>
                </a:solidFill>
              </a:rPr>
              <a:t>3</a:t>
            </a:r>
            <a:r>
              <a:rPr lang="en-US" sz="2800" b="1" dirty="0"/>
              <a:t> </a:t>
            </a:r>
            <a:r>
              <a:rPr lang="en-US" sz="2800" b="1" i="1" dirty="0"/>
              <a:t>Then the satraps, the prefects, and the governors, the counselors, the treasurers, the justices, the magistrates, and all the officials of the provinces </a:t>
            </a:r>
            <a:r>
              <a:rPr lang="en-US" sz="2800" b="1" i="1" dirty="0">
                <a:solidFill>
                  <a:srgbClr val="0070C0"/>
                </a:solidFill>
              </a:rPr>
              <a:t>gathered for the </a:t>
            </a:r>
            <a:r>
              <a:rPr lang="en-US" sz="2800" b="1" i="1" u="sng" dirty="0">
                <a:solidFill>
                  <a:srgbClr val="0070C0"/>
                </a:solidFill>
              </a:rPr>
              <a:t>dedication</a:t>
            </a:r>
            <a:r>
              <a:rPr lang="en-US" sz="2800" b="1" i="1" dirty="0">
                <a:solidFill>
                  <a:srgbClr val="0070C0"/>
                </a:solidFill>
              </a:rPr>
              <a:t> of the image</a:t>
            </a:r>
            <a:r>
              <a:rPr lang="en-US" sz="2800" b="1" i="1" dirty="0"/>
              <a:t> that King Nebuchadnezzar had set up. And they </a:t>
            </a:r>
            <a:r>
              <a:rPr lang="en-US" sz="2800" b="1" i="1" dirty="0">
                <a:solidFill>
                  <a:srgbClr val="0070C0"/>
                </a:solidFill>
              </a:rPr>
              <a:t>stood before the image </a:t>
            </a:r>
            <a:r>
              <a:rPr lang="en-US" sz="2800" b="1" i="1" dirty="0"/>
              <a:t>that Nebuchadnezzar had set up</a:t>
            </a:r>
            <a:r>
              <a:rPr lang="en-US" sz="2800" b="1" dirty="0"/>
              <a:t>. </a:t>
            </a:r>
          </a:p>
        </p:txBody>
      </p:sp>
    </p:spTree>
    <p:extLst>
      <p:ext uri="{BB962C8B-B14F-4D97-AF65-F5344CB8AC3E}">
        <p14:creationId xmlns:p14="http://schemas.microsoft.com/office/powerpoint/2010/main" val="317109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 </a:t>
            </a:r>
            <a:r>
              <a:rPr lang="en-US" sz="3200" b="1" i="0" kern="0" dirty="0">
                <a:effectLst/>
                <a:ea typeface="Aptos" panose="020B0004020202020204" pitchFamily="34" charset="0"/>
              </a:rPr>
              <a:t>Nebuchadnezzar commanded pagan worship to confirm loyalty to him (</a:t>
            </a:r>
            <a:r>
              <a:rPr lang="en-US" sz="3200" b="1" kern="0" dirty="0">
                <a:effectLst/>
                <a:ea typeface="Aptos" panose="020B0004020202020204" pitchFamily="34" charset="0"/>
              </a:rPr>
              <a:t>verses 1-7</a:t>
            </a:r>
            <a:r>
              <a:rPr lang="en-US" sz="3200" b="1" i="0" kern="0" dirty="0">
                <a:effectLst/>
                <a:ea typeface="Aptos" panose="020B0004020202020204" pitchFamily="34" charset="0"/>
              </a:rPr>
              <a:t>)</a:t>
            </a:r>
            <a:endParaRPr lang="en-US" sz="3200" i="0" dirty="0"/>
          </a:p>
        </p:txBody>
      </p:sp>
      <p:sp>
        <p:nvSpPr>
          <p:cNvPr id="4" name="Content Placeholder 3">
            <a:extLst>
              <a:ext uri="{FF2B5EF4-FFF2-40B4-BE49-F238E27FC236}">
                <a16:creationId xmlns:a16="http://schemas.microsoft.com/office/drawing/2014/main" id="{A164FECB-3E21-B2FB-B5C8-2B5591100744}"/>
              </a:ext>
            </a:extLst>
          </p:cNvPr>
          <p:cNvSpPr>
            <a:spLocks noGrp="1"/>
          </p:cNvSpPr>
          <p:nvPr>
            <p:ph idx="1"/>
          </p:nvPr>
        </p:nvSpPr>
        <p:spPr>
          <a:xfrm>
            <a:off x="525717" y="2521885"/>
            <a:ext cx="11114595" cy="4336115"/>
          </a:xfrm>
        </p:spPr>
        <p:txBody>
          <a:bodyPr>
            <a:normAutofit/>
          </a:bodyPr>
          <a:lstStyle/>
          <a:p>
            <a:r>
              <a:rPr lang="en-US" sz="2400" b="1" dirty="0">
                <a:solidFill>
                  <a:srgbClr val="FF0000"/>
                </a:solidFill>
              </a:rPr>
              <a:t>4</a:t>
            </a:r>
            <a:r>
              <a:rPr lang="en-US" sz="2800" b="1" dirty="0"/>
              <a:t> </a:t>
            </a:r>
            <a:r>
              <a:rPr lang="en-US" sz="2800" b="1" i="1" dirty="0"/>
              <a:t>And </a:t>
            </a:r>
            <a:r>
              <a:rPr lang="en-US" sz="2800" b="1" i="1" dirty="0">
                <a:solidFill>
                  <a:srgbClr val="0070C0"/>
                </a:solidFill>
              </a:rPr>
              <a:t>the herald proclaimed </a:t>
            </a:r>
            <a:r>
              <a:rPr lang="en-US" sz="2800" b="1" i="1" dirty="0"/>
              <a:t>aloud, “</a:t>
            </a:r>
            <a:r>
              <a:rPr lang="en-US" sz="2800" b="1" i="1" dirty="0">
                <a:solidFill>
                  <a:srgbClr val="0070C0"/>
                </a:solidFill>
              </a:rPr>
              <a:t>You are commanded</a:t>
            </a:r>
            <a:r>
              <a:rPr lang="en-US" sz="2800" b="1" i="1" dirty="0"/>
              <a:t>, O peoples, nations, and languages</a:t>
            </a:r>
            <a:r>
              <a:rPr lang="en-US" sz="2800" b="1" dirty="0"/>
              <a:t>, </a:t>
            </a:r>
            <a:r>
              <a:rPr lang="en-US" sz="2400" b="1" dirty="0">
                <a:solidFill>
                  <a:srgbClr val="FF0000"/>
                </a:solidFill>
              </a:rPr>
              <a:t>5</a:t>
            </a:r>
            <a:r>
              <a:rPr lang="en-US" sz="2800" b="1" dirty="0"/>
              <a:t> </a:t>
            </a:r>
            <a:r>
              <a:rPr lang="en-US" sz="2800" b="1" i="1" dirty="0">
                <a:solidFill>
                  <a:srgbClr val="0070C0"/>
                </a:solidFill>
              </a:rPr>
              <a:t>that when you hear the sound</a:t>
            </a:r>
            <a:r>
              <a:rPr lang="en-US" sz="2800" b="1" i="1" dirty="0"/>
              <a:t> of the horn, pipe, lyre, trigon, harp, bagpipe, and every kind of music, you are </a:t>
            </a:r>
            <a:r>
              <a:rPr lang="en-US" sz="2800" b="1" i="1" dirty="0">
                <a:solidFill>
                  <a:srgbClr val="0070C0"/>
                </a:solidFill>
              </a:rPr>
              <a:t>to fall down and worship the golden image</a:t>
            </a:r>
            <a:r>
              <a:rPr lang="en-US" sz="2800" b="1" i="1" dirty="0"/>
              <a:t> that King Nebuchadnezzar has set up</a:t>
            </a:r>
            <a:r>
              <a:rPr lang="en-US" sz="2800" b="1" dirty="0"/>
              <a:t>. </a:t>
            </a:r>
            <a:r>
              <a:rPr lang="en-US" sz="2400" b="1" dirty="0">
                <a:solidFill>
                  <a:srgbClr val="FF0000"/>
                </a:solidFill>
              </a:rPr>
              <a:t>6</a:t>
            </a:r>
            <a:r>
              <a:rPr lang="en-US" sz="2800" b="1" dirty="0"/>
              <a:t> </a:t>
            </a:r>
            <a:r>
              <a:rPr lang="en-US" sz="2800" b="1" i="1" dirty="0"/>
              <a:t>And </a:t>
            </a:r>
            <a:r>
              <a:rPr lang="en-US" sz="2800" b="1" i="1" dirty="0">
                <a:solidFill>
                  <a:srgbClr val="0070C0"/>
                </a:solidFill>
              </a:rPr>
              <a:t>whoever does not fall down and worship shall </a:t>
            </a:r>
            <a:r>
              <a:rPr lang="en-US" sz="2800" b="1" i="1" u="sng" dirty="0">
                <a:solidFill>
                  <a:srgbClr val="0070C0"/>
                </a:solidFill>
              </a:rPr>
              <a:t>immediately</a:t>
            </a:r>
            <a:r>
              <a:rPr lang="en-US" sz="2800" b="1" i="1" dirty="0">
                <a:solidFill>
                  <a:srgbClr val="0070C0"/>
                </a:solidFill>
              </a:rPr>
              <a:t> be cast into a burning fiery furnace</a:t>
            </a:r>
            <a:r>
              <a:rPr lang="en-US" sz="2800" b="1" i="1" dirty="0"/>
              <a:t>.”</a:t>
            </a:r>
            <a:endParaRPr lang="en-US" sz="2800" b="1" dirty="0"/>
          </a:p>
        </p:txBody>
      </p:sp>
    </p:spTree>
    <p:extLst>
      <p:ext uri="{BB962C8B-B14F-4D97-AF65-F5344CB8AC3E}">
        <p14:creationId xmlns:p14="http://schemas.microsoft.com/office/powerpoint/2010/main" val="1980363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 </a:t>
            </a:r>
            <a:r>
              <a:rPr lang="en-US" sz="3200" b="1" i="0" kern="0" dirty="0">
                <a:effectLst/>
                <a:ea typeface="Aptos" panose="020B0004020202020204" pitchFamily="34" charset="0"/>
              </a:rPr>
              <a:t>Nebuchadnezzar commanded pagan worship to confirm loyalty to him (</a:t>
            </a:r>
            <a:r>
              <a:rPr lang="en-US" sz="3200" b="1" kern="0" dirty="0">
                <a:effectLst/>
                <a:ea typeface="Aptos" panose="020B0004020202020204" pitchFamily="34" charset="0"/>
              </a:rPr>
              <a:t>verses 1-7</a:t>
            </a:r>
            <a:r>
              <a:rPr lang="en-US" sz="3200" b="1" i="0" kern="0" dirty="0">
                <a:effectLst/>
                <a:ea typeface="Aptos" panose="020B0004020202020204" pitchFamily="34" charset="0"/>
              </a:rPr>
              <a:t>)</a:t>
            </a:r>
            <a:endParaRPr lang="en-US" sz="3200" i="0" dirty="0"/>
          </a:p>
        </p:txBody>
      </p:sp>
      <p:sp>
        <p:nvSpPr>
          <p:cNvPr id="4" name="Content Placeholder 3">
            <a:extLst>
              <a:ext uri="{FF2B5EF4-FFF2-40B4-BE49-F238E27FC236}">
                <a16:creationId xmlns:a16="http://schemas.microsoft.com/office/drawing/2014/main" id="{A164FECB-3E21-B2FB-B5C8-2B5591100744}"/>
              </a:ext>
            </a:extLst>
          </p:cNvPr>
          <p:cNvSpPr>
            <a:spLocks noGrp="1"/>
          </p:cNvSpPr>
          <p:nvPr>
            <p:ph idx="1"/>
          </p:nvPr>
        </p:nvSpPr>
        <p:spPr>
          <a:xfrm>
            <a:off x="525717" y="2521885"/>
            <a:ext cx="11114595" cy="4336115"/>
          </a:xfrm>
        </p:spPr>
        <p:txBody>
          <a:bodyPr>
            <a:normAutofit/>
          </a:bodyPr>
          <a:lstStyle/>
          <a:p>
            <a:r>
              <a:rPr lang="en-US" sz="2400" b="1" dirty="0">
                <a:solidFill>
                  <a:srgbClr val="FF0000"/>
                </a:solidFill>
              </a:rPr>
              <a:t>7</a:t>
            </a:r>
            <a:r>
              <a:rPr lang="en-US" sz="2800" b="1" dirty="0"/>
              <a:t> </a:t>
            </a:r>
            <a:r>
              <a:rPr lang="en-US" sz="2800" b="1" i="1" dirty="0"/>
              <a:t>Therefore, </a:t>
            </a:r>
            <a:r>
              <a:rPr lang="en-US" sz="2800" b="1" i="1" dirty="0">
                <a:solidFill>
                  <a:srgbClr val="0070C0"/>
                </a:solidFill>
              </a:rPr>
              <a:t>as soon as all the peoples heard the sound </a:t>
            </a:r>
            <a:r>
              <a:rPr lang="en-US" sz="2800" b="1" i="1" dirty="0"/>
              <a:t>of the horn, pipe, lyre, trigon, harp, bagpipe, and every kind of music, </a:t>
            </a:r>
            <a:r>
              <a:rPr lang="en-US" sz="2800" b="1" i="1" dirty="0">
                <a:solidFill>
                  <a:srgbClr val="0070C0"/>
                </a:solidFill>
              </a:rPr>
              <a:t>all</a:t>
            </a:r>
            <a:r>
              <a:rPr lang="en-US" sz="2800" b="1" i="1" dirty="0"/>
              <a:t> the peoples, nations, and languages </a:t>
            </a:r>
            <a:r>
              <a:rPr lang="en-US" sz="2800" b="1" i="1" dirty="0">
                <a:solidFill>
                  <a:srgbClr val="0070C0"/>
                </a:solidFill>
              </a:rPr>
              <a:t>fell down and worshiped the golden image</a:t>
            </a:r>
            <a:r>
              <a:rPr lang="en-US" sz="2800" b="1" i="1" dirty="0"/>
              <a:t> that King Nebuchadnezzar had set up</a:t>
            </a:r>
            <a:r>
              <a:rPr lang="en-US" sz="2800" b="1" dirty="0"/>
              <a:t>. </a:t>
            </a:r>
          </a:p>
          <a:p>
            <a:pPr algn="ctr"/>
            <a:r>
              <a:rPr lang="en-US" sz="2800" b="1" i="1" dirty="0">
                <a:solidFill>
                  <a:srgbClr val="C00000"/>
                </a:solidFill>
              </a:rPr>
              <a:t>When the faithful pass a test like this by obeying God rather than men, </a:t>
            </a:r>
            <a:r>
              <a:rPr lang="en-US" sz="2800" b="1" i="1" u="sng" dirty="0">
                <a:solidFill>
                  <a:srgbClr val="C00000"/>
                </a:solidFill>
              </a:rPr>
              <a:t>the faithful should expect</a:t>
            </a:r>
            <a:r>
              <a:rPr lang="en-US" sz="2800" b="1" i="1" dirty="0">
                <a:solidFill>
                  <a:srgbClr val="C00000"/>
                </a:solidFill>
              </a:rPr>
              <a:t> what happens next.</a:t>
            </a:r>
            <a:r>
              <a:rPr lang="en-US" sz="2800" b="1" dirty="0">
                <a:solidFill>
                  <a:srgbClr val="C00000"/>
                </a:solidFill>
              </a:rPr>
              <a:t> </a:t>
            </a:r>
          </a:p>
          <a:p>
            <a:endParaRPr lang="en-US" sz="2800" b="1" dirty="0"/>
          </a:p>
        </p:txBody>
      </p:sp>
    </p:spTree>
    <p:extLst>
      <p:ext uri="{BB962C8B-B14F-4D97-AF65-F5344CB8AC3E}">
        <p14:creationId xmlns:p14="http://schemas.microsoft.com/office/powerpoint/2010/main" val="399168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II. </a:t>
            </a:r>
            <a:r>
              <a:rPr lang="en-US" sz="3200" b="1" i="0" dirty="0"/>
              <a:t>Loyalty to Nebuchadnezzar led to malicious accusations against the faithful (</a:t>
            </a:r>
            <a:r>
              <a:rPr lang="en-US" sz="3200" b="1" dirty="0"/>
              <a:t>verses 8-12</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Autofit/>
          </a:bodyPr>
          <a:lstStyle/>
          <a:p>
            <a:r>
              <a:rPr lang="en-US" sz="2400" b="1" dirty="0">
                <a:solidFill>
                  <a:srgbClr val="FF0000"/>
                </a:solidFill>
              </a:rPr>
              <a:t>8</a:t>
            </a:r>
            <a:r>
              <a:rPr lang="en-US" sz="2800" b="1" dirty="0"/>
              <a:t> </a:t>
            </a:r>
            <a:r>
              <a:rPr lang="en-US" sz="2800" b="1" i="1" dirty="0"/>
              <a:t>Therefore at that time </a:t>
            </a:r>
            <a:r>
              <a:rPr lang="en-US" sz="2800" b="1" i="1" dirty="0">
                <a:solidFill>
                  <a:srgbClr val="0070C0"/>
                </a:solidFill>
              </a:rPr>
              <a:t>certain Chaldeans </a:t>
            </a:r>
            <a:r>
              <a:rPr lang="en-US" sz="2800" b="1" i="1" dirty="0"/>
              <a:t>came forward and </a:t>
            </a:r>
            <a:r>
              <a:rPr lang="en-US" sz="2800" b="1" i="1" dirty="0">
                <a:solidFill>
                  <a:srgbClr val="0070C0"/>
                </a:solidFill>
              </a:rPr>
              <a:t>maliciously accused the Jews</a:t>
            </a:r>
            <a:r>
              <a:rPr lang="en-US" sz="2800" b="1" dirty="0"/>
              <a:t>. </a:t>
            </a:r>
          </a:p>
          <a:p>
            <a:r>
              <a:rPr lang="en-US" sz="2800" b="1" dirty="0"/>
              <a:t>“</a:t>
            </a:r>
            <a:r>
              <a:rPr lang="en-US" sz="2800" b="1" i="1" dirty="0">
                <a:solidFill>
                  <a:srgbClr val="0070C0"/>
                </a:solidFill>
              </a:rPr>
              <a:t>Your adversary </a:t>
            </a:r>
            <a:r>
              <a:rPr lang="en-US" sz="2800" b="1" i="1" dirty="0"/>
              <a:t>the devil prowls around like a roaring lion, seeking someone to devour.</a:t>
            </a:r>
            <a:r>
              <a:rPr lang="en-US" sz="2800" b="1" dirty="0"/>
              <a:t>” </a:t>
            </a:r>
            <a:r>
              <a:rPr lang="en-US" sz="2800" b="1" dirty="0">
                <a:solidFill>
                  <a:srgbClr val="C00000"/>
                </a:solidFill>
              </a:rPr>
              <a:t>1</a:t>
            </a:r>
            <a:r>
              <a:rPr lang="en-US" sz="2800" b="1" baseline="30000" dirty="0">
                <a:solidFill>
                  <a:srgbClr val="C00000"/>
                </a:solidFill>
              </a:rPr>
              <a:t>st</a:t>
            </a:r>
            <a:r>
              <a:rPr lang="en-US" sz="2800" b="1" dirty="0">
                <a:solidFill>
                  <a:srgbClr val="C00000"/>
                </a:solidFill>
              </a:rPr>
              <a:t> Peter 5:8</a:t>
            </a:r>
          </a:p>
          <a:p>
            <a:endParaRPr lang="en-US" sz="2800" b="1" dirty="0">
              <a:solidFill>
                <a:srgbClr val="C00000"/>
              </a:solidFill>
            </a:endParaRPr>
          </a:p>
          <a:p>
            <a:pPr algn="ctr"/>
            <a:r>
              <a:rPr lang="en-US" sz="2800" b="1" dirty="0">
                <a:solidFill>
                  <a:srgbClr val="C00000"/>
                </a:solidFill>
              </a:rPr>
              <a:t>God’s work in the lives of Daniel and his friends is the catalyst for this time of testing!</a:t>
            </a:r>
            <a:endParaRPr lang="en-US" sz="9600" b="1" dirty="0">
              <a:solidFill>
                <a:srgbClr val="C00000"/>
              </a:solidFill>
            </a:endParaRPr>
          </a:p>
        </p:txBody>
      </p:sp>
    </p:spTree>
    <p:extLst>
      <p:ext uri="{BB962C8B-B14F-4D97-AF65-F5344CB8AC3E}">
        <p14:creationId xmlns:p14="http://schemas.microsoft.com/office/powerpoint/2010/main" val="85925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86BC-6456-C543-AEA4-861E2F7CB6C0}"/>
              </a:ext>
            </a:extLst>
          </p:cNvPr>
          <p:cNvSpPr>
            <a:spLocks noGrp="1"/>
          </p:cNvSpPr>
          <p:nvPr>
            <p:ph type="title"/>
          </p:nvPr>
        </p:nvSpPr>
        <p:spPr/>
        <p:txBody>
          <a:bodyPr>
            <a:normAutofit/>
          </a:bodyPr>
          <a:lstStyle/>
          <a:p>
            <a:r>
              <a:rPr lang="en-US" sz="3200" b="1" i="0" kern="0" dirty="0">
                <a:solidFill>
                  <a:srgbClr val="C00000"/>
                </a:solidFill>
                <a:effectLst/>
                <a:ea typeface="Aptos" panose="020B0004020202020204" pitchFamily="34" charset="0"/>
              </a:rPr>
              <a:t>II. </a:t>
            </a:r>
            <a:r>
              <a:rPr lang="en-US" sz="3200" b="1" i="0" dirty="0"/>
              <a:t>Loyalty to Nebuchadnezzar led to malicious accusations against the faithful (</a:t>
            </a:r>
            <a:r>
              <a:rPr lang="en-US" sz="3200" b="1" dirty="0"/>
              <a:t>verses 8-12</a:t>
            </a:r>
            <a:r>
              <a:rPr lang="en-US" sz="3200" b="1" i="0" dirty="0"/>
              <a:t>)</a:t>
            </a:r>
            <a:endParaRPr lang="en-US" sz="3200" i="0" dirty="0"/>
          </a:p>
        </p:txBody>
      </p:sp>
      <p:sp>
        <p:nvSpPr>
          <p:cNvPr id="3" name="Content Placeholder 2">
            <a:extLst>
              <a:ext uri="{FF2B5EF4-FFF2-40B4-BE49-F238E27FC236}">
                <a16:creationId xmlns:a16="http://schemas.microsoft.com/office/drawing/2014/main" id="{24C0BACD-48A2-2A04-202E-64384E2F6FC5}"/>
              </a:ext>
            </a:extLst>
          </p:cNvPr>
          <p:cNvSpPr>
            <a:spLocks noGrp="1"/>
          </p:cNvSpPr>
          <p:nvPr>
            <p:ph idx="1"/>
          </p:nvPr>
        </p:nvSpPr>
        <p:spPr>
          <a:xfrm>
            <a:off x="525717" y="2521885"/>
            <a:ext cx="10077557" cy="4336115"/>
          </a:xfrm>
        </p:spPr>
        <p:txBody>
          <a:bodyPr>
            <a:noAutofit/>
          </a:bodyPr>
          <a:lstStyle/>
          <a:p>
            <a:r>
              <a:rPr lang="en-US" sz="2400" b="1" dirty="0">
                <a:solidFill>
                  <a:srgbClr val="FF0000"/>
                </a:solidFill>
              </a:rPr>
              <a:t>9</a:t>
            </a:r>
            <a:r>
              <a:rPr lang="en-US" sz="2800" b="1" dirty="0"/>
              <a:t> </a:t>
            </a:r>
            <a:r>
              <a:rPr lang="en-US" sz="2800" b="1" i="1" dirty="0"/>
              <a:t>They declared to King Nebuchadnezzar, “</a:t>
            </a:r>
            <a:r>
              <a:rPr lang="en-US" sz="2800" b="1" i="1" dirty="0">
                <a:solidFill>
                  <a:srgbClr val="0070C0"/>
                </a:solidFill>
              </a:rPr>
              <a:t>O king, live forever!</a:t>
            </a:r>
            <a:r>
              <a:rPr lang="en-US" sz="2800" b="1" dirty="0">
                <a:solidFill>
                  <a:srgbClr val="0070C0"/>
                </a:solidFill>
              </a:rPr>
              <a:t> </a:t>
            </a:r>
            <a:r>
              <a:rPr lang="en-US" sz="2400" b="1" dirty="0">
                <a:solidFill>
                  <a:srgbClr val="FF0000"/>
                </a:solidFill>
              </a:rPr>
              <a:t>10</a:t>
            </a:r>
            <a:r>
              <a:rPr lang="en-US" sz="2800" b="1" dirty="0"/>
              <a:t> </a:t>
            </a:r>
            <a:r>
              <a:rPr lang="en-US" sz="2800" b="1" i="1" dirty="0">
                <a:solidFill>
                  <a:srgbClr val="0070C0"/>
                </a:solidFill>
              </a:rPr>
              <a:t>You, O king, have made a decree</a:t>
            </a:r>
            <a:r>
              <a:rPr lang="en-US" sz="2800" b="1" i="1" dirty="0"/>
              <a:t>, that </a:t>
            </a:r>
            <a:r>
              <a:rPr lang="en-US" sz="2800" b="1" i="1" dirty="0">
                <a:solidFill>
                  <a:srgbClr val="0070C0"/>
                </a:solidFill>
              </a:rPr>
              <a:t>every man who hears</a:t>
            </a:r>
            <a:r>
              <a:rPr lang="en-US" sz="2800" b="1" i="1" dirty="0"/>
              <a:t> the sound of the horn, pipe, lyre, trigon, harp, bagpipe, and every kind of music, </a:t>
            </a:r>
            <a:r>
              <a:rPr lang="en-US" sz="2800" b="1" i="1" dirty="0">
                <a:solidFill>
                  <a:srgbClr val="0070C0"/>
                </a:solidFill>
              </a:rPr>
              <a:t>shall fall down and worship the golden image</a:t>
            </a:r>
            <a:r>
              <a:rPr lang="en-US" sz="2800" b="1" dirty="0"/>
              <a:t>. </a:t>
            </a:r>
            <a:r>
              <a:rPr lang="en-US" sz="2400" b="1" dirty="0">
                <a:solidFill>
                  <a:srgbClr val="FF0000"/>
                </a:solidFill>
              </a:rPr>
              <a:t>11</a:t>
            </a:r>
            <a:r>
              <a:rPr lang="en-US" sz="2800" b="1" dirty="0"/>
              <a:t> </a:t>
            </a:r>
            <a:r>
              <a:rPr lang="en-US" sz="2800" b="1" i="1" dirty="0"/>
              <a:t>And </a:t>
            </a:r>
            <a:r>
              <a:rPr lang="en-US" sz="2800" b="1" i="1" dirty="0">
                <a:solidFill>
                  <a:srgbClr val="0070C0"/>
                </a:solidFill>
              </a:rPr>
              <a:t>whoever does not </a:t>
            </a:r>
            <a:r>
              <a:rPr lang="en-US" sz="2800" b="1" i="1" dirty="0"/>
              <a:t>fall down and worship </a:t>
            </a:r>
            <a:r>
              <a:rPr lang="en-US" sz="2800" b="1" i="1" dirty="0">
                <a:solidFill>
                  <a:srgbClr val="0070C0"/>
                </a:solidFill>
              </a:rPr>
              <a:t>shall be cast into a burning fiery furnace</a:t>
            </a:r>
            <a:r>
              <a:rPr lang="en-US" sz="2800" b="1" dirty="0"/>
              <a:t>. </a:t>
            </a:r>
            <a:endParaRPr lang="en-US" sz="6600" b="1" dirty="0"/>
          </a:p>
        </p:txBody>
      </p:sp>
    </p:spTree>
    <p:extLst>
      <p:ext uri="{BB962C8B-B14F-4D97-AF65-F5344CB8AC3E}">
        <p14:creationId xmlns:p14="http://schemas.microsoft.com/office/powerpoint/2010/main" val="362769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ocaVTI">
  <a:themeElements>
    <a:clrScheme name="Custom 101">
      <a:dk1>
        <a:sysClr val="windowText" lastClr="000000"/>
      </a:dk1>
      <a:lt1>
        <a:sysClr val="window" lastClr="FFFFFF"/>
      </a:lt1>
      <a:dk2>
        <a:srgbClr val="463443"/>
      </a:dk2>
      <a:lt2>
        <a:srgbClr val="F3F0E9"/>
      </a:lt2>
      <a:accent1>
        <a:srgbClr val="D45E5E"/>
      </a:accent1>
      <a:accent2>
        <a:srgbClr val="D49D8C"/>
      </a:accent2>
      <a:accent3>
        <a:srgbClr val="BF873A"/>
      </a:accent3>
      <a:accent4>
        <a:srgbClr val="C05050"/>
      </a:accent4>
      <a:accent5>
        <a:srgbClr val="A89F68"/>
      </a:accent5>
      <a:accent6>
        <a:srgbClr val="8F6B8A"/>
      </a:accent6>
      <a:hlink>
        <a:srgbClr val="D75681"/>
      </a:hlink>
      <a:folHlink>
        <a:srgbClr val="6C9D92"/>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864</TotalTime>
  <Words>1865</Words>
  <Application>Microsoft Office PowerPoint</Application>
  <PresentationFormat>Widescreen</PresentationFormat>
  <Paragraphs>59</Paragraphs>
  <Slides>24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Aptos</vt:lpstr>
      <vt:lpstr>Arial</vt:lpstr>
      <vt:lpstr>Avenir Next LT Pro</vt:lpstr>
      <vt:lpstr>Avenir Next LT Pro Light</vt:lpstr>
      <vt:lpstr>Calibri</vt:lpstr>
      <vt:lpstr>Calibri Light</vt:lpstr>
      <vt:lpstr>Georgia Pro Semibold</vt:lpstr>
      <vt:lpstr>1_Office Theme</vt:lpstr>
      <vt:lpstr>RocaVTI</vt:lpstr>
      <vt:lpstr>PowerPoint Presentation</vt:lpstr>
      <vt:lpstr>PowerPoint Presentation</vt:lpstr>
      <vt:lpstr>“I am with you always”</vt:lpstr>
      <vt:lpstr>I. Nebuchadnezzar commanded pagan worship to confirm loyalty to him (verses 1-7)</vt:lpstr>
      <vt:lpstr>I. Nebuchadnezzar commanded pagan worship to confirm loyalty to him (verses 1-7)</vt:lpstr>
      <vt:lpstr>I. Nebuchadnezzar commanded pagan worship to confirm loyalty to him (verses 1-7)</vt:lpstr>
      <vt:lpstr>I. Nebuchadnezzar commanded pagan worship to confirm loyalty to him (verses 1-7)</vt:lpstr>
      <vt:lpstr>II. Loyalty to Nebuchadnezzar led to malicious accusations against the faithful (verses 8-12)</vt:lpstr>
      <vt:lpstr>II. Loyalty to Nebuchadnezzar led to malicious accusations against the faithful (verses 8-12)</vt:lpstr>
      <vt:lpstr>II. Loyalty to Nebuchadnezzar led to malicious accusations against the faithful (verses 8-12)</vt:lpstr>
      <vt:lpstr>III. Malicious accusations against the faithful put the faithful to the test (verses 13-18)</vt:lpstr>
      <vt:lpstr>III. Malicious accusations against the faithful put the faithful to the test (verses 13-18)</vt:lpstr>
      <vt:lpstr>III. Malicious accusations against the faithful put the faithful to the test (verses 13-18)</vt:lpstr>
      <vt:lpstr>PowerPoint Presentation</vt:lpstr>
      <vt:lpstr>IV. Faithfulness led to a fiery trial (verses 19-23)</vt:lpstr>
      <vt:lpstr>IV. Faithfulness led to a fiery trial (verses 19-23)</vt:lpstr>
      <vt:lpstr>V. “I am with you always” (verses 24-27)</vt:lpstr>
      <vt:lpstr>V. “I am with you always” (verses 24-27)</vt:lpstr>
      <vt:lpstr>V. “I am with you always” (verses 24-27)</vt:lpstr>
      <vt:lpstr>V. “I am with you always” (verses 24-27)</vt:lpstr>
      <vt:lpstr>VI. God is honored by the faithfulness of His people (verses 28-30)</vt:lpstr>
      <vt:lpstr>VI. God is honored by the faithfulness of His people (verses 28-30)</vt:lpstr>
      <vt:lpstr>VI. God is honored by the faithfulness of His people (verses 28-30)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64</cp:revision>
  <dcterms:created xsi:type="dcterms:W3CDTF">2020-03-26T18:56:14Z</dcterms:created>
  <dcterms:modified xsi:type="dcterms:W3CDTF">2024-07-14T18:01:28Z</dcterms:modified>
</cp:coreProperties>
</file>