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50" r:id="rId2"/>
  </p:sldMasterIdLst>
  <p:notesMasterIdLst>
    <p:notesMasterId r:id="rId32"/>
  </p:notesMasterIdLst>
  <p:sldIdLst>
    <p:sldId id="545" r:id="rId3"/>
    <p:sldId id="328" r:id="rId4"/>
    <p:sldId id="257" r:id="rId5"/>
    <p:sldId id="298" r:id="rId6"/>
    <p:sldId id="333" r:id="rId7"/>
    <p:sldId id="267" r:id="rId8"/>
    <p:sldId id="334" r:id="rId9"/>
    <p:sldId id="329" r:id="rId10"/>
    <p:sldId id="335" r:id="rId11"/>
    <p:sldId id="336" r:id="rId12"/>
    <p:sldId id="337" r:id="rId13"/>
    <p:sldId id="338" r:id="rId14"/>
    <p:sldId id="330" r:id="rId15"/>
    <p:sldId id="342" r:id="rId16"/>
    <p:sldId id="339" r:id="rId17"/>
    <p:sldId id="340" r:id="rId18"/>
    <p:sldId id="548" r:id="rId19"/>
    <p:sldId id="343" r:id="rId20"/>
    <p:sldId id="344" r:id="rId21"/>
    <p:sldId id="346" r:id="rId22"/>
    <p:sldId id="347" r:id="rId23"/>
    <p:sldId id="348" r:id="rId24"/>
    <p:sldId id="349" r:id="rId25"/>
    <p:sldId id="331" r:id="rId26"/>
    <p:sldId id="332" r:id="rId27"/>
    <p:sldId id="350" r:id="rId28"/>
    <p:sldId id="351" r:id="rId29"/>
    <p:sldId id="352" r:id="rId30"/>
    <p:sldId id="538"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00"/>
    <a:srgbClr val="FF9933"/>
    <a:srgbClr val="FF0066"/>
    <a:srgbClr val="E15E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2D5317-1020-4C94-9122-E1C7E2D4DC04}" v="3" dt="2024-07-03T15:10:38.48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66" d="100"/>
          <a:sy n="66" d="100"/>
        </p:scale>
        <p:origin x="59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ael O'Dowd" userId="722580d4ac8858fa" providerId="LiveId" clId="{C92D5317-1020-4C94-9122-E1C7E2D4DC04}"/>
    <pc:docChg chg="delSld modSld">
      <pc:chgData name="Michael O'Dowd" userId="722580d4ac8858fa" providerId="LiveId" clId="{C92D5317-1020-4C94-9122-E1C7E2D4DC04}" dt="2024-07-03T15:13:12.312" v="77" actId="114"/>
      <pc:docMkLst>
        <pc:docMk/>
      </pc:docMkLst>
      <pc:sldChg chg="del">
        <pc:chgData name="Michael O'Dowd" userId="722580d4ac8858fa" providerId="LiveId" clId="{C92D5317-1020-4C94-9122-E1C7E2D4DC04}" dt="2024-07-03T15:10:02.475" v="50" actId="47"/>
        <pc:sldMkLst>
          <pc:docMk/>
          <pc:sldMk cId="4016277034" sldId="530"/>
        </pc:sldMkLst>
      </pc:sldChg>
      <pc:sldChg chg="del">
        <pc:chgData name="Michael O'Dowd" userId="722580d4ac8858fa" providerId="LiveId" clId="{C92D5317-1020-4C94-9122-E1C7E2D4DC04}" dt="2024-07-03T15:03:06.949" v="0" actId="47"/>
        <pc:sldMkLst>
          <pc:docMk/>
          <pc:sldMk cId="3575454007" sldId="531"/>
        </pc:sldMkLst>
      </pc:sldChg>
      <pc:sldChg chg="modSp mod">
        <pc:chgData name="Michael O'Dowd" userId="722580d4ac8858fa" providerId="LiveId" clId="{C92D5317-1020-4C94-9122-E1C7E2D4DC04}" dt="2024-07-03T15:07:18.218" v="28" actId="404"/>
        <pc:sldMkLst>
          <pc:docMk/>
          <pc:sldMk cId="3623895837" sldId="533"/>
        </pc:sldMkLst>
        <pc:spChg chg="mod">
          <ac:chgData name="Michael O'Dowd" userId="722580d4ac8858fa" providerId="LiveId" clId="{C92D5317-1020-4C94-9122-E1C7E2D4DC04}" dt="2024-07-03T15:07:18.218" v="28" actId="404"/>
          <ac:spMkLst>
            <pc:docMk/>
            <pc:sldMk cId="3623895837" sldId="533"/>
            <ac:spMk id="3" creationId="{5D6A8E7D-724C-4ED6-8B95-17903A4D3681}"/>
          </ac:spMkLst>
        </pc:spChg>
      </pc:sldChg>
      <pc:sldChg chg="del">
        <pc:chgData name="Michael O'Dowd" userId="722580d4ac8858fa" providerId="LiveId" clId="{C92D5317-1020-4C94-9122-E1C7E2D4DC04}" dt="2024-07-03T15:10:41.624" v="51" actId="47"/>
        <pc:sldMkLst>
          <pc:docMk/>
          <pc:sldMk cId="1286187693" sldId="534"/>
        </pc:sldMkLst>
      </pc:sldChg>
      <pc:sldChg chg="modSp mod">
        <pc:chgData name="Michael O'Dowd" userId="722580d4ac8858fa" providerId="LiveId" clId="{C92D5317-1020-4C94-9122-E1C7E2D4DC04}" dt="2024-07-03T15:08:49.845" v="49" actId="20577"/>
        <pc:sldMkLst>
          <pc:docMk/>
          <pc:sldMk cId="3375875291" sldId="545"/>
        </pc:sldMkLst>
        <pc:spChg chg="mod">
          <ac:chgData name="Michael O'Dowd" userId="722580d4ac8858fa" providerId="LiveId" clId="{C92D5317-1020-4C94-9122-E1C7E2D4DC04}" dt="2024-07-03T15:08:49.845" v="49" actId="20577"/>
          <ac:spMkLst>
            <pc:docMk/>
            <pc:sldMk cId="3375875291" sldId="545"/>
            <ac:spMk id="3" creationId="{5D6A8E7D-724C-4ED6-8B95-17903A4D3681}"/>
          </ac:spMkLst>
        </pc:spChg>
      </pc:sldChg>
      <pc:sldChg chg="modSp mod">
        <pc:chgData name="Michael O'Dowd" userId="722580d4ac8858fa" providerId="LiveId" clId="{C92D5317-1020-4C94-9122-E1C7E2D4DC04}" dt="2024-07-03T15:13:12.312" v="77" actId="114"/>
        <pc:sldMkLst>
          <pc:docMk/>
          <pc:sldMk cId="2255903174" sldId="547"/>
        </pc:sldMkLst>
        <pc:spChg chg="mod">
          <ac:chgData name="Michael O'Dowd" userId="722580d4ac8858fa" providerId="LiveId" clId="{C92D5317-1020-4C94-9122-E1C7E2D4DC04}" dt="2024-07-03T15:13:12.312" v="77" actId="114"/>
          <ac:spMkLst>
            <pc:docMk/>
            <pc:sldMk cId="2255903174" sldId="547"/>
            <ac:spMk id="3" creationId="{E5CCF662-EAA2-009A-CC25-E52DBCC4FED6}"/>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572ED-DCF0-4704-A939-7BED94815564}" type="datetimeFigureOut">
              <a:rPr lang="en-US" smtClean="0"/>
              <a:t>7/7/2024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12D89D-B35A-48BA-B643-15CC34A44E46}" type="slidenum">
              <a:rPr lang="en-US" smtClean="0"/>
              <a:t>‹#›</a:t>
            </a:fld>
            <a:endParaRPr lang="en-US"/>
          </a:p>
        </p:txBody>
      </p:sp>
    </p:spTree>
    <p:extLst>
      <p:ext uri="{BB962C8B-B14F-4D97-AF65-F5344CB8AC3E}">
        <p14:creationId xmlns:p14="http://schemas.microsoft.com/office/powerpoint/2010/main" val="1124105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6927A-9124-47B8-A889-7DF2D6856E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44619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6927A-9124-47B8-A889-7DF2D6856E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783860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6927A-9124-47B8-A889-7DF2D6856E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117954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0C6927A-9124-47B8-A889-7DF2D6856E20}"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61811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DFAD5F9-A63A-4A59-A734-6A332050D203}"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814222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761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8186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7/7/2024</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6187130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7/7/2024</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4405027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7/7/2024</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8152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7/7/2024</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122757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7/7/2024</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23615335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7/7/2024</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600566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7/7/2024</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5433408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7/7/2024</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01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DFAD5F9-A63A-4A59-A734-6A332050D203}"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6153418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7/7/2024</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9107468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7/7/2024</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4659606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7/7/2024</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051553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FAD5F9-A63A-4A59-A734-6A332050D203}" type="datetimeFigureOut">
              <a:rPr lang="en-US" smtClean="0"/>
              <a:t>7/7/2024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7650624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DFAD5F9-A63A-4A59-A734-6A332050D203}"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53614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DFAD5F9-A63A-4A59-A734-6A332050D203}" type="datetimeFigureOut">
              <a:rPr lang="en-US" smtClean="0"/>
              <a:t>7/7/2024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6188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DFAD5F9-A63A-4A59-A734-6A332050D203}" type="datetimeFigureOut">
              <a:rPr lang="en-US" smtClean="0"/>
              <a:t>7/7/2024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3357746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AD5F9-A63A-4A59-A734-6A332050D203}" type="datetimeFigureOut">
              <a:rPr lang="en-US" smtClean="0"/>
              <a:t>7/7/2024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20218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76210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FAD5F9-A63A-4A59-A734-6A332050D203}" type="datetimeFigureOut">
              <a:rPr lang="en-US" smtClean="0"/>
              <a:t>7/7/2024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AD347E-7FDC-4FAF-884F-CF4FE1E94299}" type="slidenum">
              <a:rPr lang="en-US" smtClean="0"/>
              <a:t>‹#›</a:t>
            </a:fld>
            <a:endParaRPr lang="en-US"/>
          </a:p>
        </p:txBody>
      </p:sp>
    </p:spTree>
    <p:extLst>
      <p:ext uri="{BB962C8B-B14F-4D97-AF65-F5344CB8AC3E}">
        <p14:creationId xmlns:p14="http://schemas.microsoft.com/office/powerpoint/2010/main" val="2431489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FAD5F9-A63A-4A59-A734-6A332050D203}" type="datetimeFigureOut">
              <a:rPr lang="en-US" smtClean="0"/>
              <a:t>7/7/2024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AD347E-7FDC-4FAF-884F-CF4FE1E94299}" type="slidenum">
              <a:rPr lang="en-US" smtClean="0"/>
              <a:t>‹#›</a:t>
            </a:fld>
            <a:endParaRPr lang="en-US"/>
          </a:p>
        </p:txBody>
      </p:sp>
    </p:spTree>
    <p:extLst>
      <p:ext uri="{BB962C8B-B14F-4D97-AF65-F5344CB8AC3E}">
        <p14:creationId xmlns:p14="http://schemas.microsoft.com/office/powerpoint/2010/main" val="80131163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7/7/2024</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1416401825"/>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6000" b="1" dirty="0">
                <a:solidFill>
                  <a:schemeClr val="bg1"/>
                </a:solidFill>
              </a:rPr>
              <a:t>Scripture Reading</a:t>
            </a:r>
          </a:p>
          <a:p>
            <a:pPr marL="0" indent="0" algn="ctr">
              <a:buNone/>
            </a:pPr>
            <a:r>
              <a:rPr lang="en-US" sz="4800" b="1" i="1" dirty="0">
                <a:solidFill>
                  <a:schemeClr val="accent4">
                    <a:lumMod val="60000"/>
                    <a:lumOff val="40000"/>
                  </a:schemeClr>
                </a:solidFill>
              </a:rPr>
              <a:t>Daniel 2:25-49</a:t>
            </a:r>
          </a:p>
          <a:p>
            <a:pPr marL="0" indent="0" algn="ctr">
              <a:buNone/>
            </a:pPr>
            <a:endParaRPr lang="en-US" sz="4800" b="1" dirty="0">
              <a:solidFill>
                <a:srgbClr val="FF3300"/>
              </a:solidFill>
            </a:endParaRPr>
          </a:p>
          <a:p>
            <a:pPr marL="0" indent="0" algn="ctr">
              <a:buNone/>
            </a:pPr>
            <a:r>
              <a:rPr lang="en-US" sz="4800" b="1" dirty="0">
                <a:solidFill>
                  <a:srgbClr val="FF3300"/>
                </a:solidFill>
              </a:rPr>
              <a:t>Pages </a:t>
            </a:r>
            <a:r>
              <a:rPr lang="en-US" sz="5400" b="1" dirty="0">
                <a:solidFill>
                  <a:srgbClr val="FFCC00"/>
                </a:solidFill>
              </a:rPr>
              <a:t>877-78</a:t>
            </a:r>
            <a:r>
              <a:rPr lang="en-US" sz="4800" b="1" dirty="0">
                <a:solidFill>
                  <a:srgbClr val="FF3300"/>
                </a:solidFill>
              </a:rPr>
              <a:t> in the seat back bibles</a:t>
            </a:r>
          </a:p>
        </p:txBody>
      </p:sp>
    </p:spTree>
    <p:extLst>
      <p:ext uri="{BB962C8B-B14F-4D97-AF65-F5344CB8AC3E}">
        <p14:creationId xmlns:p14="http://schemas.microsoft.com/office/powerpoint/2010/main" val="33758752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effectLst/>
                <a:ea typeface="Calibri" panose="020F0502020204030204" pitchFamily="34" charset="0"/>
              </a:rPr>
              <a:t>Daniel reveals the king’s dream in detail</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31-35</a:t>
            </a:r>
            <a:r>
              <a:rPr lang="en-US" sz="3200" b="1" dirty="0">
                <a:effectLst/>
                <a:ea typeface="Calibri" panose="020F0502020204030204" pitchFamily="34" charset="0"/>
              </a:rPr>
              <a:t>)</a:t>
            </a:r>
            <a:r>
              <a:rPr lang="en-US" sz="3200" b="1" i="0" kern="0" dirty="0">
                <a:solidFill>
                  <a:srgbClr val="C00000"/>
                </a:solidFill>
                <a:effectLst/>
                <a:ea typeface="Aptos" panose="020B0004020202020204" pitchFamily="34" charset="0"/>
              </a:rPr>
              <a:t> </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4594923" cy="4336115"/>
          </a:xfrm>
        </p:spPr>
        <p:txBody>
          <a:bodyPr>
            <a:noAutofit/>
          </a:bodyPr>
          <a:lstStyle/>
          <a:p>
            <a:r>
              <a:rPr lang="en-US" sz="2400" b="1" dirty="0">
                <a:solidFill>
                  <a:srgbClr val="FF0000"/>
                </a:solidFill>
              </a:rPr>
              <a:t>34</a:t>
            </a:r>
            <a:r>
              <a:rPr lang="en-US" sz="2800" b="1" dirty="0"/>
              <a:t> </a:t>
            </a:r>
            <a:r>
              <a:rPr lang="en-US" sz="2800" b="1" i="1" dirty="0"/>
              <a:t>As you looked, a stone was cut out by no human hand, and it struck the image on its feet of iron and clay, and broke them in pieces</a:t>
            </a:r>
            <a:r>
              <a:rPr lang="en-US" sz="2800" b="1" dirty="0"/>
              <a:t>. </a:t>
            </a:r>
          </a:p>
        </p:txBody>
      </p:sp>
      <p:pic>
        <p:nvPicPr>
          <p:cNvPr id="1026" name="Picture 2" descr="You looked on until a coconut was cut out, not by hands, and it struck the  image on its feet of iron and of clay and crushed them. - Daniel 2:34 :  r/exjw">
            <a:extLst>
              <a:ext uri="{FF2B5EF4-FFF2-40B4-BE49-F238E27FC236}">
                <a16:creationId xmlns:a16="http://schemas.microsoft.com/office/drawing/2014/main" id="{91F3EF86-93B2-5751-BB16-593028B572F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5440" y="2427732"/>
            <a:ext cx="6096000" cy="3429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19538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circle(in)">
                                      <p:cBhvr>
                                        <p:cTn id="11"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effectLst/>
                <a:ea typeface="Calibri" panose="020F0502020204030204" pitchFamily="34" charset="0"/>
              </a:rPr>
              <a:t>Daniel reveals the king’s dream in detail</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31-35</a:t>
            </a:r>
            <a:r>
              <a:rPr lang="en-US" sz="3200" b="1" dirty="0">
                <a:effectLst/>
                <a:ea typeface="Calibri" panose="020F0502020204030204" pitchFamily="34" charset="0"/>
              </a:rPr>
              <a:t>)</a:t>
            </a:r>
            <a:r>
              <a:rPr lang="en-US" sz="3200" b="1" i="0" kern="0" dirty="0">
                <a:solidFill>
                  <a:srgbClr val="C00000"/>
                </a:solidFill>
                <a:effectLst/>
                <a:ea typeface="Aptos" panose="020B0004020202020204" pitchFamily="34" charset="0"/>
              </a:rPr>
              <a:t> </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7237539" cy="4336115"/>
          </a:xfrm>
        </p:spPr>
        <p:txBody>
          <a:bodyPr>
            <a:noAutofit/>
          </a:bodyPr>
          <a:lstStyle/>
          <a:p>
            <a:r>
              <a:rPr lang="en-US" sz="2400" b="1" dirty="0">
                <a:solidFill>
                  <a:srgbClr val="FF0000"/>
                </a:solidFill>
              </a:rPr>
              <a:t>35</a:t>
            </a:r>
            <a:r>
              <a:rPr lang="en-US" sz="2800" b="1" dirty="0"/>
              <a:t> </a:t>
            </a:r>
            <a:r>
              <a:rPr lang="en-US" sz="2800" b="1" i="1" dirty="0"/>
              <a:t>Then the iron, the clay, the bronze, the silver, and the gold, </a:t>
            </a:r>
            <a:r>
              <a:rPr lang="en-US" sz="2800" b="1" i="1" dirty="0">
                <a:solidFill>
                  <a:srgbClr val="0070C0"/>
                </a:solidFill>
              </a:rPr>
              <a:t>all together were broken in pieces, and became like the chaff of the summer threshing floors; and the wind carried them away, so that not a trace of them could be found</a:t>
            </a:r>
            <a:r>
              <a:rPr lang="en-US" sz="2800" b="1" i="1" dirty="0"/>
              <a:t>. But the stone that struck the image became a great mountain and filled the whole earth</a:t>
            </a:r>
            <a:r>
              <a:rPr lang="en-US" sz="2800" b="1" dirty="0"/>
              <a:t>.</a:t>
            </a:r>
            <a:endParaRPr lang="en-US" sz="2600" b="1" dirty="0"/>
          </a:p>
        </p:txBody>
      </p:sp>
      <p:pic>
        <p:nvPicPr>
          <p:cNvPr id="4" name="Picture 2" descr="You looked on until a coconut was cut out, not by hands, and it struck the  image on its feet of iron and of clay and crushed them. - Daniel 2:34 :  r/exjw">
            <a:extLst>
              <a:ext uri="{FF2B5EF4-FFF2-40B4-BE49-F238E27FC236}">
                <a16:creationId xmlns:a16="http://schemas.microsoft.com/office/drawing/2014/main" id="{928AF395-D3AE-B664-445B-1ABE6A437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255" y="2576893"/>
            <a:ext cx="4343401" cy="24431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4664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effectLst/>
                <a:ea typeface="Calibri" panose="020F0502020204030204" pitchFamily="34" charset="0"/>
              </a:rPr>
              <a:t>Daniel reveals the king’s dream in detail</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31-35</a:t>
            </a:r>
            <a:r>
              <a:rPr lang="en-US" sz="3200" b="1" dirty="0">
                <a:effectLst/>
                <a:ea typeface="Calibri" panose="020F0502020204030204" pitchFamily="34" charset="0"/>
              </a:rPr>
              <a:t>)</a:t>
            </a:r>
            <a:r>
              <a:rPr lang="en-US" sz="3200" b="1" i="0" kern="0" dirty="0">
                <a:solidFill>
                  <a:srgbClr val="C00000"/>
                </a:solidFill>
                <a:effectLst/>
                <a:ea typeface="Aptos" panose="020B0004020202020204" pitchFamily="34" charset="0"/>
              </a:rPr>
              <a:t> </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7237539" cy="4336115"/>
          </a:xfrm>
        </p:spPr>
        <p:txBody>
          <a:bodyPr>
            <a:noAutofit/>
          </a:bodyPr>
          <a:lstStyle/>
          <a:p>
            <a:r>
              <a:rPr lang="en-US" sz="2400" b="1" dirty="0">
                <a:solidFill>
                  <a:srgbClr val="FF0000"/>
                </a:solidFill>
              </a:rPr>
              <a:t>35</a:t>
            </a:r>
            <a:r>
              <a:rPr lang="en-US" sz="2800" b="1" dirty="0"/>
              <a:t> </a:t>
            </a:r>
            <a:r>
              <a:rPr lang="en-US" sz="2800" b="1" i="1" dirty="0"/>
              <a:t>Then the iron, the clay, the bronze, the silver, and the gold, all together were broken in pieces, and became like the chaff of the summer threshing floors; and the wind carried them away, so that not a trace of them could be found. </a:t>
            </a:r>
            <a:r>
              <a:rPr lang="en-US" sz="2800" b="1" i="1" dirty="0">
                <a:solidFill>
                  <a:srgbClr val="0070C0"/>
                </a:solidFill>
              </a:rPr>
              <a:t>But the stone that struck the image became a great mountain and </a:t>
            </a:r>
            <a:r>
              <a:rPr lang="en-US" sz="2800" b="1" i="1" u="sng" dirty="0">
                <a:solidFill>
                  <a:srgbClr val="0070C0"/>
                </a:solidFill>
              </a:rPr>
              <a:t>filled the whole earth</a:t>
            </a:r>
            <a:r>
              <a:rPr lang="en-US" sz="2800" b="1" dirty="0"/>
              <a:t>.</a:t>
            </a:r>
            <a:endParaRPr lang="en-US" sz="2600" b="1" dirty="0"/>
          </a:p>
        </p:txBody>
      </p:sp>
      <p:pic>
        <p:nvPicPr>
          <p:cNvPr id="4" name="Picture 2" descr="You looked on until a coconut was cut out, not by hands, and it struck the  image on its feet of iron and of clay and crushed them. - Daniel 2:34 :  r/exjw">
            <a:extLst>
              <a:ext uri="{FF2B5EF4-FFF2-40B4-BE49-F238E27FC236}">
                <a16:creationId xmlns:a16="http://schemas.microsoft.com/office/drawing/2014/main" id="{928AF395-D3AE-B664-445B-1ABE6A437C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3255" y="2576893"/>
            <a:ext cx="4343401" cy="2443163"/>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extLst>
      <p:ext uri="{BB962C8B-B14F-4D97-AF65-F5344CB8AC3E}">
        <p14:creationId xmlns:p14="http://schemas.microsoft.com/office/powerpoint/2010/main" val="101853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44363" cy="4336115"/>
          </a:xfrm>
        </p:spPr>
        <p:txBody>
          <a:bodyPr>
            <a:normAutofit/>
          </a:bodyPr>
          <a:lstStyle/>
          <a:p>
            <a:r>
              <a:rPr lang="en-US" sz="2800" b="1" u="sng" dirty="0">
                <a:solidFill>
                  <a:srgbClr val="C00000"/>
                </a:solidFill>
              </a:rPr>
              <a:t>My view on certain aspects of the interpretation</a:t>
            </a:r>
          </a:p>
          <a:p>
            <a:pPr marL="457200" indent="-457200">
              <a:buFont typeface="Arial" panose="020B0604020202020204" pitchFamily="34" charset="0"/>
              <a:buChar char="•"/>
            </a:pPr>
            <a:r>
              <a:rPr lang="en-US" sz="2800" b="1" dirty="0"/>
              <a:t>The statue represents a series of kings and their kingdoms or empires</a:t>
            </a:r>
          </a:p>
          <a:p>
            <a:pPr marL="457200" indent="-457200">
              <a:buFont typeface="Arial" panose="020B0604020202020204" pitchFamily="34" charset="0"/>
              <a:buChar char="•"/>
            </a:pPr>
            <a:r>
              <a:rPr lang="en-US" sz="2800" b="1" dirty="0"/>
              <a:t>The kingdoms are Babylon, </a:t>
            </a:r>
            <a:r>
              <a:rPr lang="en-US" sz="2800" b="1" dirty="0" err="1"/>
              <a:t>Medo</a:t>
            </a:r>
            <a:r>
              <a:rPr lang="en-US" sz="2800" b="1" dirty="0"/>
              <a:t>-Persia, Greece, and Rome</a:t>
            </a:r>
          </a:p>
          <a:p>
            <a:pPr marL="457200" indent="-457200">
              <a:buFont typeface="Arial" panose="020B0604020202020204" pitchFamily="34" charset="0"/>
              <a:buChar char="•"/>
            </a:pPr>
            <a:r>
              <a:rPr lang="en-US" sz="2800" b="1" dirty="0"/>
              <a:t>The dream reveals a connection between Rome and the end-times kingdom that will precede Christ’s return to establish His everlasting kingdom</a:t>
            </a:r>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2400" b="1" dirty="0"/>
          </a:p>
          <a:p>
            <a:pPr marL="457200" indent="-457200">
              <a:buFont typeface="Arial" panose="020B0604020202020204" pitchFamily="34" charset="0"/>
              <a:buChar char="•"/>
            </a:pPr>
            <a:endParaRPr lang="en-US" sz="4000" b="1" dirty="0"/>
          </a:p>
        </p:txBody>
      </p:sp>
    </p:spTree>
    <p:extLst>
      <p:ext uri="{BB962C8B-B14F-4D97-AF65-F5344CB8AC3E}">
        <p14:creationId xmlns:p14="http://schemas.microsoft.com/office/powerpoint/2010/main" val="19163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44363" cy="4336115"/>
          </a:xfrm>
        </p:spPr>
        <p:txBody>
          <a:bodyPr>
            <a:normAutofit/>
          </a:bodyPr>
          <a:lstStyle/>
          <a:p>
            <a:r>
              <a:rPr lang="en-US" sz="2800" b="1" u="sng" dirty="0">
                <a:solidFill>
                  <a:srgbClr val="C00000"/>
                </a:solidFill>
              </a:rPr>
              <a:t>My view on certain aspects of the interpretation</a:t>
            </a:r>
          </a:p>
          <a:p>
            <a:pPr marL="457200" indent="-457200">
              <a:buFont typeface="Arial" panose="020B0604020202020204" pitchFamily="34" charset="0"/>
              <a:buChar char="•"/>
            </a:pPr>
            <a:r>
              <a:rPr lang="en-US" sz="2800" b="1" dirty="0"/>
              <a:t>Daniel’s Main Point - God is in control of all human history and its kingdoms, and </a:t>
            </a:r>
            <a:r>
              <a:rPr lang="en-US" sz="2800" b="1" u="sng" dirty="0"/>
              <a:t>He will do what He alone can do</a:t>
            </a:r>
            <a:r>
              <a:rPr lang="en-US" sz="2800" b="1" dirty="0"/>
              <a:t>: move all of human history to His intended end of establishing His everlasting kingdom over </a:t>
            </a:r>
            <a:r>
              <a:rPr lang="en-US" sz="2800" b="1" i="1" dirty="0">
                <a:solidFill>
                  <a:srgbClr val="0070C0"/>
                </a:solidFill>
              </a:rPr>
              <a:t>the whole earth </a:t>
            </a:r>
            <a:r>
              <a:rPr lang="en-US" sz="2800" b="1" dirty="0"/>
              <a:t>(</a:t>
            </a:r>
            <a:r>
              <a:rPr lang="en-US" sz="2800" b="1" dirty="0">
                <a:solidFill>
                  <a:srgbClr val="C00000"/>
                </a:solidFill>
              </a:rPr>
              <a:t>verse 35</a:t>
            </a:r>
            <a:r>
              <a:rPr lang="en-US" sz="2800" b="1" dirty="0"/>
              <a:t>)</a:t>
            </a:r>
          </a:p>
          <a:p>
            <a:pPr marL="457200" indent="-457200">
              <a:buFont typeface="Arial" panose="020B0604020202020204" pitchFamily="34" charset="0"/>
              <a:buChar char="•"/>
            </a:pPr>
            <a:endParaRPr lang="en-US" sz="2800" b="1" dirty="0"/>
          </a:p>
          <a:p>
            <a:pPr marL="457200" indent="-457200">
              <a:buFont typeface="Arial" panose="020B0604020202020204" pitchFamily="34" charset="0"/>
              <a:buChar char="•"/>
            </a:pPr>
            <a:endParaRPr lang="en-US" sz="4000" b="1" dirty="0"/>
          </a:p>
        </p:txBody>
      </p:sp>
    </p:spTree>
    <p:extLst>
      <p:ext uri="{BB962C8B-B14F-4D97-AF65-F5344CB8AC3E}">
        <p14:creationId xmlns:p14="http://schemas.microsoft.com/office/powerpoint/2010/main" val="1451371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36</a:t>
            </a:r>
            <a:r>
              <a:rPr lang="en-US" sz="2800" b="1" i="1" dirty="0"/>
              <a:t>“This was the dream. Now we will tell the king its interpretation</a:t>
            </a:r>
            <a:r>
              <a:rPr lang="en-US" sz="2800" b="1" dirty="0"/>
              <a:t>. </a:t>
            </a:r>
            <a:r>
              <a:rPr lang="en-US" sz="2400" b="1" dirty="0">
                <a:solidFill>
                  <a:srgbClr val="FF0000"/>
                </a:solidFill>
              </a:rPr>
              <a:t>37</a:t>
            </a:r>
            <a:r>
              <a:rPr lang="en-US" sz="2800" b="1" dirty="0"/>
              <a:t> </a:t>
            </a:r>
            <a:r>
              <a:rPr lang="en-US" sz="2800" b="1" i="1" dirty="0">
                <a:solidFill>
                  <a:srgbClr val="0070C0"/>
                </a:solidFill>
              </a:rPr>
              <a:t>You, O king, the king of kings</a:t>
            </a:r>
            <a:r>
              <a:rPr lang="en-US" sz="2800" b="1" i="1" dirty="0"/>
              <a:t>, to whom the </a:t>
            </a:r>
            <a:r>
              <a:rPr lang="en-US" sz="2800" b="1" i="1" dirty="0">
                <a:solidFill>
                  <a:srgbClr val="0070C0"/>
                </a:solidFill>
              </a:rPr>
              <a:t>God</a:t>
            </a:r>
            <a:r>
              <a:rPr lang="en-US" sz="2800" b="1" i="1" dirty="0"/>
              <a:t> of heaven </a:t>
            </a:r>
            <a:r>
              <a:rPr lang="en-US" sz="2800" b="1" i="1" dirty="0">
                <a:solidFill>
                  <a:srgbClr val="0070C0"/>
                </a:solidFill>
              </a:rPr>
              <a:t>has given </a:t>
            </a:r>
            <a:r>
              <a:rPr lang="en-US" sz="2800" b="1" i="1" dirty="0"/>
              <a:t>the </a:t>
            </a:r>
            <a:r>
              <a:rPr lang="en-US" sz="2800" b="1" i="1" dirty="0">
                <a:solidFill>
                  <a:srgbClr val="0070C0"/>
                </a:solidFill>
              </a:rPr>
              <a:t>kingdom</a:t>
            </a:r>
            <a:r>
              <a:rPr lang="en-US" sz="2800" b="1" i="1" dirty="0"/>
              <a:t>, the </a:t>
            </a:r>
            <a:r>
              <a:rPr lang="en-US" sz="2800" b="1" i="1" dirty="0">
                <a:solidFill>
                  <a:srgbClr val="0070C0"/>
                </a:solidFill>
              </a:rPr>
              <a:t>power</a:t>
            </a:r>
            <a:r>
              <a:rPr lang="en-US" sz="2800" b="1" i="1" dirty="0"/>
              <a:t>, and the </a:t>
            </a:r>
            <a:r>
              <a:rPr lang="en-US" sz="2800" b="1" i="1" dirty="0">
                <a:solidFill>
                  <a:srgbClr val="0070C0"/>
                </a:solidFill>
              </a:rPr>
              <a:t>might</a:t>
            </a:r>
            <a:r>
              <a:rPr lang="en-US" sz="2800" b="1" i="1" dirty="0"/>
              <a:t>, and the </a:t>
            </a:r>
            <a:r>
              <a:rPr lang="en-US" sz="2800" b="1" i="1" dirty="0">
                <a:solidFill>
                  <a:srgbClr val="0070C0"/>
                </a:solidFill>
              </a:rPr>
              <a:t>glory</a:t>
            </a:r>
            <a:r>
              <a:rPr lang="en-US" sz="2800" b="1" dirty="0"/>
              <a:t>, </a:t>
            </a:r>
            <a:r>
              <a:rPr lang="en-US" sz="2400" b="1" dirty="0">
                <a:solidFill>
                  <a:srgbClr val="FF0000"/>
                </a:solidFill>
              </a:rPr>
              <a:t>38</a:t>
            </a:r>
            <a:r>
              <a:rPr lang="en-US" sz="2800" b="1" dirty="0"/>
              <a:t> </a:t>
            </a:r>
            <a:r>
              <a:rPr lang="en-US" sz="2800" b="1" i="1" dirty="0"/>
              <a:t>and into whose hand he has given, wherever they dwell, the children of man, the beasts of the field, and the birds of the heavens, making you </a:t>
            </a:r>
            <a:r>
              <a:rPr lang="en-US" sz="2800" b="1" i="1" dirty="0">
                <a:solidFill>
                  <a:srgbClr val="0070C0"/>
                </a:solidFill>
              </a:rPr>
              <a:t>rule</a:t>
            </a:r>
            <a:r>
              <a:rPr lang="en-US" sz="2800" b="1" i="1" dirty="0"/>
              <a:t> over them all—</a:t>
            </a:r>
            <a:r>
              <a:rPr lang="en-US" sz="2800" b="1" i="1" dirty="0">
                <a:solidFill>
                  <a:srgbClr val="0070C0"/>
                </a:solidFill>
              </a:rPr>
              <a:t>you are the </a:t>
            </a:r>
            <a:r>
              <a:rPr lang="en-US" sz="2800" b="1" i="1" u="sng" dirty="0">
                <a:solidFill>
                  <a:srgbClr val="0070C0"/>
                </a:solidFill>
              </a:rPr>
              <a:t>head of gold</a:t>
            </a:r>
            <a:r>
              <a:rPr lang="en-US" sz="2800" b="1" dirty="0"/>
              <a:t>. </a:t>
            </a:r>
          </a:p>
        </p:txBody>
      </p:sp>
    </p:spTree>
    <p:extLst>
      <p:ext uri="{BB962C8B-B14F-4D97-AF65-F5344CB8AC3E}">
        <p14:creationId xmlns:p14="http://schemas.microsoft.com/office/powerpoint/2010/main" val="377838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8" y="2521885"/>
            <a:ext cx="6379908" cy="4336115"/>
          </a:xfrm>
        </p:spPr>
        <p:txBody>
          <a:bodyPr>
            <a:normAutofit/>
          </a:bodyPr>
          <a:lstStyle/>
          <a:p>
            <a:r>
              <a:rPr lang="en-US" sz="2400" b="1" dirty="0">
                <a:solidFill>
                  <a:srgbClr val="FF0000"/>
                </a:solidFill>
              </a:rPr>
              <a:t>39</a:t>
            </a:r>
            <a:r>
              <a:rPr lang="en-US" sz="2800" b="1" dirty="0"/>
              <a:t> </a:t>
            </a:r>
            <a:r>
              <a:rPr lang="en-US" sz="2800" b="1" i="1" dirty="0"/>
              <a:t>Another kingdom </a:t>
            </a:r>
            <a:r>
              <a:rPr lang="en-US" sz="2800" b="1" i="1" dirty="0">
                <a:solidFill>
                  <a:srgbClr val="0070C0"/>
                </a:solidFill>
              </a:rPr>
              <a:t>inferior to you </a:t>
            </a:r>
            <a:r>
              <a:rPr lang="en-US" sz="2800" b="1" i="1" dirty="0"/>
              <a:t>shall arise after you, and yet a third kingdom of </a:t>
            </a:r>
            <a:r>
              <a:rPr lang="en-US" sz="2800" b="1" i="1" u="sng" dirty="0"/>
              <a:t>bronze</a:t>
            </a:r>
            <a:r>
              <a:rPr lang="en-US" sz="2800" b="1" i="1" dirty="0"/>
              <a:t>, which </a:t>
            </a:r>
            <a:r>
              <a:rPr lang="en-US" sz="2800" b="1" i="1" dirty="0">
                <a:solidFill>
                  <a:srgbClr val="00B050"/>
                </a:solidFill>
              </a:rPr>
              <a:t>shall rule over all the earth</a:t>
            </a:r>
            <a:r>
              <a:rPr lang="en-US" sz="2800" b="1" dirty="0"/>
              <a:t>. </a:t>
            </a:r>
          </a:p>
        </p:txBody>
      </p:sp>
      <p:pic>
        <p:nvPicPr>
          <p:cNvPr id="5" name="Picture 4">
            <a:extLst>
              <a:ext uri="{FF2B5EF4-FFF2-40B4-BE49-F238E27FC236}">
                <a16:creationId xmlns:a16="http://schemas.microsoft.com/office/drawing/2014/main" id="{CBFC6675-7293-F06A-60E1-C09E2971CFE0}"/>
              </a:ext>
            </a:extLst>
          </p:cNvPr>
          <p:cNvPicPr>
            <a:picLocks noChangeAspect="1"/>
          </p:cNvPicPr>
          <p:nvPr/>
        </p:nvPicPr>
        <p:blipFill rotWithShape="1">
          <a:blip r:embed="rId2"/>
          <a:srcRect l="68028" t="24134" r="18388" b="36533"/>
          <a:stretch/>
        </p:blipFill>
        <p:spPr>
          <a:xfrm>
            <a:off x="9040412" y="1882249"/>
            <a:ext cx="2560320" cy="4633707"/>
          </a:xfrm>
          <a:prstGeom prst="rect">
            <a:avLst/>
          </a:prstGeom>
          <a:ln w="88900" cap="sq" cmpd="thickThin">
            <a:solidFill>
              <a:srgbClr val="000000"/>
            </a:solidFill>
            <a:prstDash val="solid"/>
            <a:miter lim="800000"/>
          </a:ln>
          <a:effectLst>
            <a:innerShdw blurRad="76200">
              <a:srgbClr val="000000"/>
            </a:innerShdw>
          </a:effectLst>
        </p:spPr>
      </p:pic>
      <p:sp>
        <p:nvSpPr>
          <p:cNvPr id="4" name="Right Brace 3">
            <a:extLst>
              <a:ext uri="{FF2B5EF4-FFF2-40B4-BE49-F238E27FC236}">
                <a16:creationId xmlns:a16="http://schemas.microsoft.com/office/drawing/2014/main" id="{497CEA3F-F899-A578-00A5-780CCD61B462}"/>
              </a:ext>
            </a:extLst>
          </p:cNvPr>
          <p:cNvSpPr/>
          <p:nvPr/>
        </p:nvSpPr>
        <p:spPr>
          <a:xfrm>
            <a:off x="10905363" y="3038475"/>
            <a:ext cx="476250" cy="1838325"/>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Arrow: Right 5">
            <a:extLst>
              <a:ext uri="{FF2B5EF4-FFF2-40B4-BE49-F238E27FC236}">
                <a16:creationId xmlns:a16="http://schemas.microsoft.com/office/drawing/2014/main" id="{95D29DB2-BA62-B298-6AF7-764F1802ABCB}"/>
              </a:ext>
            </a:extLst>
          </p:cNvPr>
          <p:cNvSpPr/>
          <p:nvPr/>
        </p:nvSpPr>
        <p:spPr>
          <a:xfrm rot="679456">
            <a:off x="6675107" y="2677171"/>
            <a:ext cx="3064389" cy="914400"/>
          </a:xfrm>
          <a:prstGeom prst="rightArrow">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white"/>
                </a:solidFill>
                <a:effectLst/>
                <a:uLnTx/>
                <a:uFillTx/>
                <a:latin typeface="Avenir Next LT Pro"/>
                <a:ea typeface="+mn-ea"/>
                <a:cs typeface="+mn-cs"/>
              </a:rPr>
              <a:t>Medo</a:t>
            </a: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-Persia</a:t>
            </a:r>
          </a:p>
        </p:txBody>
      </p:sp>
      <p:sp>
        <p:nvSpPr>
          <p:cNvPr id="8" name="Arrow: Right 7">
            <a:extLst>
              <a:ext uri="{FF2B5EF4-FFF2-40B4-BE49-F238E27FC236}">
                <a16:creationId xmlns:a16="http://schemas.microsoft.com/office/drawing/2014/main" id="{DB849698-E975-49EA-26C2-371C83E2A129}"/>
              </a:ext>
            </a:extLst>
          </p:cNvPr>
          <p:cNvSpPr/>
          <p:nvPr/>
        </p:nvSpPr>
        <p:spPr>
          <a:xfrm rot="177432">
            <a:off x="3694407" y="3967628"/>
            <a:ext cx="6119592" cy="914400"/>
          </a:xfrm>
          <a:prstGeom prst="rightArrow">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Greece</a:t>
            </a:r>
          </a:p>
        </p:txBody>
      </p:sp>
    </p:spTree>
    <p:extLst>
      <p:ext uri="{BB962C8B-B14F-4D97-AF65-F5344CB8AC3E}">
        <p14:creationId xmlns:p14="http://schemas.microsoft.com/office/powerpoint/2010/main" val="224030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20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circle(in)">
                                      <p:cBhvr>
                                        <p:cTn id="2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6451155" cy="4336115"/>
          </a:xfrm>
        </p:spPr>
        <p:txBody>
          <a:bodyPr>
            <a:normAutofit/>
          </a:bodyPr>
          <a:lstStyle/>
          <a:p>
            <a:r>
              <a:rPr lang="en-US" sz="2400" b="1" dirty="0">
                <a:solidFill>
                  <a:srgbClr val="FF0000"/>
                </a:solidFill>
              </a:rPr>
              <a:t>40</a:t>
            </a:r>
            <a:r>
              <a:rPr lang="en-US" sz="2800" b="1" dirty="0"/>
              <a:t> </a:t>
            </a:r>
            <a:r>
              <a:rPr lang="en-US" sz="2800" b="1" i="1" dirty="0"/>
              <a:t>And there shall be </a:t>
            </a:r>
            <a:r>
              <a:rPr lang="en-US" sz="2800" b="1" i="1" dirty="0">
                <a:solidFill>
                  <a:srgbClr val="FF0000"/>
                </a:solidFill>
              </a:rPr>
              <a:t>a fourth kingdom</a:t>
            </a:r>
            <a:r>
              <a:rPr lang="en-US" sz="2800" b="1" i="1" dirty="0"/>
              <a:t>, </a:t>
            </a:r>
            <a:r>
              <a:rPr lang="en-US" sz="2800" b="1" i="1" dirty="0">
                <a:solidFill>
                  <a:srgbClr val="FF0000"/>
                </a:solidFill>
              </a:rPr>
              <a:t>strong as iron</a:t>
            </a:r>
            <a:r>
              <a:rPr lang="en-US" sz="2800" b="1" i="1" dirty="0"/>
              <a:t>, because iron </a:t>
            </a:r>
            <a:r>
              <a:rPr lang="en-US" sz="2800" b="1" i="1" dirty="0">
                <a:solidFill>
                  <a:srgbClr val="FF0000"/>
                </a:solidFill>
              </a:rPr>
              <a:t>breaks to pieces and shatters all things</a:t>
            </a:r>
            <a:r>
              <a:rPr lang="en-US" sz="2800" b="1" i="1" dirty="0"/>
              <a:t>. And </a:t>
            </a:r>
            <a:r>
              <a:rPr lang="en-US" sz="2800" b="1" i="1" dirty="0">
                <a:solidFill>
                  <a:srgbClr val="FF0000"/>
                </a:solidFill>
              </a:rPr>
              <a:t>like iron </a:t>
            </a:r>
            <a:r>
              <a:rPr lang="en-US" sz="2800" b="1" i="1" dirty="0"/>
              <a:t>that crushes, </a:t>
            </a:r>
            <a:r>
              <a:rPr lang="en-US" sz="2800" b="1" i="1" dirty="0">
                <a:solidFill>
                  <a:srgbClr val="FF0000"/>
                </a:solidFill>
              </a:rPr>
              <a:t>it shall break and crush all these</a:t>
            </a:r>
            <a:r>
              <a:rPr lang="en-US" sz="2800" b="1" dirty="0"/>
              <a:t>. </a:t>
            </a:r>
          </a:p>
        </p:txBody>
      </p:sp>
      <p:pic>
        <p:nvPicPr>
          <p:cNvPr id="4" name="Picture 3">
            <a:extLst>
              <a:ext uri="{FF2B5EF4-FFF2-40B4-BE49-F238E27FC236}">
                <a16:creationId xmlns:a16="http://schemas.microsoft.com/office/drawing/2014/main" id="{F0DDF8DE-D254-D437-05A7-8C8A30563FAF}"/>
              </a:ext>
            </a:extLst>
          </p:cNvPr>
          <p:cNvPicPr>
            <a:picLocks noChangeAspect="1"/>
          </p:cNvPicPr>
          <p:nvPr/>
        </p:nvPicPr>
        <p:blipFill rotWithShape="1">
          <a:blip r:embed="rId2"/>
          <a:srcRect l="68028" t="24134" r="18388" b="36533"/>
          <a:stretch/>
        </p:blipFill>
        <p:spPr>
          <a:xfrm>
            <a:off x="9040412" y="1882249"/>
            <a:ext cx="2560320" cy="4633707"/>
          </a:xfrm>
          <a:prstGeom prst="rect">
            <a:avLst/>
          </a:prstGeom>
          <a:ln w="88900" cap="sq" cmpd="thickThin">
            <a:solidFill>
              <a:srgbClr val="000000"/>
            </a:solidFill>
            <a:prstDash val="solid"/>
            <a:miter lim="800000"/>
          </a:ln>
          <a:effectLst>
            <a:innerShdw blurRad="76200">
              <a:srgbClr val="000000"/>
            </a:innerShdw>
          </a:effectLst>
        </p:spPr>
      </p:pic>
      <p:sp>
        <p:nvSpPr>
          <p:cNvPr id="5" name="Right Brace 4">
            <a:extLst>
              <a:ext uri="{FF2B5EF4-FFF2-40B4-BE49-F238E27FC236}">
                <a16:creationId xmlns:a16="http://schemas.microsoft.com/office/drawing/2014/main" id="{DB7D8A3E-ACFE-59A3-70DD-CA335D4401A2}"/>
              </a:ext>
            </a:extLst>
          </p:cNvPr>
          <p:cNvSpPr/>
          <p:nvPr/>
        </p:nvSpPr>
        <p:spPr>
          <a:xfrm>
            <a:off x="10841355" y="4901184"/>
            <a:ext cx="476250" cy="853440"/>
          </a:xfrm>
          <a:prstGeom prst="rightBrace">
            <a:avLst/>
          </a:prstGeom>
          <a:ln w="76200">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venir Next LT Pro"/>
              <a:ea typeface="+mn-ea"/>
              <a:cs typeface="+mn-cs"/>
            </a:endParaRPr>
          </a:p>
        </p:txBody>
      </p:sp>
      <p:sp>
        <p:nvSpPr>
          <p:cNvPr id="6" name="Arrow: Right 5">
            <a:extLst>
              <a:ext uri="{FF2B5EF4-FFF2-40B4-BE49-F238E27FC236}">
                <a16:creationId xmlns:a16="http://schemas.microsoft.com/office/drawing/2014/main" id="{90C8906D-FEF2-ADBB-8C74-27EB8FF9BA00}"/>
              </a:ext>
            </a:extLst>
          </p:cNvPr>
          <p:cNvSpPr/>
          <p:nvPr/>
        </p:nvSpPr>
        <p:spPr>
          <a:xfrm rot="1855134">
            <a:off x="6794145" y="3965559"/>
            <a:ext cx="3486580" cy="914400"/>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Avenir Next LT Pro"/>
                <a:ea typeface="+mn-ea"/>
                <a:cs typeface="+mn-cs"/>
              </a:rPr>
              <a:t>Rome</a:t>
            </a:r>
          </a:p>
        </p:txBody>
      </p:sp>
    </p:spTree>
    <p:extLst>
      <p:ext uri="{BB962C8B-B14F-4D97-AF65-F5344CB8AC3E}">
        <p14:creationId xmlns:p14="http://schemas.microsoft.com/office/powerpoint/2010/main" val="171911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par>
                          <p:cTn id="15" fill="hold">
                            <p:stCondLst>
                              <p:cond delay="4000"/>
                            </p:stCondLst>
                            <p:childTnLst>
                              <p:par>
                                <p:cTn id="16" presetID="6" presetClass="entr" presetSubtype="16"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41</a:t>
            </a:r>
            <a:r>
              <a:rPr lang="en-US" sz="2800" b="1" dirty="0"/>
              <a:t> </a:t>
            </a:r>
            <a:r>
              <a:rPr lang="en-US" sz="2800" b="1" i="1" dirty="0"/>
              <a:t>And </a:t>
            </a:r>
            <a:r>
              <a:rPr lang="en-US" sz="2800" b="1" i="1" dirty="0">
                <a:solidFill>
                  <a:srgbClr val="0070C0"/>
                </a:solidFill>
              </a:rPr>
              <a:t>as you saw the feet </a:t>
            </a:r>
            <a:r>
              <a:rPr lang="en-US" sz="2800" b="1" i="1" dirty="0"/>
              <a:t>and </a:t>
            </a:r>
            <a:r>
              <a:rPr lang="en-US" sz="2800" b="1" i="1" dirty="0">
                <a:solidFill>
                  <a:srgbClr val="0070C0"/>
                </a:solidFill>
              </a:rPr>
              <a:t>toes</a:t>
            </a:r>
            <a:r>
              <a:rPr lang="en-US" sz="2800" b="1" i="1" dirty="0"/>
              <a:t>, partly of potter’s clay and partly of iron, </a:t>
            </a:r>
            <a:r>
              <a:rPr lang="en-US" sz="2800" b="1" i="1" u="sng" dirty="0">
                <a:solidFill>
                  <a:srgbClr val="0070C0"/>
                </a:solidFill>
              </a:rPr>
              <a:t>it</a:t>
            </a:r>
            <a:r>
              <a:rPr lang="en-US" sz="2800" b="1" i="1" dirty="0"/>
              <a:t> </a:t>
            </a:r>
            <a:r>
              <a:rPr lang="en-US" sz="2800" b="1" i="1" dirty="0">
                <a:solidFill>
                  <a:srgbClr val="0070C0"/>
                </a:solidFill>
              </a:rPr>
              <a:t>shall be a divided kingdom</a:t>
            </a:r>
            <a:r>
              <a:rPr lang="en-US" sz="2800" b="1" i="1" dirty="0"/>
              <a:t>, but some of the firmness of iron shall be in it, just as you saw iron mixed with the soft clay</a:t>
            </a:r>
            <a:r>
              <a:rPr lang="en-US" sz="2800" b="1" dirty="0"/>
              <a:t>. </a:t>
            </a:r>
            <a:r>
              <a:rPr lang="en-US" sz="2400" b="1" dirty="0">
                <a:solidFill>
                  <a:srgbClr val="FF0000"/>
                </a:solidFill>
              </a:rPr>
              <a:t>42</a:t>
            </a:r>
            <a:r>
              <a:rPr lang="en-US" sz="2800" b="1" dirty="0"/>
              <a:t> </a:t>
            </a:r>
            <a:r>
              <a:rPr lang="en-US" sz="2800" b="1" i="1" dirty="0"/>
              <a:t>And as </a:t>
            </a:r>
            <a:r>
              <a:rPr lang="en-US" sz="2800" b="1" i="1" dirty="0">
                <a:solidFill>
                  <a:srgbClr val="0070C0"/>
                </a:solidFill>
              </a:rPr>
              <a:t>the toes </a:t>
            </a:r>
            <a:r>
              <a:rPr lang="en-US" sz="2800" b="1" i="1" dirty="0"/>
              <a:t>of the feet were </a:t>
            </a:r>
            <a:r>
              <a:rPr lang="en-US" sz="2800" b="1" i="1" dirty="0">
                <a:solidFill>
                  <a:srgbClr val="0070C0"/>
                </a:solidFill>
              </a:rPr>
              <a:t>partly iron and partly clay</a:t>
            </a:r>
            <a:r>
              <a:rPr lang="en-US" sz="2800" b="1" i="1" dirty="0"/>
              <a:t>, so </a:t>
            </a:r>
            <a:r>
              <a:rPr lang="en-US" sz="2800" b="1" i="1" dirty="0">
                <a:solidFill>
                  <a:srgbClr val="0070C0"/>
                </a:solidFill>
              </a:rPr>
              <a:t>the kingdom shall be partly strong and partly brittle</a:t>
            </a:r>
            <a:r>
              <a:rPr lang="en-US" sz="2800" b="1" dirty="0"/>
              <a:t>. </a:t>
            </a:r>
            <a:r>
              <a:rPr lang="en-US" sz="2400" b="1" dirty="0">
                <a:solidFill>
                  <a:srgbClr val="FF0000"/>
                </a:solidFill>
              </a:rPr>
              <a:t>43</a:t>
            </a:r>
            <a:r>
              <a:rPr lang="en-US" sz="2800" b="1" dirty="0"/>
              <a:t> </a:t>
            </a:r>
            <a:r>
              <a:rPr lang="en-US" sz="2800" b="1" i="1" dirty="0"/>
              <a:t>As you saw the </a:t>
            </a:r>
            <a:r>
              <a:rPr lang="en-US" sz="2800" b="1" i="1" dirty="0">
                <a:solidFill>
                  <a:srgbClr val="0070C0"/>
                </a:solidFill>
              </a:rPr>
              <a:t>iron</a:t>
            </a:r>
            <a:r>
              <a:rPr lang="en-US" sz="2800" b="1" i="1" dirty="0"/>
              <a:t> mixed with </a:t>
            </a:r>
            <a:r>
              <a:rPr lang="en-US" sz="2800" b="1" i="1" dirty="0">
                <a:solidFill>
                  <a:srgbClr val="0070C0"/>
                </a:solidFill>
              </a:rPr>
              <a:t>soft clay</a:t>
            </a:r>
            <a:r>
              <a:rPr lang="en-US" sz="2800" b="1" i="1" dirty="0"/>
              <a:t>, so they </a:t>
            </a:r>
            <a:r>
              <a:rPr lang="en-US" sz="2800" b="1" i="1" dirty="0">
                <a:solidFill>
                  <a:srgbClr val="0070C0"/>
                </a:solidFill>
              </a:rPr>
              <a:t>will mix with one another in marriage</a:t>
            </a:r>
            <a:r>
              <a:rPr lang="en-US" sz="2800" b="1" i="1" dirty="0"/>
              <a:t>, but they </a:t>
            </a:r>
            <a:r>
              <a:rPr lang="en-US" sz="2800" b="1" i="1" dirty="0">
                <a:solidFill>
                  <a:srgbClr val="0070C0"/>
                </a:solidFill>
              </a:rPr>
              <a:t>will not hold together</a:t>
            </a:r>
            <a:r>
              <a:rPr lang="en-US" sz="2800" b="1" i="1" dirty="0"/>
              <a:t>, just as iron does not mix with clay</a:t>
            </a:r>
            <a:r>
              <a:rPr lang="en-US" sz="2800" b="1" dirty="0"/>
              <a:t>. </a:t>
            </a:r>
          </a:p>
          <a:p>
            <a:endParaRPr lang="en-US" sz="2800" b="1" dirty="0"/>
          </a:p>
        </p:txBody>
      </p:sp>
    </p:spTree>
    <p:extLst>
      <p:ext uri="{BB962C8B-B14F-4D97-AF65-F5344CB8AC3E}">
        <p14:creationId xmlns:p14="http://schemas.microsoft.com/office/powerpoint/2010/main" val="3643673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07787" cy="4336115"/>
          </a:xfrm>
        </p:spPr>
        <p:txBody>
          <a:bodyPr>
            <a:noAutofit/>
          </a:bodyPr>
          <a:lstStyle/>
          <a:p>
            <a:r>
              <a:rPr lang="en-US" sz="2600" b="1" u="sng" dirty="0">
                <a:solidFill>
                  <a:srgbClr val="C00000"/>
                </a:solidFill>
              </a:rPr>
              <a:t>Verses 41-43 – A Prominent View</a:t>
            </a:r>
          </a:p>
          <a:p>
            <a:r>
              <a:rPr lang="en-US" sz="2600" b="1" dirty="0"/>
              <a:t>The division of the Roman empire into an eastern (Constantinople) and western (Rome) kingdom under Constantine</a:t>
            </a:r>
          </a:p>
          <a:p>
            <a:r>
              <a:rPr lang="en-US" sz="2600" b="1" dirty="0"/>
              <a:t>Western kingdom of Rome fell in 476 A.D. / Eastern kingdom lingered, greatly diminished, until it fell to the Ottoman Turks in 1453 AD. </a:t>
            </a:r>
          </a:p>
          <a:p>
            <a:r>
              <a:rPr lang="en-US" sz="2600" b="1" dirty="0"/>
              <a:t>Sees the connection between Rome and the kingdom of God in verses 44-45 as </a:t>
            </a:r>
            <a:r>
              <a:rPr lang="en-US" sz="2600" b="1" dirty="0">
                <a:solidFill>
                  <a:srgbClr val="0070C0"/>
                </a:solidFill>
              </a:rPr>
              <a:t>the spiritual kingdom of God inaugurated by Christ in His first coming during the days of the Roman kings</a:t>
            </a:r>
          </a:p>
        </p:txBody>
      </p:sp>
    </p:spTree>
    <p:extLst>
      <p:ext uri="{BB962C8B-B14F-4D97-AF65-F5344CB8AC3E}">
        <p14:creationId xmlns:p14="http://schemas.microsoft.com/office/powerpoint/2010/main" val="41978141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4272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07787" cy="4336115"/>
          </a:xfrm>
        </p:spPr>
        <p:txBody>
          <a:bodyPr>
            <a:noAutofit/>
          </a:bodyPr>
          <a:lstStyle/>
          <a:p>
            <a:r>
              <a:rPr lang="en-US" sz="2600" b="1" u="sng" dirty="0">
                <a:solidFill>
                  <a:srgbClr val="C00000"/>
                </a:solidFill>
              </a:rPr>
              <a:t>Verses 41-43 – </a:t>
            </a:r>
            <a:r>
              <a:rPr lang="en-US" sz="2600" b="1" u="sng" dirty="0">
                <a:solidFill>
                  <a:srgbClr val="0070C0"/>
                </a:solidFill>
              </a:rPr>
              <a:t>Another </a:t>
            </a:r>
            <a:r>
              <a:rPr lang="en-US" sz="2600" b="1" u="sng" dirty="0">
                <a:solidFill>
                  <a:srgbClr val="C00000"/>
                </a:solidFill>
              </a:rPr>
              <a:t>Prominent View</a:t>
            </a:r>
          </a:p>
          <a:p>
            <a:r>
              <a:rPr lang="en-US" sz="2800" b="1" dirty="0"/>
              <a:t>A kingdom that will arise at the end of the age which has some meaningful connection to the Roman empire, which Christ will destroy when He returns to set up His everlasting kingdom over </a:t>
            </a:r>
            <a:r>
              <a:rPr lang="en-US" sz="2800" b="1" i="1" dirty="0">
                <a:solidFill>
                  <a:srgbClr val="0070C0"/>
                </a:solidFill>
              </a:rPr>
              <a:t>the whole earth</a:t>
            </a:r>
            <a:r>
              <a:rPr lang="en-US" sz="2800" b="1" dirty="0">
                <a:solidFill>
                  <a:srgbClr val="0070C0"/>
                </a:solidFill>
              </a:rPr>
              <a:t> </a:t>
            </a:r>
            <a:r>
              <a:rPr lang="en-US" sz="2800" b="1" dirty="0"/>
              <a:t>(</a:t>
            </a:r>
            <a:r>
              <a:rPr lang="en-US" sz="2800" b="1" dirty="0">
                <a:solidFill>
                  <a:srgbClr val="C00000"/>
                </a:solidFill>
              </a:rPr>
              <a:t>verse 35</a:t>
            </a:r>
            <a:r>
              <a:rPr lang="en-US" sz="2800" b="1" dirty="0"/>
              <a:t>)</a:t>
            </a:r>
            <a:endParaRPr lang="en-US" sz="3200" b="1" dirty="0">
              <a:solidFill>
                <a:srgbClr val="0070C0"/>
              </a:solidFill>
            </a:endParaRPr>
          </a:p>
        </p:txBody>
      </p:sp>
    </p:spTree>
    <p:extLst>
      <p:ext uri="{BB962C8B-B14F-4D97-AF65-F5344CB8AC3E}">
        <p14:creationId xmlns:p14="http://schemas.microsoft.com/office/powerpoint/2010/main" val="3328578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07787" cy="4336115"/>
          </a:xfrm>
        </p:spPr>
        <p:txBody>
          <a:bodyPr>
            <a:noAutofit/>
          </a:bodyPr>
          <a:lstStyle/>
          <a:p>
            <a:r>
              <a:rPr lang="en-US" sz="2600" b="1" u="sng" dirty="0">
                <a:solidFill>
                  <a:srgbClr val="C00000"/>
                </a:solidFill>
              </a:rPr>
              <a:t>Daniel 7</a:t>
            </a:r>
          </a:p>
          <a:p>
            <a:r>
              <a:rPr lang="en-US" sz="2600" b="1" dirty="0"/>
              <a:t>“</a:t>
            </a:r>
            <a:r>
              <a:rPr lang="en-US" sz="2600" b="1" i="1" dirty="0"/>
              <a:t>Thus he said: ‘As for the fourth beast, there shall be </a:t>
            </a:r>
            <a:r>
              <a:rPr lang="en-US" sz="2600" b="1" i="1" dirty="0">
                <a:solidFill>
                  <a:srgbClr val="0070C0"/>
                </a:solidFill>
              </a:rPr>
              <a:t>a fourth kingdom on earth</a:t>
            </a:r>
            <a:r>
              <a:rPr lang="en-US" sz="2600" b="1" i="1" dirty="0"/>
              <a:t>, which shall be </a:t>
            </a:r>
            <a:r>
              <a:rPr lang="en-US" sz="2600" b="1" i="1" dirty="0">
                <a:solidFill>
                  <a:srgbClr val="0070C0"/>
                </a:solidFill>
              </a:rPr>
              <a:t>different from all the kingdoms</a:t>
            </a:r>
            <a:r>
              <a:rPr lang="en-US" sz="2600" b="1" i="1" dirty="0"/>
              <a:t>, and it shall devour the whole earth, and trample it down, and break it to pieces. </a:t>
            </a:r>
            <a:r>
              <a:rPr lang="en-US" sz="2600" b="1" i="1" dirty="0">
                <a:solidFill>
                  <a:srgbClr val="0070C0"/>
                </a:solidFill>
              </a:rPr>
              <a:t>As for the ten horns, out of this kingdom </a:t>
            </a:r>
            <a:r>
              <a:rPr lang="en-US" sz="2600" b="1" i="1" u="sng" dirty="0">
                <a:solidFill>
                  <a:srgbClr val="0070C0"/>
                </a:solidFill>
              </a:rPr>
              <a:t>ten kings</a:t>
            </a:r>
            <a:r>
              <a:rPr lang="en-US" sz="2600" b="1" i="1" dirty="0">
                <a:solidFill>
                  <a:srgbClr val="0070C0"/>
                </a:solidFill>
              </a:rPr>
              <a:t> shall arise</a:t>
            </a:r>
            <a:r>
              <a:rPr lang="en-US" sz="2600" b="1" i="1" dirty="0"/>
              <a:t>, and </a:t>
            </a:r>
            <a:r>
              <a:rPr lang="en-US" sz="2600" b="1" i="1" dirty="0">
                <a:solidFill>
                  <a:srgbClr val="0070C0"/>
                </a:solidFill>
              </a:rPr>
              <a:t>another shall arise after them</a:t>
            </a:r>
            <a:r>
              <a:rPr lang="en-US" sz="2600" b="1" i="1" dirty="0"/>
              <a:t>; he shall be different from the former ones, </a:t>
            </a:r>
            <a:r>
              <a:rPr lang="en-US" sz="2600" b="1" i="1" dirty="0">
                <a:solidFill>
                  <a:srgbClr val="0070C0"/>
                </a:solidFill>
              </a:rPr>
              <a:t>and shall put down three kings</a:t>
            </a:r>
            <a:r>
              <a:rPr lang="en-US" sz="2600" b="1" i="1" dirty="0"/>
              <a:t>.’</a:t>
            </a:r>
            <a:r>
              <a:rPr lang="en-US" sz="2600" b="1" dirty="0"/>
              <a:t>” </a:t>
            </a:r>
            <a:r>
              <a:rPr lang="en-US" sz="2600" b="1" dirty="0">
                <a:solidFill>
                  <a:srgbClr val="C00000"/>
                </a:solidFill>
              </a:rPr>
              <a:t>Daniel 7:23-24</a:t>
            </a:r>
          </a:p>
        </p:txBody>
      </p:sp>
    </p:spTree>
    <p:extLst>
      <p:ext uri="{BB962C8B-B14F-4D97-AF65-F5344CB8AC3E}">
        <p14:creationId xmlns:p14="http://schemas.microsoft.com/office/powerpoint/2010/main" val="1212728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07787" cy="4336115"/>
          </a:xfrm>
        </p:spPr>
        <p:txBody>
          <a:bodyPr>
            <a:noAutofit/>
          </a:bodyPr>
          <a:lstStyle/>
          <a:p>
            <a:r>
              <a:rPr lang="en-US" sz="2600" b="1" u="sng" dirty="0">
                <a:solidFill>
                  <a:srgbClr val="C00000"/>
                </a:solidFill>
              </a:rPr>
              <a:t>Verses 41-43 – </a:t>
            </a:r>
            <a:r>
              <a:rPr lang="en-US" sz="2600" b="1" u="sng" dirty="0">
                <a:solidFill>
                  <a:srgbClr val="0070C0"/>
                </a:solidFill>
              </a:rPr>
              <a:t>Another </a:t>
            </a:r>
            <a:r>
              <a:rPr lang="en-US" sz="2600" b="1" u="sng" dirty="0">
                <a:solidFill>
                  <a:srgbClr val="C00000"/>
                </a:solidFill>
              </a:rPr>
              <a:t>Prominent View</a:t>
            </a:r>
          </a:p>
          <a:p>
            <a:r>
              <a:rPr lang="en-US" sz="2600" b="1" dirty="0"/>
              <a:t>On the basis of the connection to 10 kings in Daniel 7 and the vulnerability of this kingdom to the antichrist, this view understands </a:t>
            </a:r>
            <a:r>
              <a:rPr lang="en-US" sz="2600" b="1" dirty="0">
                <a:solidFill>
                  <a:srgbClr val="C00000"/>
                </a:solidFill>
              </a:rPr>
              <a:t>verses 41-43 </a:t>
            </a:r>
            <a:r>
              <a:rPr lang="en-US" sz="2600" b="1" dirty="0"/>
              <a:t>and the 10 </a:t>
            </a:r>
            <a:r>
              <a:rPr lang="en-US" sz="2600" b="1" i="1" dirty="0"/>
              <a:t>feet and toes</a:t>
            </a:r>
            <a:r>
              <a:rPr lang="en-US" sz="2600" b="1" dirty="0"/>
              <a:t>,</a:t>
            </a:r>
            <a:r>
              <a:rPr lang="en-US" sz="2600" b="1" i="1" dirty="0"/>
              <a:t> </a:t>
            </a:r>
            <a:r>
              <a:rPr lang="en-US" sz="2600" b="1" dirty="0"/>
              <a:t>both strong and weak like a blend of iron and clay, to be the 10 kings of the end times kingdom in Daniel 7 (connection to Rome?)</a:t>
            </a:r>
            <a:endParaRPr lang="en-US" sz="2600" b="1" dirty="0">
              <a:solidFill>
                <a:srgbClr val="0070C0"/>
              </a:solidFill>
            </a:endParaRPr>
          </a:p>
        </p:txBody>
      </p:sp>
    </p:spTree>
    <p:extLst>
      <p:ext uri="{BB962C8B-B14F-4D97-AF65-F5344CB8AC3E}">
        <p14:creationId xmlns:p14="http://schemas.microsoft.com/office/powerpoint/2010/main" val="93277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ircle(in)">
                                      <p:cBhvr>
                                        <p:cTn id="7"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200" b="1" i="0" kern="0" dirty="0">
                <a:solidFill>
                  <a:srgbClr val="C00000"/>
                </a:solidFill>
                <a:effectLst/>
                <a:ea typeface="Aptos" panose="020B0004020202020204" pitchFamily="34" charset="0"/>
              </a:rPr>
              <a:t>IV. </a:t>
            </a:r>
            <a:r>
              <a:rPr lang="en-US" sz="3200" b="1" i="0" dirty="0">
                <a:effectLst/>
                <a:ea typeface="Calibri" panose="020F0502020204030204" pitchFamily="34" charset="0"/>
              </a:rPr>
              <a:t>Daniel interprets the king’s dream as a series of kingdoms to come up to “the latter days”</a:t>
            </a:r>
            <a:r>
              <a:rPr lang="en-US" sz="3200" i="0" dirty="0">
                <a:effectLst/>
                <a:ea typeface="Calibri" panose="020F0502020204030204" pitchFamily="34" charset="0"/>
              </a:rPr>
              <a:t> </a:t>
            </a:r>
            <a:r>
              <a:rPr lang="en-US" sz="3200" b="1" dirty="0">
                <a:effectLst/>
                <a:ea typeface="Calibri" panose="020F0502020204030204" pitchFamily="34" charset="0"/>
              </a:rPr>
              <a:t>(verses 36-43)</a:t>
            </a:r>
            <a:endParaRPr lang="en-US" sz="320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507787" cy="4336115"/>
          </a:xfrm>
        </p:spPr>
        <p:txBody>
          <a:bodyPr>
            <a:noAutofit/>
          </a:bodyPr>
          <a:lstStyle/>
          <a:p>
            <a:pPr algn="ctr"/>
            <a:r>
              <a:rPr lang="en-US" sz="2800" b="1" i="1" dirty="0">
                <a:solidFill>
                  <a:srgbClr val="C00000"/>
                </a:solidFill>
              </a:rPr>
              <a:t>But regardless of your view of what this fourth kingdom is and what it leads to in God’s plan – either a spiritual or an earthly kingdom – </a:t>
            </a:r>
            <a:r>
              <a:rPr lang="en-US" sz="2800" b="1" i="1" u="sng" dirty="0">
                <a:solidFill>
                  <a:srgbClr val="C00000"/>
                </a:solidFill>
              </a:rPr>
              <a:t>the end remains the same</a:t>
            </a:r>
            <a:r>
              <a:rPr lang="en-US" sz="2800" b="1" i="1" dirty="0">
                <a:solidFill>
                  <a:srgbClr val="C00000"/>
                </a:solidFill>
              </a:rPr>
              <a:t>. </a:t>
            </a:r>
            <a:endParaRPr lang="en-US" sz="2800" b="1" dirty="0">
              <a:solidFill>
                <a:srgbClr val="C00000"/>
              </a:solidFill>
            </a:endParaRPr>
          </a:p>
        </p:txBody>
      </p:sp>
    </p:spTree>
    <p:extLst>
      <p:ext uri="{BB962C8B-B14F-4D97-AF65-F5344CB8AC3E}">
        <p14:creationId xmlns:p14="http://schemas.microsoft.com/office/powerpoint/2010/main" val="127877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Autofit/>
          </a:bodyPr>
          <a:lstStyle/>
          <a:p>
            <a:r>
              <a:rPr lang="en-US" sz="3000" b="1" i="0" kern="0" dirty="0">
                <a:solidFill>
                  <a:srgbClr val="C00000"/>
                </a:solidFill>
                <a:effectLst/>
                <a:ea typeface="Aptos" panose="020B0004020202020204" pitchFamily="34" charset="0"/>
              </a:rPr>
              <a:t>V. </a:t>
            </a:r>
            <a:r>
              <a:rPr lang="en-US" sz="3000" b="1" i="0" dirty="0">
                <a:effectLst/>
                <a:ea typeface="Calibri" panose="020F0502020204030204" pitchFamily="34" charset="0"/>
              </a:rPr>
              <a:t>Daniel’s interpretation reveals that God’s kingdom will certainly destroy the kingdoms of men and forever stand in their place</a:t>
            </a:r>
            <a:r>
              <a:rPr lang="en-US" sz="3000" i="0" dirty="0">
                <a:effectLst/>
                <a:ea typeface="Calibri" panose="020F0502020204030204" pitchFamily="34" charset="0"/>
              </a:rPr>
              <a:t> </a:t>
            </a:r>
            <a:r>
              <a:rPr lang="en-US" sz="3000" b="1" dirty="0">
                <a:effectLst/>
                <a:ea typeface="Calibri" panose="020F0502020204030204" pitchFamily="34" charset="0"/>
              </a:rPr>
              <a:t>(</a:t>
            </a:r>
            <a:r>
              <a:rPr lang="en-US" sz="3000" b="1" i="1" dirty="0">
                <a:effectLst/>
                <a:ea typeface="Calibri" panose="020F0502020204030204" pitchFamily="34" charset="0"/>
              </a:rPr>
              <a:t>verses 44-45</a:t>
            </a:r>
            <a:r>
              <a:rPr lang="en-US" sz="3000" b="1" dirty="0">
                <a:effectLst/>
                <a:ea typeface="Calibri" panose="020F0502020204030204" pitchFamily="34" charset="0"/>
              </a:rPr>
              <a:t>)</a:t>
            </a:r>
            <a:r>
              <a:rPr lang="en-US" sz="3000" b="1" i="0" kern="0" dirty="0">
                <a:solidFill>
                  <a:srgbClr val="C00000"/>
                </a:solidFill>
                <a:effectLst/>
                <a:ea typeface="Aptos" panose="020B0004020202020204" pitchFamily="34" charset="0"/>
              </a:rPr>
              <a:t> </a:t>
            </a:r>
            <a:endParaRPr lang="en-US" sz="30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1087163" cy="4336115"/>
          </a:xfrm>
        </p:spPr>
        <p:txBody>
          <a:bodyPr>
            <a:noAutofit/>
          </a:bodyPr>
          <a:lstStyle/>
          <a:p>
            <a:r>
              <a:rPr lang="en-US" sz="2400" b="1" dirty="0">
                <a:solidFill>
                  <a:srgbClr val="FF0000"/>
                </a:solidFill>
              </a:rPr>
              <a:t>44</a:t>
            </a:r>
            <a:r>
              <a:rPr lang="en-US" sz="2800" b="1" dirty="0"/>
              <a:t> </a:t>
            </a:r>
            <a:r>
              <a:rPr lang="en-US" sz="2800" b="1" i="1" dirty="0"/>
              <a:t>And </a:t>
            </a:r>
            <a:r>
              <a:rPr lang="en-US" sz="2800" b="1" i="1" dirty="0">
                <a:solidFill>
                  <a:srgbClr val="0070C0"/>
                </a:solidFill>
              </a:rPr>
              <a:t>in the days of those </a:t>
            </a:r>
            <a:r>
              <a:rPr lang="en-US" sz="2800" b="1" i="1" u="sng" dirty="0">
                <a:solidFill>
                  <a:srgbClr val="0070C0"/>
                </a:solidFill>
              </a:rPr>
              <a:t>kings</a:t>
            </a:r>
            <a:r>
              <a:rPr lang="en-US" sz="2800" b="1" i="1" dirty="0">
                <a:solidFill>
                  <a:srgbClr val="0070C0"/>
                </a:solidFill>
              </a:rPr>
              <a:t> </a:t>
            </a:r>
            <a:r>
              <a:rPr lang="en-US" sz="2800" b="1" i="1" dirty="0"/>
              <a:t>the God of heaven will set up </a:t>
            </a:r>
            <a:r>
              <a:rPr lang="en-US" sz="2800" b="1" i="1" dirty="0">
                <a:solidFill>
                  <a:srgbClr val="0070C0"/>
                </a:solidFill>
              </a:rPr>
              <a:t>a kingdom that shall never be destroyed</a:t>
            </a:r>
            <a:r>
              <a:rPr lang="en-US" sz="2800" b="1" i="1" dirty="0"/>
              <a:t>, </a:t>
            </a:r>
            <a:r>
              <a:rPr lang="en-US" sz="2800" b="1" i="1" dirty="0">
                <a:solidFill>
                  <a:srgbClr val="0070C0"/>
                </a:solidFill>
              </a:rPr>
              <a:t>nor</a:t>
            </a:r>
            <a:r>
              <a:rPr lang="en-US" sz="2800" b="1" i="1" dirty="0"/>
              <a:t> shall the kingdom be </a:t>
            </a:r>
            <a:r>
              <a:rPr lang="en-US" sz="2800" b="1" i="1" dirty="0">
                <a:solidFill>
                  <a:srgbClr val="0070C0"/>
                </a:solidFill>
              </a:rPr>
              <a:t>left to another people</a:t>
            </a:r>
            <a:r>
              <a:rPr lang="en-US" sz="2800" b="1" i="1" dirty="0"/>
              <a:t>. It </a:t>
            </a:r>
            <a:r>
              <a:rPr lang="en-US" sz="2800" b="1" i="1" dirty="0">
                <a:solidFill>
                  <a:srgbClr val="0070C0"/>
                </a:solidFill>
              </a:rPr>
              <a:t>shall break in pieces all these kingdoms</a:t>
            </a:r>
            <a:r>
              <a:rPr lang="en-US" sz="2800" b="1" i="1" dirty="0"/>
              <a:t> and </a:t>
            </a:r>
            <a:r>
              <a:rPr lang="en-US" sz="2800" b="1" i="1" dirty="0">
                <a:solidFill>
                  <a:srgbClr val="0070C0"/>
                </a:solidFill>
              </a:rPr>
              <a:t>bring them to an end</a:t>
            </a:r>
            <a:r>
              <a:rPr lang="en-US" sz="2800" b="1" i="1" dirty="0"/>
              <a:t>, and </a:t>
            </a:r>
            <a:r>
              <a:rPr lang="en-US" sz="2800" b="1" i="1" dirty="0">
                <a:solidFill>
                  <a:srgbClr val="0070C0"/>
                </a:solidFill>
              </a:rPr>
              <a:t>it shall stand forever</a:t>
            </a:r>
            <a:r>
              <a:rPr lang="en-US" sz="2800" b="1" dirty="0"/>
              <a:t>, </a:t>
            </a:r>
            <a:r>
              <a:rPr lang="en-US" sz="2400" b="1" dirty="0">
                <a:solidFill>
                  <a:srgbClr val="FF0000"/>
                </a:solidFill>
              </a:rPr>
              <a:t>45</a:t>
            </a:r>
            <a:r>
              <a:rPr lang="en-US" sz="2800" b="1" dirty="0"/>
              <a:t> </a:t>
            </a:r>
            <a:r>
              <a:rPr lang="en-US" sz="2800" b="1" i="1" dirty="0">
                <a:solidFill>
                  <a:srgbClr val="0070C0"/>
                </a:solidFill>
              </a:rPr>
              <a:t>just as </a:t>
            </a:r>
            <a:r>
              <a:rPr lang="en-US" sz="2800" b="1" i="1" dirty="0"/>
              <a:t>you saw that </a:t>
            </a:r>
            <a:r>
              <a:rPr lang="en-US" sz="2800" b="1" i="1" dirty="0">
                <a:solidFill>
                  <a:srgbClr val="0070C0"/>
                </a:solidFill>
              </a:rPr>
              <a:t>a stone </a:t>
            </a:r>
            <a:r>
              <a:rPr lang="en-US" sz="2800" b="1" i="1" dirty="0"/>
              <a:t>was cut from a mountain by no human hand, and that it </a:t>
            </a:r>
            <a:r>
              <a:rPr lang="en-US" sz="2800" b="1" i="1" dirty="0">
                <a:solidFill>
                  <a:srgbClr val="0070C0"/>
                </a:solidFill>
              </a:rPr>
              <a:t>broke in pieces the iron, the bronze, the clay, the silver, and the gold</a:t>
            </a:r>
            <a:r>
              <a:rPr lang="en-US" sz="2800" b="1" i="1" dirty="0"/>
              <a:t>. A great God has made known to the king what shall be after this. The dream is certain, and its interpretation sure.”</a:t>
            </a:r>
            <a:endParaRPr lang="en-US" sz="5400" b="1" dirty="0"/>
          </a:p>
        </p:txBody>
      </p:sp>
    </p:spTree>
    <p:extLst>
      <p:ext uri="{BB962C8B-B14F-4D97-AF65-F5344CB8AC3E}">
        <p14:creationId xmlns:p14="http://schemas.microsoft.com/office/powerpoint/2010/main" val="169234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a typeface="Aptos" panose="020B0004020202020204" pitchFamily="34" charset="0"/>
              </a:rPr>
              <a:t>V</a:t>
            </a:r>
            <a:r>
              <a:rPr lang="en-US" sz="3200" b="1" i="0" kern="0" dirty="0">
                <a:solidFill>
                  <a:srgbClr val="C00000"/>
                </a:solidFill>
                <a:effectLst/>
                <a:ea typeface="Aptos" panose="020B0004020202020204" pitchFamily="34" charset="0"/>
              </a:rPr>
              <a:t>I. </a:t>
            </a:r>
            <a:r>
              <a:rPr lang="en-US" sz="3200" b="1" i="0" dirty="0">
                <a:effectLst/>
                <a:ea typeface="Calibri" panose="020F0502020204030204" pitchFamily="34" charset="0"/>
              </a:rPr>
              <a:t>The king honors God and blesses Daniel</a:t>
            </a:r>
            <a:r>
              <a:rPr lang="en-US" sz="3200" i="0" dirty="0">
                <a:effectLst/>
                <a:ea typeface="Calibri" panose="020F0502020204030204" pitchFamily="34" charset="0"/>
              </a:rPr>
              <a:t> </a:t>
            </a:r>
            <a:r>
              <a:rPr lang="en-US" sz="3200" b="1" dirty="0">
                <a:effectLst/>
                <a:ea typeface="Calibri" panose="020F0502020204030204" pitchFamily="34" charset="0"/>
              </a:rPr>
              <a:t>(verses 46-49)</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46</a:t>
            </a:r>
            <a:r>
              <a:rPr lang="en-US" sz="2800" b="1" dirty="0"/>
              <a:t> </a:t>
            </a:r>
            <a:r>
              <a:rPr lang="en-US" sz="2800" b="1" i="1" dirty="0"/>
              <a:t>Then King Nebuchadnezzar fell upon his face and </a:t>
            </a:r>
            <a:r>
              <a:rPr lang="en-US" sz="2800" b="1" i="1" dirty="0">
                <a:solidFill>
                  <a:srgbClr val="0070C0"/>
                </a:solidFill>
              </a:rPr>
              <a:t>paid homage to Daniel</a:t>
            </a:r>
            <a:r>
              <a:rPr lang="en-US" sz="2800" b="1" i="1" dirty="0"/>
              <a:t>, and </a:t>
            </a:r>
            <a:r>
              <a:rPr lang="en-US" sz="2800" b="1" i="1" dirty="0">
                <a:solidFill>
                  <a:srgbClr val="0070C0"/>
                </a:solidFill>
              </a:rPr>
              <a:t>commanded that an offering and incense be offered up to him</a:t>
            </a:r>
            <a:r>
              <a:rPr lang="en-US" sz="2800" b="1" dirty="0"/>
              <a:t>. </a:t>
            </a:r>
            <a:endParaRPr lang="en-US" sz="6000" b="1" dirty="0"/>
          </a:p>
        </p:txBody>
      </p:sp>
    </p:spTree>
    <p:extLst>
      <p:ext uri="{BB962C8B-B14F-4D97-AF65-F5344CB8AC3E}">
        <p14:creationId xmlns:p14="http://schemas.microsoft.com/office/powerpoint/2010/main" val="1792718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a typeface="Aptos" panose="020B0004020202020204" pitchFamily="34" charset="0"/>
              </a:rPr>
              <a:t>V</a:t>
            </a:r>
            <a:r>
              <a:rPr lang="en-US" sz="3200" b="1" i="0" kern="0" dirty="0">
                <a:solidFill>
                  <a:srgbClr val="C00000"/>
                </a:solidFill>
                <a:effectLst/>
                <a:ea typeface="Aptos" panose="020B0004020202020204" pitchFamily="34" charset="0"/>
              </a:rPr>
              <a:t>I. </a:t>
            </a:r>
            <a:r>
              <a:rPr lang="en-US" sz="3200" b="1" i="0" dirty="0">
                <a:effectLst/>
                <a:ea typeface="Calibri" panose="020F0502020204030204" pitchFamily="34" charset="0"/>
              </a:rPr>
              <a:t>The king honors God and blesses Daniel</a:t>
            </a:r>
            <a:r>
              <a:rPr lang="en-US" sz="3200" i="0" dirty="0">
                <a:effectLst/>
                <a:ea typeface="Calibri" panose="020F0502020204030204" pitchFamily="34" charset="0"/>
              </a:rPr>
              <a:t> </a:t>
            </a:r>
            <a:r>
              <a:rPr lang="en-US" sz="3200" b="1" dirty="0">
                <a:effectLst/>
                <a:ea typeface="Calibri" panose="020F0502020204030204" pitchFamily="34" charset="0"/>
              </a:rPr>
              <a:t>(verses 46-49)</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47</a:t>
            </a:r>
            <a:r>
              <a:rPr lang="en-US" sz="2800" b="1" dirty="0"/>
              <a:t> </a:t>
            </a:r>
            <a:r>
              <a:rPr lang="en-US" sz="2800" b="1" i="1" dirty="0"/>
              <a:t>The king answered and said to Daniel, “Truly, </a:t>
            </a:r>
            <a:r>
              <a:rPr lang="en-US" sz="2800" b="1" i="1" u="sng" dirty="0">
                <a:solidFill>
                  <a:srgbClr val="0070C0"/>
                </a:solidFill>
              </a:rPr>
              <a:t>your</a:t>
            </a:r>
            <a:r>
              <a:rPr lang="en-US" sz="2800" b="1" i="1" dirty="0">
                <a:solidFill>
                  <a:srgbClr val="0070C0"/>
                </a:solidFill>
              </a:rPr>
              <a:t> God is God of </a:t>
            </a:r>
            <a:r>
              <a:rPr lang="en-US" sz="2800" b="1" i="1" u="sng" dirty="0">
                <a:solidFill>
                  <a:srgbClr val="0070C0"/>
                </a:solidFill>
              </a:rPr>
              <a:t>gods</a:t>
            </a:r>
            <a:r>
              <a:rPr lang="en-US" sz="2800" b="1" i="1" dirty="0">
                <a:solidFill>
                  <a:srgbClr val="0070C0"/>
                </a:solidFill>
              </a:rPr>
              <a:t> and Lord of kings</a:t>
            </a:r>
            <a:r>
              <a:rPr lang="en-US" sz="2800" b="1" i="1" dirty="0"/>
              <a:t>, and a revealer of mysteries, for you have been able to reveal this mystery.”</a:t>
            </a:r>
            <a:endParaRPr lang="en-US" sz="6000" b="1" dirty="0"/>
          </a:p>
        </p:txBody>
      </p:sp>
    </p:spTree>
    <p:extLst>
      <p:ext uri="{BB962C8B-B14F-4D97-AF65-F5344CB8AC3E}">
        <p14:creationId xmlns:p14="http://schemas.microsoft.com/office/powerpoint/2010/main" val="1635436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a typeface="Aptos" panose="020B0004020202020204" pitchFamily="34" charset="0"/>
              </a:rPr>
              <a:t>V</a:t>
            </a:r>
            <a:r>
              <a:rPr lang="en-US" sz="3200" b="1" i="0" kern="0" dirty="0">
                <a:solidFill>
                  <a:srgbClr val="C00000"/>
                </a:solidFill>
                <a:effectLst/>
                <a:ea typeface="Aptos" panose="020B0004020202020204" pitchFamily="34" charset="0"/>
              </a:rPr>
              <a:t>I. </a:t>
            </a:r>
            <a:r>
              <a:rPr lang="en-US" sz="3200" b="1" i="0" dirty="0">
                <a:effectLst/>
                <a:ea typeface="Calibri" panose="020F0502020204030204" pitchFamily="34" charset="0"/>
              </a:rPr>
              <a:t>The king honors God and blesses Daniel</a:t>
            </a:r>
            <a:r>
              <a:rPr lang="en-US" sz="3200" i="0" dirty="0">
                <a:effectLst/>
                <a:ea typeface="Calibri" panose="020F0502020204030204" pitchFamily="34" charset="0"/>
              </a:rPr>
              <a:t> </a:t>
            </a:r>
            <a:r>
              <a:rPr lang="en-US" sz="3200" b="1" dirty="0">
                <a:effectLst/>
                <a:ea typeface="Calibri" panose="020F0502020204030204" pitchFamily="34" charset="0"/>
              </a:rPr>
              <a:t>(verses 46-49)</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48</a:t>
            </a:r>
            <a:r>
              <a:rPr lang="en-US" sz="2800" b="1" dirty="0"/>
              <a:t> </a:t>
            </a:r>
            <a:r>
              <a:rPr lang="en-US" sz="2800" b="1" i="1" dirty="0"/>
              <a:t>Then </a:t>
            </a:r>
            <a:r>
              <a:rPr lang="en-US" sz="2800" b="1" i="1" dirty="0">
                <a:solidFill>
                  <a:srgbClr val="0070C0"/>
                </a:solidFill>
              </a:rPr>
              <a:t>the king gave Daniel high honors </a:t>
            </a:r>
            <a:r>
              <a:rPr lang="en-US" sz="2800" b="1" i="1" dirty="0"/>
              <a:t>and many </a:t>
            </a:r>
            <a:r>
              <a:rPr lang="en-US" sz="2800" b="1" i="1" dirty="0">
                <a:solidFill>
                  <a:srgbClr val="0070C0"/>
                </a:solidFill>
              </a:rPr>
              <a:t>great gifts</a:t>
            </a:r>
            <a:r>
              <a:rPr lang="en-US" sz="2800" b="1" i="1" dirty="0"/>
              <a:t>, and made him </a:t>
            </a:r>
            <a:r>
              <a:rPr lang="en-US" sz="2800" b="1" i="1" dirty="0">
                <a:solidFill>
                  <a:srgbClr val="0070C0"/>
                </a:solidFill>
              </a:rPr>
              <a:t>ruler</a:t>
            </a:r>
            <a:r>
              <a:rPr lang="en-US" sz="2800" b="1" i="1" dirty="0"/>
              <a:t> over the whole </a:t>
            </a:r>
            <a:r>
              <a:rPr lang="en-US" sz="2800" b="1" i="1" dirty="0">
                <a:solidFill>
                  <a:srgbClr val="0070C0"/>
                </a:solidFill>
              </a:rPr>
              <a:t>province of Babylon</a:t>
            </a:r>
            <a:r>
              <a:rPr lang="en-US" sz="2800" b="1" i="1" dirty="0"/>
              <a:t> and </a:t>
            </a:r>
            <a:r>
              <a:rPr lang="en-US" sz="2800" b="1" i="1" dirty="0">
                <a:solidFill>
                  <a:srgbClr val="0070C0"/>
                </a:solidFill>
              </a:rPr>
              <a:t>chief prefect </a:t>
            </a:r>
            <a:r>
              <a:rPr lang="en-US" sz="2800" b="1" i="1" dirty="0"/>
              <a:t>over </a:t>
            </a:r>
            <a:r>
              <a:rPr lang="en-US" sz="2800" b="1" i="1" dirty="0">
                <a:solidFill>
                  <a:srgbClr val="0070C0"/>
                </a:solidFill>
              </a:rPr>
              <a:t>all the wise men </a:t>
            </a:r>
            <a:r>
              <a:rPr lang="en-US" sz="2800" b="1" i="1" dirty="0"/>
              <a:t>of Babylon</a:t>
            </a:r>
            <a:r>
              <a:rPr lang="en-US" sz="2800" b="1" dirty="0"/>
              <a:t>. </a:t>
            </a:r>
          </a:p>
          <a:p>
            <a:r>
              <a:rPr lang="en-US" sz="2800" b="1" dirty="0"/>
              <a:t>“</a:t>
            </a:r>
            <a:r>
              <a:rPr lang="en-US" sz="2800" b="1" i="1" dirty="0"/>
              <a:t>But if you show the dream and its interpretation, you shall receive from me gifts and rewards and great honor</a:t>
            </a:r>
            <a:r>
              <a:rPr lang="en-US" sz="2800" b="1" dirty="0"/>
              <a:t>.” </a:t>
            </a:r>
            <a:r>
              <a:rPr lang="en-US" sz="2800" b="1" dirty="0">
                <a:solidFill>
                  <a:srgbClr val="C00000"/>
                </a:solidFill>
              </a:rPr>
              <a:t>Daniel 2:6</a:t>
            </a:r>
            <a:endParaRPr lang="en-US" sz="7200" b="1" dirty="0">
              <a:solidFill>
                <a:srgbClr val="C00000"/>
              </a:solidFill>
            </a:endParaRPr>
          </a:p>
        </p:txBody>
      </p:sp>
    </p:spTree>
    <p:extLst>
      <p:ext uri="{BB962C8B-B14F-4D97-AF65-F5344CB8AC3E}">
        <p14:creationId xmlns:p14="http://schemas.microsoft.com/office/powerpoint/2010/main" val="775570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circle(in)">
                                      <p:cBhvr>
                                        <p:cTn id="11"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a typeface="Aptos" panose="020B0004020202020204" pitchFamily="34" charset="0"/>
              </a:rPr>
              <a:t>V</a:t>
            </a:r>
            <a:r>
              <a:rPr lang="en-US" sz="3200" b="1" i="0" kern="0" dirty="0">
                <a:solidFill>
                  <a:srgbClr val="C00000"/>
                </a:solidFill>
                <a:effectLst/>
                <a:ea typeface="Aptos" panose="020B0004020202020204" pitchFamily="34" charset="0"/>
              </a:rPr>
              <a:t>I. </a:t>
            </a:r>
            <a:r>
              <a:rPr lang="en-US" sz="3200" b="1" i="0" dirty="0">
                <a:effectLst/>
                <a:ea typeface="Calibri" panose="020F0502020204030204" pitchFamily="34" charset="0"/>
              </a:rPr>
              <a:t>The king honors God and blesses Daniel</a:t>
            </a:r>
            <a:r>
              <a:rPr lang="en-US" sz="3200" i="0" dirty="0">
                <a:effectLst/>
                <a:ea typeface="Calibri" panose="020F0502020204030204" pitchFamily="34" charset="0"/>
              </a:rPr>
              <a:t> </a:t>
            </a:r>
            <a:r>
              <a:rPr lang="en-US" sz="3200" b="1" dirty="0">
                <a:effectLst/>
                <a:ea typeface="Calibri" panose="020F0502020204030204" pitchFamily="34" charset="0"/>
              </a:rPr>
              <a:t>(verses 46-49)</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49</a:t>
            </a:r>
            <a:r>
              <a:rPr lang="en-US" sz="2800" b="1" dirty="0"/>
              <a:t> </a:t>
            </a:r>
            <a:r>
              <a:rPr lang="en-US" sz="2800" b="1" i="1" dirty="0">
                <a:solidFill>
                  <a:srgbClr val="0070C0"/>
                </a:solidFill>
              </a:rPr>
              <a:t>Daniel made a request </a:t>
            </a:r>
            <a:r>
              <a:rPr lang="en-US" sz="2800" b="1" i="1" dirty="0"/>
              <a:t>of the king, and he appointed </a:t>
            </a:r>
            <a:r>
              <a:rPr lang="en-US" sz="2800" b="1" i="1" dirty="0">
                <a:solidFill>
                  <a:srgbClr val="0070C0"/>
                </a:solidFill>
              </a:rPr>
              <a:t>Shadrach</a:t>
            </a:r>
            <a:r>
              <a:rPr lang="en-US" sz="2800" b="1" i="1" dirty="0"/>
              <a:t>, </a:t>
            </a:r>
            <a:r>
              <a:rPr lang="en-US" sz="2800" b="1" i="1" dirty="0">
                <a:solidFill>
                  <a:srgbClr val="0070C0"/>
                </a:solidFill>
              </a:rPr>
              <a:t>Meshach</a:t>
            </a:r>
            <a:r>
              <a:rPr lang="en-US" sz="2800" b="1" i="1" dirty="0"/>
              <a:t>, and </a:t>
            </a:r>
            <a:r>
              <a:rPr lang="en-US" sz="2800" b="1" i="1" dirty="0">
                <a:solidFill>
                  <a:srgbClr val="0070C0"/>
                </a:solidFill>
              </a:rPr>
              <a:t>Abednego</a:t>
            </a:r>
            <a:r>
              <a:rPr lang="en-US" sz="2800" b="1" i="1" dirty="0"/>
              <a:t> </a:t>
            </a:r>
            <a:r>
              <a:rPr lang="en-US" sz="2800" b="1" i="1" dirty="0">
                <a:solidFill>
                  <a:srgbClr val="0070C0"/>
                </a:solidFill>
              </a:rPr>
              <a:t>over</a:t>
            </a:r>
            <a:r>
              <a:rPr lang="en-US" sz="2800" b="1" i="1" dirty="0"/>
              <a:t> the affairs of the </a:t>
            </a:r>
            <a:r>
              <a:rPr lang="en-US" sz="2800" b="1" i="1" dirty="0">
                <a:solidFill>
                  <a:srgbClr val="0070C0"/>
                </a:solidFill>
              </a:rPr>
              <a:t>province of Babylon</a:t>
            </a:r>
            <a:r>
              <a:rPr lang="en-US" sz="2800" b="1" i="1" dirty="0"/>
              <a:t>. But </a:t>
            </a:r>
            <a:r>
              <a:rPr lang="en-US" sz="2800" b="1" i="1" dirty="0">
                <a:solidFill>
                  <a:srgbClr val="0070C0"/>
                </a:solidFill>
              </a:rPr>
              <a:t>Daniel remained at the king’s court</a:t>
            </a:r>
            <a:r>
              <a:rPr lang="en-US" sz="2800" b="1" dirty="0"/>
              <a:t>. </a:t>
            </a:r>
            <a:endParaRPr lang="en-US" sz="6000" b="1" dirty="0"/>
          </a:p>
        </p:txBody>
      </p:sp>
    </p:spTree>
    <p:extLst>
      <p:ext uri="{BB962C8B-B14F-4D97-AF65-F5344CB8AC3E}">
        <p14:creationId xmlns:p14="http://schemas.microsoft.com/office/powerpoint/2010/main" val="147338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D6A8E7D-724C-4ED6-8B95-17903A4D3681}"/>
              </a:ext>
            </a:extLst>
          </p:cNvPr>
          <p:cNvSpPr>
            <a:spLocks noGrp="1"/>
          </p:cNvSpPr>
          <p:nvPr>
            <p:ph idx="1"/>
          </p:nvPr>
        </p:nvSpPr>
        <p:spPr/>
        <p:txBody>
          <a:bodyPr>
            <a:normAutofit/>
          </a:bodyPr>
          <a:lstStyle/>
          <a:p>
            <a:pPr marL="0" indent="0" algn="ctr">
              <a:buNone/>
            </a:pPr>
            <a:r>
              <a:rPr lang="en-US" sz="4800" b="1" dirty="0">
                <a:solidFill>
                  <a:schemeClr val="bg1"/>
                </a:solidFill>
              </a:rPr>
              <a:t>Closing Thoughts &amp; Benediction</a:t>
            </a:r>
          </a:p>
        </p:txBody>
      </p:sp>
    </p:spTree>
    <p:extLst>
      <p:ext uri="{BB962C8B-B14F-4D97-AF65-F5344CB8AC3E}">
        <p14:creationId xmlns:p14="http://schemas.microsoft.com/office/powerpoint/2010/main" val="273860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AA48DAB-C6BC-A45F-B1F1-3989B51502D2}"/>
              </a:ext>
            </a:extLst>
          </p:cNvPr>
          <p:cNvSpPr>
            <a:spLocks noGrp="1"/>
          </p:cNvSpPr>
          <p:nvPr>
            <p:ph type="ctrTitle"/>
          </p:nvPr>
        </p:nvSpPr>
        <p:spPr>
          <a:xfrm>
            <a:off x="262128" y="4997354"/>
            <a:ext cx="3904488" cy="926786"/>
          </a:xfrm>
        </p:spPr>
        <p:txBody>
          <a:bodyPr>
            <a:normAutofit fontScale="90000"/>
          </a:bodyPr>
          <a:lstStyle/>
          <a:p>
            <a:pPr algn="ctr"/>
            <a:r>
              <a:rPr lang="en-US" dirty="0">
                <a:solidFill>
                  <a:schemeClr val="accent2">
                    <a:lumMod val="20000"/>
                    <a:lumOff val="80000"/>
                  </a:schemeClr>
                </a:solidFill>
              </a:rPr>
              <a:t>Dreams of Latter Days </a:t>
            </a:r>
            <a:br>
              <a:rPr lang="en-US" dirty="0">
                <a:solidFill>
                  <a:schemeClr val="accent2">
                    <a:lumMod val="20000"/>
                    <a:lumOff val="80000"/>
                  </a:schemeClr>
                </a:solidFill>
              </a:rPr>
            </a:br>
            <a:r>
              <a:rPr lang="en-US" dirty="0">
                <a:solidFill>
                  <a:schemeClr val="accent2">
                    <a:lumMod val="20000"/>
                    <a:lumOff val="80000"/>
                  </a:schemeClr>
                </a:solidFill>
              </a:rPr>
              <a:t>Part 2</a:t>
            </a:r>
          </a:p>
        </p:txBody>
      </p:sp>
      <p:sp>
        <p:nvSpPr>
          <p:cNvPr id="7" name="Subtitle 6">
            <a:extLst>
              <a:ext uri="{FF2B5EF4-FFF2-40B4-BE49-F238E27FC236}">
                <a16:creationId xmlns:a16="http://schemas.microsoft.com/office/drawing/2014/main" id="{E501CB9A-37DA-AA29-D8B5-0C22347E8EEF}"/>
              </a:ext>
            </a:extLst>
          </p:cNvPr>
          <p:cNvSpPr>
            <a:spLocks noGrp="1"/>
          </p:cNvSpPr>
          <p:nvPr>
            <p:ph type="subTitle" idx="1"/>
          </p:nvPr>
        </p:nvSpPr>
        <p:spPr>
          <a:xfrm>
            <a:off x="9032240" y="610967"/>
            <a:ext cx="2961640" cy="811434"/>
          </a:xfrm>
        </p:spPr>
        <p:txBody>
          <a:bodyPr>
            <a:normAutofit/>
          </a:bodyPr>
          <a:lstStyle/>
          <a:p>
            <a:pPr algn="ctr"/>
            <a:r>
              <a:rPr lang="en-US" sz="2800" b="1" dirty="0">
                <a:solidFill>
                  <a:schemeClr val="accent2">
                    <a:lumMod val="20000"/>
                    <a:lumOff val="80000"/>
                  </a:schemeClr>
                </a:solidFill>
              </a:rPr>
              <a:t>Daniel 2:25-49</a:t>
            </a:r>
          </a:p>
        </p:txBody>
      </p:sp>
      <p:sp>
        <p:nvSpPr>
          <p:cNvPr id="2" name="TextBox 1">
            <a:extLst>
              <a:ext uri="{FF2B5EF4-FFF2-40B4-BE49-F238E27FC236}">
                <a16:creationId xmlns:a16="http://schemas.microsoft.com/office/drawing/2014/main" id="{4B072103-B3B1-5939-1C28-069487F00E9B}"/>
              </a:ext>
            </a:extLst>
          </p:cNvPr>
          <p:cNvSpPr txBox="1"/>
          <p:nvPr/>
        </p:nvSpPr>
        <p:spPr>
          <a:xfrm>
            <a:off x="45720" y="45720"/>
            <a:ext cx="4837176" cy="31085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a:ln>
                  <a:noFill/>
                </a:ln>
                <a:solidFill>
                  <a:prstClr val="white"/>
                </a:solidFill>
                <a:effectLst/>
                <a:uLnTx/>
                <a:uFillTx/>
                <a:latin typeface="Avenir Next LT Pro"/>
                <a:ea typeface="Aptos" panose="020B0004020202020204" pitchFamily="34" charset="0"/>
                <a:cs typeface="Times New Roman" panose="02020603050405020304" pitchFamily="18" charset="0"/>
              </a:rPr>
              <a:t>“</a:t>
            </a:r>
            <a:r>
              <a:rPr kumimoji="0" lang="en-US" sz="2800" b="1" i="1" u="none" strike="noStrike" kern="0" cap="none" spc="0" normalizeH="0" baseline="0" noProof="0" dirty="0">
                <a:ln>
                  <a:noFill/>
                </a:ln>
                <a:solidFill>
                  <a:prstClr val="white"/>
                </a:solidFill>
                <a:effectLst/>
                <a:uLnTx/>
                <a:uFillTx/>
                <a:latin typeface="Avenir Next LT Pro"/>
                <a:ea typeface="Aptos" panose="020B0004020202020204" pitchFamily="34" charset="0"/>
                <a:cs typeface="Times New Roman" panose="02020603050405020304" pitchFamily="18" charset="0"/>
              </a:rPr>
              <a:t>But if you show the dream and its interpretation, you shall receive from me gifts and rewards and great honor. Therefore show me the dream and its interpretation</a:t>
            </a:r>
            <a:r>
              <a:rPr kumimoji="0" lang="en-US" sz="2800" b="1" i="0" u="none" strike="noStrike" kern="0" cap="none" spc="0" normalizeH="0" baseline="0" noProof="0" dirty="0">
                <a:ln>
                  <a:noFill/>
                </a:ln>
                <a:solidFill>
                  <a:prstClr val="white"/>
                </a:solidFill>
                <a:effectLst/>
                <a:uLnTx/>
                <a:uFillTx/>
                <a:latin typeface="Avenir Next LT Pro"/>
                <a:ea typeface="Aptos" panose="020B0004020202020204" pitchFamily="34" charset="0"/>
                <a:cs typeface="Times New Roman" panose="02020603050405020304" pitchFamily="18" charset="0"/>
              </a:rPr>
              <a:t>.” </a:t>
            </a:r>
            <a:r>
              <a:rPr kumimoji="0" lang="en-US" sz="2800" b="1" i="0" u="none" strike="noStrike" kern="0" cap="none" spc="0" normalizeH="0" baseline="0" noProof="0" dirty="0">
                <a:ln>
                  <a:noFill/>
                </a:ln>
                <a:solidFill>
                  <a:srgbClr val="CCFFFF"/>
                </a:solidFill>
                <a:effectLst/>
                <a:uLnTx/>
                <a:uFillTx/>
                <a:latin typeface="Avenir Next LT Pro"/>
                <a:ea typeface="Aptos" panose="020B0004020202020204" pitchFamily="34" charset="0"/>
                <a:cs typeface="Times New Roman" panose="02020603050405020304" pitchFamily="18" charset="0"/>
              </a:rPr>
              <a:t>Daniel 2:6</a:t>
            </a:r>
            <a:endParaRPr kumimoji="0" lang="en-US" sz="2800" b="1" i="0" u="none" strike="noStrike" kern="1200" cap="none" spc="0" normalizeH="0" baseline="0" noProof="0" dirty="0">
              <a:ln>
                <a:noFill/>
              </a:ln>
              <a:solidFill>
                <a:srgbClr val="CCFFFF"/>
              </a:solidFill>
              <a:effectLst/>
              <a:uLnTx/>
              <a:uFillTx/>
              <a:latin typeface="Avenir Next LT Pro"/>
              <a:ea typeface="+mn-ea"/>
              <a:cs typeface="+mn-cs"/>
            </a:endParaRPr>
          </a:p>
        </p:txBody>
      </p:sp>
    </p:spTree>
    <p:extLst>
      <p:ext uri="{BB962C8B-B14F-4D97-AF65-F5344CB8AC3E}">
        <p14:creationId xmlns:p14="http://schemas.microsoft.com/office/powerpoint/2010/main" val="35142280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dirty="0">
                <a:effectLst/>
                <a:ea typeface="Calibri" panose="020F0502020204030204" pitchFamily="34" charset="0"/>
              </a:rPr>
              <a:t>Daniel exalts God to the king as One above all men and their gods</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25-28a</a:t>
            </a:r>
            <a:r>
              <a:rPr lang="en-US" sz="3200" b="1" dirty="0">
                <a:effectLst/>
                <a:ea typeface="Calibri" panose="020F0502020204030204" pitchFamily="34" charset="0"/>
              </a:rPr>
              <a:t>)</a:t>
            </a:r>
            <a:endParaRPr lang="en-US" sz="3200" i="0" dirty="0"/>
          </a:p>
        </p:txBody>
      </p:sp>
      <p:sp>
        <p:nvSpPr>
          <p:cNvPr id="4" name="Content Placeholder 3">
            <a:extLst>
              <a:ext uri="{FF2B5EF4-FFF2-40B4-BE49-F238E27FC236}">
                <a16:creationId xmlns:a16="http://schemas.microsoft.com/office/drawing/2014/main" id="{A164FECB-3E21-B2FB-B5C8-2B5591100744}"/>
              </a:ext>
            </a:extLst>
          </p:cNvPr>
          <p:cNvSpPr>
            <a:spLocks noGrp="1"/>
          </p:cNvSpPr>
          <p:nvPr>
            <p:ph idx="1"/>
          </p:nvPr>
        </p:nvSpPr>
        <p:spPr>
          <a:xfrm>
            <a:off x="525717" y="2521885"/>
            <a:ext cx="11114595" cy="4336115"/>
          </a:xfrm>
        </p:spPr>
        <p:txBody>
          <a:bodyPr>
            <a:normAutofit/>
          </a:bodyPr>
          <a:lstStyle/>
          <a:p>
            <a:r>
              <a:rPr lang="en-US" sz="2400" b="1" dirty="0">
                <a:solidFill>
                  <a:srgbClr val="FF0000"/>
                </a:solidFill>
              </a:rPr>
              <a:t>25</a:t>
            </a:r>
            <a:r>
              <a:rPr lang="en-US" sz="2800" b="1" dirty="0"/>
              <a:t> </a:t>
            </a:r>
            <a:r>
              <a:rPr lang="en-US" sz="2800" b="1" i="1" dirty="0"/>
              <a:t>Then </a:t>
            </a:r>
            <a:r>
              <a:rPr lang="en-US" sz="2800" b="1" i="1" dirty="0">
                <a:solidFill>
                  <a:srgbClr val="0070C0"/>
                </a:solidFill>
              </a:rPr>
              <a:t>Arioch brought in Daniel before the king in haste </a:t>
            </a:r>
            <a:r>
              <a:rPr lang="en-US" sz="2800" b="1" i="1" dirty="0"/>
              <a:t>and said thus to him: “</a:t>
            </a:r>
            <a:r>
              <a:rPr lang="en-US" sz="2800" b="1" i="1" dirty="0">
                <a:solidFill>
                  <a:srgbClr val="0070C0"/>
                </a:solidFill>
              </a:rPr>
              <a:t>I have found</a:t>
            </a:r>
            <a:r>
              <a:rPr lang="en-US" sz="2800" b="1" i="1" dirty="0"/>
              <a:t> among the exiles from Judah </a:t>
            </a:r>
            <a:r>
              <a:rPr lang="en-US" sz="2800" b="1" i="1" dirty="0">
                <a:solidFill>
                  <a:srgbClr val="0070C0"/>
                </a:solidFill>
              </a:rPr>
              <a:t>a man who will make known to the king the interpretation</a:t>
            </a:r>
            <a:r>
              <a:rPr lang="en-US" sz="2800" b="1" i="1" dirty="0"/>
              <a:t>.”</a:t>
            </a:r>
            <a:r>
              <a:rPr lang="en-US" sz="2800" b="1" dirty="0"/>
              <a:t> </a:t>
            </a:r>
            <a:r>
              <a:rPr lang="en-US" sz="2400" b="1" dirty="0">
                <a:solidFill>
                  <a:srgbClr val="FF0000"/>
                </a:solidFill>
              </a:rPr>
              <a:t>26</a:t>
            </a:r>
            <a:r>
              <a:rPr lang="en-US" sz="2800" b="1" dirty="0"/>
              <a:t> </a:t>
            </a:r>
            <a:r>
              <a:rPr lang="en-US" sz="2800" b="1" i="1" dirty="0">
                <a:solidFill>
                  <a:srgbClr val="0070C0"/>
                </a:solidFill>
              </a:rPr>
              <a:t>The king declared to Daniel</a:t>
            </a:r>
            <a:r>
              <a:rPr lang="en-US" sz="2800" b="1" i="1" dirty="0"/>
              <a:t>, whose name was Belteshazzar, “</a:t>
            </a:r>
            <a:r>
              <a:rPr lang="en-US" sz="2800" b="1" i="1" dirty="0">
                <a:solidFill>
                  <a:srgbClr val="0070C0"/>
                </a:solidFill>
              </a:rPr>
              <a:t>Are you able</a:t>
            </a:r>
            <a:r>
              <a:rPr lang="en-US" sz="2800" b="1" i="1" dirty="0"/>
              <a:t> to make known to me the dream that I have seen and its interpretation?”</a:t>
            </a:r>
            <a:endParaRPr lang="en-US" sz="2800" b="1" i="1" u="sng" dirty="0">
              <a:solidFill>
                <a:srgbClr val="00B050"/>
              </a:solidFill>
            </a:endParaRPr>
          </a:p>
        </p:txBody>
      </p:sp>
    </p:spTree>
    <p:extLst>
      <p:ext uri="{BB962C8B-B14F-4D97-AF65-F5344CB8AC3E}">
        <p14:creationId xmlns:p14="http://schemas.microsoft.com/office/powerpoint/2010/main" val="40419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 </a:t>
            </a:r>
            <a:r>
              <a:rPr lang="en-US" sz="3200" b="1" i="0" dirty="0">
                <a:effectLst/>
                <a:ea typeface="Calibri" panose="020F0502020204030204" pitchFamily="34" charset="0"/>
              </a:rPr>
              <a:t>Daniel exalts God to the king as One above all men and their gods</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25-28a</a:t>
            </a:r>
            <a:r>
              <a:rPr lang="en-US" sz="3200" b="1" dirty="0">
                <a:effectLst/>
                <a:ea typeface="Calibri" panose="020F0502020204030204" pitchFamily="34" charset="0"/>
              </a:rPr>
              <a:t>)</a:t>
            </a:r>
            <a:endParaRPr lang="en-US" sz="3200" i="0" dirty="0"/>
          </a:p>
        </p:txBody>
      </p:sp>
      <p:sp>
        <p:nvSpPr>
          <p:cNvPr id="4" name="Content Placeholder 3">
            <a:extLst>
              <a:ext uri="{FF2B5EF4-FFF2-40B4-BE49-F238E27FC236}">
                <a16:creationId xmlns:a16="http://schemas.microsoft.com/office/drawing/2014/main" id="{A164FECB-3E21-B2FB-B5C8-2B5591100744}"/>
              </a:ext>
            </a:extLst>
          </p:cNvPr>
          <p:cNvSpPr>
            <a:spLocks noGrp="1"/>
          </p:cNvSpPr>
          <p:nvPr>
            <p:ph idx="1"/>
          </p:nvPr>
        </p:nvSpPr>
        <p:spPr>
          <a:xfrm>
            <a:off x="525717" y="2521885"/>
            <a:ext cx="11114595" cy="4336115"/>
          </a:xfrm>
        </p:spPr>
        <p:txBody>
          <a:bodyPr>
            <a:normAutofit/>
          </a:bodyPr>
          <a:lstStyle/>
          <a:p>
            <a:r>
              <a:rPr lang="en-US" sz="2400" b="1" dirty="0">
                <a:solidFill>
                  <a:srgbClr val="FF0000"/>
                </a:solidFill>
              </a:rPr>
              <a:t>27</a:t>
            </a:r>
            <a:r>
              <a:rPr lang="en-US" sz="2800" b="1" dirty="0"/>
              <a:t> </a:t>
            </a:r>
            <a:r>
              <a:rPr lang="en-US" sz="2800" b="1" i="1" dirty="0"/>
              <a:t>Daniel answered the king and said, “</a:t>
            </a:r>
            <a:r>
              <a:rPr lang="en-US" sz="2800" b="1" i="1" dirty="0">
                <a:solidFill>
                  <a:srgbClr val="0070C0"/>
                </a:solidFill>
              </a:rPr>
              <a:t>No</a:t>
            </a:r>
            <a:r>
              <a:rPr lang="en-US" sz="2800" b="1" i="1" dirty="0"/>
              <a:t> wise </a:t>
            </a:r>
            <a:r>
              <a:rPr lang="en-US" sz="2800" b="1" i="1" dirty="0">
                <a:solidFill>
                  <a:srgbClr val="0070C0"/>
                </a:solidFill>
              </a:rPr>
              <a:t>men</a:t>
            </a:r>
            <a:r>
              <a:rPr lang="en-US" sz="2800" b="1" i="1" dirty="0"/>
              <a:t>, enchanters, magicians, or astrologers </a:t>
            </a:r>
            <a:r>
              <a:rPr lang="en-US" sz="2800" b="1" i="1" dirty="0">
                <a:solidFill>
                  <a:srgbClr val="0070C0"/>
                </a:solidFill>
              </a:rPr>
              <a:t>can show to the king the mystery that the king has asked</a:t>
            </a:r>
            <a:r>
              <a:rPr lang="en-US" sz="2800" b="1" dirty="0"/>
              <a:t>, </a:t>
            </a:r>
            <a:r>
              <a:rPr lang="en-US" sz="2400" b="1" dirty="0">
                <a:solidFill>
                  <a:srgbClr val="FF0000"/>
                </a:solidFill>
              </a:rPr>
              <a:t>28</a:t>
            </a:r>
            <a:r>
              <a:rPr lang="en-US" sz="2800" b="1" dirty="0"/>
              <a:t> </a:t>
            </a:r>
            <a:r>
              <a:rPr lang="en-US" sz="2800" b="1" i="1" dirty="0">
                <a:solidFill>
                  <a:srgbClr val="0070C0"/>
                </a:solidFill>
              </a:rPr>
              <a:t>but</a:t>
            </a:r>
            <a:r>
              <a:rPr lang="en-US" sz="2800" b="1" i="1" dirty="0"/>
              <a:t> there is a </a:t>
            </a:r>
            <a:r>
              <a:rPr lang="en-US" sz="2800" b="1" i="1" dirty="0">
                <a:solidFill>
                  <a:srgbClr val="0070C0"/>
                </a:solidFill>
              </a:rPr>
              <a:t>God</a:t>
            </a:r>
            <a:r>
              <a:rPr lang="en-US" sz="2800" b="1" i="1" dirty="0"/>
              <a:t> in heaven who reveals mysteries, and he </a:t>
            </a:r>
            <a:r>
              <a:rPr lang="en-US" sz="2800" b="1" i="1" dirty="0">
                <a:solidFill>
                  <a:srgbClr val="0070C0"/>
                </a:solidFill>
              </a:rPr>
              <a:t>has made known to King Nebuchadnezzar what will be </a:t>
            </a:r>
            <a:r>
              <a:rPr lang="en-US" sz="2800" b="1" i="1" u="sng" dirty="0">
                <a:solidFill>
                  <a:srgbClr val="0070C0"/>
                </a:solidFill>
              </a:rPr>
              <a:t>in the latter days</a:t>
            </a:r>
            <a:r>
              <a:rPr lang="en-US" sz="2800" b="1" dirty="0"/>
              <a:t>. </a:t>
            </a:r>
          </a:p>
          <a:p>
            <a:endParaRPr lang="en-US" sz="2800" b="1" i="1" u="sng" dirty="0">
              <a:solidFill>
                <a:srgbClr val="00B050"/>
              </a:solidFill>
            </a:endParaRPr>
          </a:p>
        </p:txBody>
      </p:sp>
    </p:spTree>
    <p:extLst>
      <p:ext uri="{BB962C8B-B14F-4D97-AF65-F5344CB8AC3E}">
        <p14:creationId xmlns:p14="http://schemas.microsoft.com/office/powerpoint/2010/main" val="344684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circle(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dirty="0">
                <a:effectLst/>
                <a:ea typeface="Calibri" panose="020F0502020204030204" pitchFamily="34" charset="0"/>
              </a:rPr>
              <a:t>God uses Daniel to address the king’s concerns about the future</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28b-30</a:t>
            </a:r>
            <a:r>
              <a:rPr lang="en-US" sz="3200" b="1" dirty="0">
                <a:effectLst/>
                <a:ea typeface="Calibri" panose="020F0502020204030204" pitchFamily="34" charset="0"/>
              </a:rPr>
              <a:t>)</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28</a:t>
            </a:r>
            <a:r>
              <a:rPr lang="en-US" sz="2800" b="1" dirty="0"/>
              <a:t> </a:t>
            </a:r>
            <a:r>
              <a:rPr lang="en-US" sz="2800" b="1" i="1" dirty="0"/>
              <a:t>Your dream and the visions of your head </a:t>
            </a:r>
            <a:r>
              <a:rPr lang="en-US" sz="2800" b="1" i="1" dirty="0">
                <a:solidFill>
                  <a:srgbClr val="0070C0"/>
                </a:solidFill>
              </a:rPr>
              <a:t>as you lay in bed</a:t>
            </a:r>
            <a:r>
              <a:rPr lang="en-US" sz="2800" b="1" i="1" dirty="0"/>
              <a:t> are these</a:t>
            </a:r>
            <a:r>
              <a:rPr lang="en-US" sz="2800" b="1" dirty="0"/>
              <a:t>: </a:t>
            </a:r>
            <a:r>
              <a:rPr lang="en-US" sz="2400" b="1" dirty="0">
                <a:solidFill>
                  <a:srgbClr val="FF0000"/>
                </a:solidFill>
              </a:rPr>
              <a:t>29</a:t>
            </a:r>
            <a:r>
              <a:rPr lang="en-US" sz="2800" b="1" dirty="0"/>
              <a:t> </a:t>
            </a:r>
            <a:r>
              <a:rPr lang="en-US" sz="2800" b="1" i="1" dirty="0"/>
              <a:t>To you, O king, </a:t>
            </a:r>
            <a:r>
              <a:rPr lang="en-US" sz="2800" b="1" i="1" dirty="0">
                <a:solidFill>
                  <a:srgbClr val="0070C0"/>
                </a:solidFill>
              </a:rPr>
              <a:t>as you lay in bed came thoughts of what would be after this</a:t>
            </a:r>
            <a:r>
              <a:rPr lang="en-US" sz="2800" b="1" i="1" dirty="0"/>
              <a:t>, and he who reveals mysteries made known to you what is to be</a:t>
            </a:r>
            <a:r>
              <a:rPr lang="en-US" sz="2800" b="1" dirty="0"/>
              <a:t>. </a:t>
            </a:r>
            <a:r>
              <a:rPr lang="en-US" sz="2400" b="1" dirty="0">
                <a:solidFill>
                  <a:srgbClr val="FF0000"/>
                </a:solidFill>
              </a:rPr>
              <a:t>30</a:t>
            </a:r>
            <a:r>
              <a:rPr lang="en-US" sz="2800" b="1" dirty="0"/>
              <a:t> </a:t>
            </a:r>
            <a:r>
              <a:rPr lang="en-US" sz="2800" b="1" i="1" dirty="0"/>
              <a:t>But as for me, this mystery has been revealed to me, not because of any wisdom that I have more than all the living, but in order that the interpretation may be made known to the king, and that you may know the thoughts of your mind</a:t>
            </a:r>
            <a:r>
              <a:rPr lang="en-US" sz="2800" b="1" dirty="0"/>
              <a:t>.  </a:t>
            </a:r>
          </a:p>
          <a:p>
            <a:endParaRPr lang="en-US" sz="5400" b="1" dirty="0"/>
          </a:p>
        </p:txBody>
      </p:sp>
    </p:spTree>
    <p:extLst>
      <p:ext uri="{BB962C8B-B14F-4D97-AF65-F5344CB8AC3E}">
        <p14:creationId xmlns:p14="http://schemas.microsoft.com/office/powerpoint/2010/main" val="859258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 </a:t>
            </a:r>
            <a:r>
              <a:rPr lang="en-US" sz="3200" b="1" i="0" dirty="0">
                <a:effectLst/>
                <a:ea typeface="Calibri" panose="020F0502020204030204" pitchFamily="34" charset="0"/>
              </a:rPr>
              <a:t>God uses Daniel to address the king’s concerns about the future</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28b-30</a:t>
            </a:r>
            <a:r>
              <a:rPr lang="en-US" sz="3200" b="1" dirty="0">
                <a:effectLst/>
                <a:ea typeface="Calibri" panose="020F0502020204030204" pitchFamily="34" charset="0"/>
              </a:rPr>
              <a:t>)</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rmAutofit/>
          </a:bodyPr>
          <a:lstStyle/>
          <a:p>
            <a:r>
              <a:rPr lang="en-US" sz="2400" b="1" dirty="0">
                <a:solidFill>
                  <a:srgbClr val="FF0000"/>
                </a:solidFill>
              </a:rPr>
              <a:t>28</a:t>
            </a:r>
            <a:r>
              <a:rPr lang="en-US" sz="2800" b="1" dirty="0"/>
              <a:t> </a:t>
            </a:r>
            <a:r>
              <a:rPr lang="en-US" sz="2800" b="1" i="1" dirty="0"/>
              <a:t>Your dream and the visions of your head as you lay in bed are these</a:t>
            </a:r>
            <a:r>
              <a:rPr lang="en-US" sz="2800" b="1" dirty="0"/>
              <a:t>: </a:t>
            </a:r>
            <a:r>
              <a:rPr lang="en-US" sz="2400" b="1" dirty="0">
                <a:solidFill>
                  <a:srgbClr val="FF0000"/>
                </a:solidFill>
              </a:rPr>
              <a:t>29</a:t>
            </a:r>
            <a:r>
              <a:rPr lang="en-US" sz="2800" b="1" dirty="0"/>
              <a:t> </a:t>
            </a:r>
            <a:r>
              <a:rPr lang="en-US" sz="2800" b="1" i="1" dirty="0"/>
              <a:t>To you, O king, as you lay in bed came thoughts of what would be after this, and he who reveals mysteries made known to you what is to be</a:t>
            </a:r>
            <a:r>
              <a:rPr lang="en-US" sz="2800" b="1" dirty="0"/>
              <a:t>. </a:t>
            </a:r>
            <a:r>
              <a:rPr lang="en-US" sz="2400" b="1" dirty="0">
                <a:solidFill>
                  <a:srgbClr val="FF0000"/>
                </a:solidFill>
              </a:rPr>
              <a:t>30</a:t>
            </a:r>
            <a:r>
              <a:rPr lang="en-US" sz="2800" b="1" dirty="0"/>
              <a:t> </a:t>
            </a:r>
            <a:r>
              <a:rPr lang="en-US" sz="2800" b="1" i="1" dirty="0">
                <a:solidFill>
                  <a:srgbClr val="0070C0"/>
                </a:solidFill>
              </a:rPr>
              <a:t>But as for me, this mystery has been revealed to me, not because of any wisdom that I have more than all the living, but in order that the interpretation may be made known to the king, and that you may know the thoughts of your mind</a:t>
            </a:r>
            <a:r>
              <a:rPr lang="en-US" sz="2800" b="1" dirty="0"/>
              <a:t>.  </a:t>
            </a:r>
          </a:p>
          <a:p>
            <a:endParaRPr lang="en-US" sz="5400" b="1" dirty="0"/>
          </a:p>
        </p:txBody>
      </p:sp>
    </p:spTree>
    <p:extLst>
      <p:ext uri="{BB962C8B-B14F-4D97-AF65-F5344CB8AC3E}">
        <p14:creationId xmlns:p14="http://schemas.microsoft.com/office/powerpoint/2010/main" val="4283902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effectLst/>
                <a:ea typeface="Calibri" panose="020F0502020204030204" pitchFamily="34" charset="0"/>
              </a:rPr>
              <a:t>Daniel reveals the king’s dream in detail</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31-35</a:t>
            </a:r>
            <a:r>
              <a:rPr lang="en-US" sz="3200" b="1" dirty="0">
                <a:effectLst/>
                <a:ea typeface="Calibri" panose="020F0502020204030204" pitchFamily="34" charset="0"/>
              </a:rPr>
              <a:t>)</a:t>
            </a:r>
            <a:r>
              <a:rPr lang="en-US" sz="3200" b="1" i="0" kern="0" dirty="0">
                <a:solidFill>
                  <a:srgbClr val="C00000"/>
                </a:solidFill>
                <a:effectLst/>
                <a:ea typeface="Aptos" panose="020B0004020202020204" pitchFamily="34" charset="0"/>
              </a:rPr>
              <a:t> </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10077557" cy="4336115"/>
          </a:xfrm>
        </p:spPr>
        <p:txBody>
          <a:bodyPr>
            <a:noAutofit/>
          </a:bodyPr>
          <a:lstStyle/>
          <a:p>
            <a:r>
              <a:rPr lang="en-US" sz="2400" b="1" dirty="0">
                <a:solidFill>
                  <a:srgbClr val="FF0000"/>
                </a:solidFill>
              </a:rPr>
              <a:t>31</a:t>
            </a:r>
            <a:r>
              <a:rPr lang="en-US" sz="2800" b="1" i="1" dirty="0"/>
              <a:t>“You saw, O king, and behold, a great image. This image, </a:t>
            </a:r>
            <a:r>
              <a:rPr lang="en-US" sz="2800" b="1" i="1" dirty="0">
                <a:solidFill>
                  <a:srgbClr val="0070C0"/>
                </a:solidFill>
              </a:rPr>
              <a:t>mighty</a:t>
            </a:r>
            <a:r>
              <a:rPr lang="en-US" sz="2800" b="1" i="1" dirty="0"/>
              <a:t> and of </a:t>
            </a:r>
            <a:r>
              <a:rPr lang="en-US" sz="2800" b="1" i="1" dirty="0">
                <a:solidFill>
                  <a:srgbClr val="0070C0"/>
                </a:solidFill>
              </a:rPr>
              <a:t>exceeding brightness</a:t>
            </a:r>
            <a:r>
              <a:rPr lang="en-US" sz="2800" b="1" i="1" dirty="0"/>
              <a:t>, stood before you, and </a:t>
            </a:r>
            <a:r>
              <a:rPr lang="en-US" sz="2800" b="1" i="1" dirty="0">
                <a:solidFill>
                  <a:srgbClr val="0070C0"/>
                </a:solidFill>
              </a:rPr>
              <a:t>its appearance was frightening</a:t>
            </a:r>
            <a:r>
              <a:rPr lang="en-US" sz="2800" b="1" dirty="0"/>
              <a:t>. </a:t>
            </a:r>
          </a:p>
          <a:p>
            <a:endParaRPr lang="en-US" sz="2800" b="1" dirty="0"/>
          </a:p>
          <a:p>
            <a:r>
              <a:rPr lang="en-US" sz="2800" b="1" dirty="0"/>
              <a:t>“</a:t>
            </a:r>
            <a:r>
              <a:rPr lang="en-US" sz="2800" b="1" i="1" dirty="0"/>
              <a:t>I had a dream, and </a:t>
            </a:r>
            <a:r>
              <a:rPr lang="en-US" sz="2800" b="1" i="1" dirty="0">
                <a:solidFill>
                  <a:srgbClr val="0070C0"/>
                </a:solidFill>
              </a:rPr>
              <a:t>my spirit is troubled </a:t>
            </a:r>
            <a:r>
              <a:rPr lang="en-US" sz="2800" b="1" i="1" dirty="0"/>
              <a:t>to know the dream</a:t>
            </a:r>
            <a:r>
              <a:rPr lang="en-US" sz="2800" b="1" dirty="0"/>
              <a:t>.” </a:t>
            </a:r>
            <a:r>
              <a:rPr lang="en-US" sz="2800" b="1" dirty="0">
                <a:solidFill>
                  <a:srgbClr val="C00000"/>
                </a:solidFill>
              </a:rPr>
              <a:t>Daniel 2:3</a:t>
            </a:r>
            <a:endParaRPr lang="en-US" sz="3600" b="1" dirty="0">
              <a:solidFill>
                <a:srgbClr val="C00000"/>
              </a:solidFill>
            </a:endParaRPr>
          </a:p>
        </p:txBody>
      </p:sp>
    </p:spTree>
    <p:extLst>
      <p:ext uri="{BB962C8B-B14F-4D97-AF65-F5344CB8AC3E}">
        <p14:creationId xmlns:p14="http://schemas.microsoft.com/office/powerpoint/2010/main" val="244681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circle(in)">
                                      <p:cBhvr>
                                        <p:cTn id="11"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086BC-6456-C543-AEA4-861E2F7CB6C0}"/>
              </a:ext>
            </a:extLst>
          </p:cNvPr>
          <p:cNvSpPr>
            <a:spLocks noGrp="1"/>
          </p:cNvSpPr>
          <p:nvPr>
            <p:ph type="title"/>
          </p:nvPr>
        </p:nvSpPr>
        <p:spPr/>
        <p:txBody>
          <a:bodyPr>
            <a:normAutofit/>
          </a:bodyPr>
          <a:lstStyle/>
          <a:p>
            <a:r>
              <a:rPr lang="en-US" sz="3200" b="1" i="0" kern="0" dirty="0">
                <a:solidFill>
                  <a:srgbClr val="C00000"/>
                </a:solidFill>
                <a:effectLst/>
                <a:ea typeface="Aptos" panose="020B0004020202020204" pitchFamily="34" charset="0"/>
              </a:rPr>
              <a:t>III. </a:t>
            </a:r>
            <a:r>
              <a:rPr lang="en-US" sz="3200" b="1" i="0" dirty="0">
                <a:effectLst/>
                <a:ea typeface="Calibri" panose="020F0502020204030204" pitchFamily="34" charset="0"/>
              </a:rPr>
              <a:t>Daniel reveals the king’s dream in detail</a:t>
            </a:r>
            <a:r>
              <a:rPr lang="en-US" sz="3200" i="0" dirty="0">
                <a:effectLst/>
                <a:ea typeface="Calibri" panose="020F0502020204030204" pitchFamily="34" charset="0"/>
              </a:rPr>
              <a:t> </a:t>
            </a:r>
            <a:r>
              <a:rPr lang="en-US" sz="3200" b="1" dirty="0">
                <a:effectLst/>
                <a:ea typeface="Calibri" panose="020F0502020204030204" pitchFamily="34" charset="0"/>
              </a:rPr>
              <a:t>(</a:t>
            </a:r>
            <a:r>
              <a:rPr lang="en-US" sz="3200" b="1" i="1" dirty="0">
                <a:effectLst/>
                <a:ea typeface="Calibri" panose="020F0502020204030204" pitchFamily="34" charset="0"/>
              </a:rPr>
              <a:t>verses 31-35</a:t>
            </a:r>
            <a:r>
              <a:rPr lang="en-US" sz="3200" b="1" dirty="0">
                <a:effectLst/>
                <a:ea typeface="Calibri" panose="020F0502020204030204" pitchFamily="34" charset="0"/>
              </a:rPr>
              <a:t>)</a:t>
            </a:r>
            <a:r>
              <a:rPr lang="en-US" sz="3200" b="1" i="0" kern="0" dirty="0">
                <a:solidFill>
                  <a:srgbClr val="C00000"/>
                </a:solidFill>
                <a:effectLst/>
                <a:ea typeface="Aptos" panose="020B0004020202020204" pitchFamily="34" charset="0"/>
              </a:rPr>
              <a:t> </a:t>
            </a:r>
            <a:endParaRPr lang="en-US" sz="3200" i="0" dirty="0"/>
          </a:p>
        </p:txBody>
      </p:sp>
      <p:sp>
        <p:nvSpPr>
          <p:cNvPr id="3" name="Content Placeholder 2">
            <a:extLst>
              <a:ext uri="{FF2B5EF4-FFF2-40B4-BE49-F238E27FC236}">
                <a16:creationId xmlns:a16="http://schemas.microsoft.com/office/drawing/2014/main" id="{24C0BACD-48A2-2A04-202E-64384E2F6FC5}"/>
              </a:ext>
            </a:extLst>
          </p:cNvPr>
          <p:cNvSpPr>
            <a:spLocks noGrp="1"/>
          </p:cNvSpPr>
          <p:nvPr>
            <p:ph idx="1"/>
          </p:nvPr>
        </p:nvSpPr>
        <p:spPr>
          <a:xfrm>
            <a:off x="525717" y="2521885"/>
            <a:ext cx="4576635" cy="4336115"/>
          </a:xfrm>
        </p:spPr>
        <p:txBody>
          <a:bodyPr>
            <a:noAutofit/>
          </a:bodyPr>
          <a:lstStyle/>
          <a:p>
            <a:r>
              <a:rPr lang="en-US" sz="2400" b="1" dirty="0">
                <a:solidFill>
                  <a:srgbClr val="FF0000"/>
                </a:solidFill>
              </a:rPr>
              <a:t>32</a:t>
            </a:r>
            <a:r>
              <a:rPr lang="en-US" sz="2800" b="1" dirty="0"/>
              <a:t> </a:t>
            </a:r>
            <a:r>
              <a:rPr lang="en-US" sz="2800" b="1" i="1" dirty="0">
                <a:solidFill>
                  <a:srgbClr val="0070C0"/>
                </a:solidFill>
              </a:rPr>
              <a:t>The </a:t>
            </a:r>
            <a:r>
              <a:rPr lang="en-US" sz="2800" b="1" i="1" dirty="0">
                <a:solidFill>
                  <a:srgbClr val="00B050"/>
                </a:solidFill>
              </a:rPr>
              <a:t>head</a:t>
            </a:r>
            <a:r>
              <a:rPr lang="en-US" sz="2800" b="1" i="1" dirty="0">
                <a:solidFill>
                  <a:srgbClr val="0070C0"/>
                </a:solidFill>
              </a:rPr>
              <a:t> </a:t>
            </a:r>
            <a:r>
              <a:rPr lang="en-US" sz="2800" b="1" i="1" dirty="0"/>
              <a:t>of this image was of </a:t>
            </a:r>
            <a:r>
              <a:rPr lang="en-US" sz="2800" b="1" i="1" dirty="0">
                <a:solidFill>
                  <a:srgbClr val="0070C0"/>
                </a:solidFill>
              </a:rPr>
              <a:t>fine gold</a:t>
            </a:r>
            <a:r>
              <a:rPr lang="en-US" sz="2800" b="1" i="1" dirty="0"/>
              <a:t>, its </a:t>
            </a:r>
            <a:r>
              <a:rPr lang="en-US" sz="2800" b="1" i="1" dirty="0">
                <a:solidFill>
                  <a:srgbClr val="00B050"/>
                </a:solidFill>
              </a:rPr>
              <a:t>chest and arms</a:t>
            </a:r>
            <a:r>
              <a:rPr lang="en-US" sz="2800" b="1" i="1" dirty="0">
                <a:solidFill>
                  <a:srgbClr val="0070C0"/>
                </a:solidFill>
              </a:rPr>
              <a:t> of silver</a:t>
            </a:r>
            <a:r>
              <a:rPr lang="en-US" sz="2800" b="1" i="1" dirty="0"/>
              <a:t>, its </a:t>
            </a:r>
            <a:r>
              <a:rPr lang="en-US" sz="2800" b="1" i="1" dirty="0">
                <a:solidFill>
                  <a:srgbClr val="00B050"/>
                </a:solidFill>
              </a:rPr>
              <a:t>middle and thighs </a:t>
            </a:r>
            <a:r>
              <a:rPr lang="en-US" sz="2800" b="1" i="1" dirty="0">
                <a:solidFill>
                  <a:srgbClr val="0070C0"/>
                </a:solidFill>
              </a:rPr>
              <a:t>of bronze</a:t>
            </a:r>
            <a:r>
              <a:rPr lang="en-US" sz="2800" b="1" dirty="0"/>
              <a:t>, </a:t>
            </a:r>
            <a:r>
              <a:rPr lang="en-US" sz="2400" b="1" dirty="0">
                <a:solidFill>
                  <a:srgbClr val="FF0000"/>
                </a:solidFill>
              </a:rPr>
              <a:t>33</a:t>
            </a:r>
            <a:r>
              <a:rPr lang="en-US" sz="2800" b="1" dirty="0"/>
              <a:t> </a:t>
            </a:r>
            <a:r>
              <a:rPr lang="en-US" sz="2800" b="1" i="1" dirty="0"/>
              <a:t>its </a:t>
            </a:r>
            <a:r>
              <a:rPr lang="en-US" sz="2800" b="1" i="1" dirty="0">
                <a:solidFill>
                  <a:srgbClr val="00B050"/>
                </a:solidFill>
              </a:rPr>
              <a:t>legs</a:t>
            </a:r>
            <a:r>
              <a:rPr lang="en-US" sz="2800" b="1" i="1" dirty="0">
                <a:solidFill>
                  <a:srgbClr val="0070C0"/>
                </a:solidFill>
              </a:rPr>
              <a:t> of iron</a:t>
            </a:r>
            <a:r>
              <a:rPr lang="en-US" sz="2800" b="1" i="1" dirty="0"/>
              <a:t>, its </a:t>
            </a:r>
            <a:r>
              <a:rPr lang="en-US" sz="2800" b="1" i="1" dirty="0">
                <a:solidFill>
                  <a:srgbClr val="00B050"/>
                </a:solidFill>
              </a:rPr>
              <a:t>feet</a:t>
            </a:r>
            <a:r>
              <a:rPr lang="en-US" sz="2800" b="1" i="1" dirty="0">
                <a:solidFill>
                  <a:srgbClr val="0070C0"/>
                </a:solidFill>
              </a:rPr>
              <a:t> partly of iron and partly of clay</a:t>
            </a:r>
            <a:r>
              <a:rPr lang="en-US" sz="2800" b="1" dirty="0"/>
              <a:t>. </a:t>
            </a:r>
          </a:p>
        </p:txBody>
      </p:sp>
      <p:pic>
        <p:nvPicPr>
          <p:cNvPr id="5" name="Picture 4">
            <a:extLst>
              <a:ext uri="{FF2B5EF4-FFF2-40B4-BE49-F238E27FC236}">
                <a16:creationId xmlns:a16="http://schemas.microsoft.com/office/drawing/2014/main" id="{CBFC6675-7293-F06A-60E1-C09E2971CFE0}"/>
              </a:ext>
            </a:extLst>
          </p:cNvPr>
          <p:cNvPicPr>
            <a:picLocks noChangeAspect="1"/>
          </p:cNvPicPr>
          <p:nvPr/>
        </p:nvPicPr>
        <p:blipFill rotWithShape="1">
          <a:blip r:embed="rId2"/>
          <a:srcRect l="68028" t="24134" r="18388" b="36533"/>
          <a:stretch/>
        </p:blipFill>
        <p:spPr>
          <a:xfrm>
            <a:off x="5907024" y="1920349"/>
            <a:ext cx="2560320" cy="4633707"/>
          </a:xfrm>
          <a:prstGeom prst="rect">
            <a:avLst/>
          </a:prstGeom>
          <a:ln w="88900" cap="sq" cmpd="thickThin">
            <a:solidFill>
              <a:srgbClr val="000000"/>
            </a:solidFill>
            <a:prstDash val="solid"/>
            <a:miter lim="800000"/>
          </a:ln>
          <a:effectLst>
            <a:innerShdw blurRad="76200">
              <a:srgbClr val="000000"/>
            </a:innerShdw>
          </a:effectLst>
        </p:spPr>
      </p:pic>
      <p:sp>
        <p:nvSpPr>
          <p:cNvPr id="6" name="Arrow: Down 5">
            <a:extLst>
              <a:ext uri="{FF2B5EF4-FFF2-40B4-BE49-F238E27FC236}">
                <a16:creationId xmlns:a16="http://schemas.microsoft.com/office/drawing/2014/main" id="{7A9FFC7C-426D-CEE8-E38E-6A87DA2D881B}"/>
              </a:ext>
            </a:extLst>
          </p:cNvPr>
          <p:cNvSpPr/>
          <p:nvPr/>
        </p:nvSpPr>
        <p:spPr>
          <a:xfrm>
            <a:off x="8641080" y="2688336"/>
            <a:ext cx="804672" cy="2697480"/>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
        <p:nvSpPr>
          <p:cNvPr id="7" name="TextBox 6">
            <a:extLst>
              <a:ext uri="{FF2B5EF4-FFF2-40B4-BE49-F238E27FC236}">
                <a16:creationId xmlns:a16="http://schemas.microsoft.com/office/drawing/2014/main" id="{7A33794A-A748-C5CF-A2C8-FEC9B46ED741}"/>
              </a:ext>
            </a:extLst>
          </p:cNvPr>
          <p:cNvSpPr txBox="1"/>
          <p:nvPr/>
        </p:nvSpPr>
        <p:spPr>
          <a:xfrm>
            <a:off x="9524281" y="2688336"/>
            <a:ext cx="2157985" cy="22467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venir Next LT Pro"/>
                <a:ea typeface="+mn-ea"/>
                <a:cs typeface="+mn-cs"/>
              </a:rPr>
              <a:t>Strength increases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7030A0"/>
              </a:solidFill>
              <a:effectLst/>
              <a:uLnTx/>
              <a:uFillTx/>
              <a:latin typeface="Avenir Next LT Pro"/>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7030A0"/>
                </a:solidFill>
                <a:effectLst/>
                <a:uLnTx/>
                <a:uFillTx/>
                <a:latin typeface="Avenir Next LT Pro"/>
                <a:ea typeface="+mn-ea"/>
                <a:cs typeface="+mn-cs"/>
              </a:rPr>
              <a:t>Worth decreases</a:t>
            </a:r>
          </a:p>
        </p:txBody>
      </p:sp>
      <p:sp>
        <p:nvSpPr>
          <p:cNvPr id="8" name="Oval 7">
            <a:extLst>
              <a:ext uri="{FF2B5EF4-FFF2-40B4-BE49-F238E27FC236}">
                <a16:creationId xmlns:a16="http://schemas.microsoft.com/office/drawing/2014/main" id="{A45BD11B-C6B3-AA25-A7DD-F3E33CB083B7}"/>
              </a:ext>
            </a:extLst>
          </p:cNvPr>
          <p:cNvSpPr/>
          <p:nvPr/>
        </p:nvSpPr>
        <p:spPr>
          <a:xfrm>
            <a:off x="6355080" y="5715000"/>
            <a:ext cx="1737360" cy="1005840"/>
          </a:xfrm>
          <a:prstGeom prst="ellipse">
            <a:avLst/>
          </a:prstGeom>
          <a:noFill/>
          <a:ln w="76200">
            <a:solidFill>
              <a:srgbClr val="FFFF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a:ea typeface="+mn-ea"/>
              <a:cs typeface="+mn-cs"/>
            </a:endParaRPr>
          </a:p>
        </p:txBody>
      </p:sp>
    </p:spTree>
    <p:extLst>
      <p:ext uri="{BB962C8B-B14F-4D97-AF65-F5344CB8AC3E}">
        <p14:creationId xmlns:p14="http://schemas.microsoft.com/office/powerpoint/2010/main" val="1801089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ircle(in)">
                                      <p:cBhvr>
                                        <p:cTn id="11" dur="2000"/>
                                        <p:tgtEl>
                                          <p:spTgt spid="5"/>
                                        </p:tgtEl>
                                      </p:cBhvr>
                                    </p:animEffect>
                                  </p:childTnLst>
                                </p:cTn>
                              </p:par>
                              <p:par>
                                <p:cTn id="12" presetID="6" presetClass="entr" presetSubtype="16" fill="hold" grpId="0"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2000"/>
                                        <p:tgtEl>
                                          <p:spTgt spid="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837</TotalTime>
  <Words>2157</Words>
  <Application>Microsoft Office PowerPoint</Application>
  <PresentationFormat>Widescreen</PresentationFormat>
  <Paragraphs>82</Paragraphs>
  <Slides>29</Slides>
  <Notes>4</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29</vt:i4>
      </vt:variant>
    </vt:vector>
  </HeadingPairs>
  <TitlesOfParts>
    <vt:vector size="38" baseType="lpstr">
      <vt:lpstr>Aptos</vt:lpstr>
      <vt:lpstr>Arial</vt:lpstr>
      <vt:lpstr>Avenir Next LT Pro</vt:lpstr>
      <vt:lpstr>Avenir Next LT Pro Light</vt:lpstr>
      <vt:lpstr>Calibri</vt:lpstr>
      <vt:lpstr>Calibri Light</vt:lpstr>
      <vt:lpstr>Georgia Pro Semibold</vt:lpstr>
      <vt:lpstr>1_Office Theme</vt:lpstr>
      <vt:lpstr>RocaVTI</vt:lpstr>
      <vt:lpstr>PowerPoint Presentation</vt:lpstr>
      <vt:lpstr>PowerPoint Presentation</vt:lpstr>
      <vt:lpstr>Dreams of Latter Days  Part 2</vt:lpstr>
      <vt:lpstr>I. Daniel exalts God to the king as One above all men and their gods (verses 25-28a)</vt:lpstr>
      <vt:lpstr>I. Daniel exalts God to the king as One above all men and their gods (verses 25-28a)</vt:lpstr>
      <vt:lpstr>II. God uses Daniel to address the king’s concerns about the future (verses 28b-30)</vt:lpstr>
      <vt:lpstr>II. God uses Daniel to address the king’s concerns about the future (verses 28b-30)</vt:lpstr>
      <vt:lpstr>III. Daniel reveals the king’s dream in detail (verses 31-35) </vt:lpstr>
      <vt:lpstr>III. Daniel reveals the king’s dream in detail (verses 31-35) </vt:lpstr>
      <vt:lpstr>III. Daniel reveals the king’s dream in detail (verses 31-35) </vt:lpstr>
      <vt:lpstr>III. Daniel reveals the king’s dream in detail (verses 31-35) </vt:lpstr>
      <vt:lpstr>III. Daniel reveals the king’s dream in detail (verses 31-35) </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IV. Daniel interprets the king’s dream as a series of kingdoms to come up to “the latter days” (verses 36-43)</vt:lpstr>
      <vt:lpstr>V. Daniel’s interpretation reveals that God’s kingdom will certainly destroy the kingdoms of men and forever stand in their place (verses 44-45) </vt:lpstr>
      <vt:lpstr>VI. The king honors God and blesses Daniel (verses 46-49)</vt:lpstr>
      <vt:lpstr>VI. The king honors God and blesses Daniel (verses 46-49)</vt:lpstr>
      <vt:lpstr>VI. The king honors God and blesses Daniel (verses 46-49)</vt:lpstr>
      <vt:lpstr>VI. The king honors God and blesses Daniel (verses 46-49)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User1</dc:creator>
  <cp:lastModifiedBy>Michael DeMeo</cp:lastModifiedBy>
  <cp:revision>62</cp:revision>
  <dcterms:created xsi:type="dcterms:W3CDTF">2020-03-26T18:56:14Z</dcterms:created>
  <dcterms:modified xsi:type="dcterms:W3CDTF">2024-07-07T17:24:39Z</dcterms:modified>
</cp:coreProperties>
</file>