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50" r:id="rId2"/>
  </p:sldMasterIdLst>
  <p:notesMasterIdLst>
    <p:notesMasterId r:id="rId19"/>
  </p:notesMasterIdLst>
  <p:sldIdLst>
    <p:sldId id="545" r:id="rId3"/>
    <p:sldId id="257" r:id="rId4"/>
    <p:sldId id="258" r:id="rId5"/>
    <p:sldId id="259" r:id="rId6"/>
    <p:sldId id="263" r:id="rId7"/>
    <p:sldId id="260" r:id="rId8"/>
    <p:sldId id="264" r:id="rId9"/>
    <p:sldId id="265" r:id="rId10"/>
    <p:sldId id="261" r:id="rId11"/>
    <p:sldId id="266" r:id="rId12"/>
    <p:sldId id="267" r:id="rId13"/>
    <p:sldId id="268" r:id="rId14"/>
    <p:sldId id="262" r:id="rId15"/>
    <p:sldId id="269" r:id="rId16"/>
    <p:sldId id="270" r:id="rId17"/>
    <p:sldId id="53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bcbalconyprojector@gmail.com" userId="9bcebe341cb9e03e" providerId="LiveId" clId="{68643588-D8B1-4738-A11E-C4D6A7320E30}"/>
    <pc:docChg chg="modSld">
      <pc:chgData name="lbcbalconyprojector@gmail.com" userId="9bcebe341cb9e03e" providerId="LiveId" clId="{68643588-D8B1-4738-A11E-C4D6A7320E30}" dt="2025-01-16T15:27:57.285" v="2" actId="20577"/>
      <pc:docMkLst>
        <pc:docMk/>
      </pc:docMkLst>
      <pc:sldChg chg="modSp mod">
        <pc:chgData name="lbcbalconyprojector@gmail.com" userId="9bcebe341cb9e03e" providerId="LiveId" clId="{68643588-D8B1-4738-A11E-C4D6A7320E30}" dt="2025-01-16T15:27:57.285" v="2" actId="20577"/>
        <pc:sldMkLst>
          <pc:docMk/>
          <pc:sldMk cId="586585201" sldId="548"/>
        </pc:sldMkLst>
        <pc:spChg chg="mod">
          <ac:chgData name="lbcbalconyprojector@gmail.com" userId="9bcebe341cb9e03e" providerId="LiveId" clId="{68643588-D8B1-4738-A11E-C4D6A7320E30}" dt="2025-01-16T15:27:57.285" v="2" actId="20577"/>
          <ac:spMkLst>
            <pc:docMk/>
            <pc:sldMk cId="586585201" sldId="548"/>
            <ac:spMk id="2" creationId="{48AD0582-08DF-7075-053F-14C9F29342A0}"/>
          </ac:spMkLst>
        </pc:spChg>
      </pc:sldChg>
    </pc:docChg>
  </pc:docChgLst>
  <pc:docChgLst>
    <pc:chgData name="Michael O'Dowd" userId="722580d4ac8858fa" providerId="LiveId" clId="{5C3D7183-BEC3-487F-8D83-D235D61A1139}"/>
    <pc:docChg chg="delSld modSld">
      <pc:chgData name="Michael O'Dowd" userId="722580d4ac8858fa" providerId="LiveId" clId="{5C3D7183-BEC3-487F-8D83-D235D61A1139}" dt="2025-01-14T21:11:53.410" v="61" actId="20577"/>
      <pc:docMkLst>
        <pc:docMk/>
      </pc:docMkLst>
      <pc:sldChg chg="del">
        <pc:chgData name="Michael O'Dowd" userId="722580d4ac8858fa" providerId="LiveId" clId="{5C3D7183-BEC3-487F-8D83-D235D61A1139}" dt="2025-01-14T21:08:43.619" v="2" actId="47"/>
        <pc:sldMkLst>
          <pc:docMk/>
          <pc:sldMk cId="4016277034" sldId="530"/>
        </pc:sldMkLst>
      </pc:sldChg>
      <pc:sldChg chg="del">
        <pc:chgData name="Michael O'Dowd" userId="722580d4ac8858fa" providerId="LiveId" clId="{5C3D7183-BEC3-487F-8D83-D235D61A1139}" dt="2025-01-14T21:06:51.857" v="0" actId="47"/>
        <pc:sldMkLst>
          <pc:docMk/>
          <pc:sldMk cId="3575454007" sldId="531"/>
        </pc:sldMkLst>
      </pc:sldChg>
      <pc:sldChg chg="del">
        <pc:chgData name="Michael O'Dowd" userId="722580d4ac8858fa" providerId="LiveId" clId="{5C3D7183-BEC3-487F-8D83-D235D61A1139}" dt="2025-01-14T21:09:23.582" v="3" actId="47"/>
        <pc:sldMkLst>
          <pc:docMk/>
          <pc:sldMk cId="1898484001" sldId="532"/>
        </pc:sldMkLst>
      </pc:sldChg>
      <pc:sldChg chg="modSp mod">
        <pc:chgData name="Michael O'Dowd" userId="722580d4ac8858fa" providerId="LiveId" clId="{5C3D7183-BEC3-487F-8D83-D235D61A1139}" dt="2025-01-14T21:10:25.986" v="32" actId="20577"/>
        <pc:sldMkLst>
          <pc:docMk/>
          <pc:sldMk cId="3623895837" sldId="533"/>
        </pc:sldMkLst>
        <pc:spChg chg="mod">
          <ac:chgData name="Michael O'Dowd" userId="722580d4ac8858fa" providerId="LiveId" clId="{5C3D7183-BEC3-487F-8D83-D235D61A1139}" dt="2025-01-14T21:10:25.986" v="32" actId="20577"/>
          <ac:spMkLst>
            <pc:docMk/>
            <pc:sldMk cId="3623895837" sldId="533"/>
            <ac:spMk id="3" creationId="{5D6A8E7D-724C-4ED6-8B95-17903A4D3681}"/>
          </ac:spMkLst>
        </pc:spChg>
      </pc:sldChg>
      <pc:sldChg chg="del">
        <pc:chgData name="Michael O'Dowd" userId="722580d4ac8858fa" providerId="LiveId" clId="{5C3D7183-BEC3-487F-8D83-D235D61A1139}" dt="2025-01-14T21:07:56.746" v="1" actId="47"/>
        <pc:sldMkLst>
          <pc:docMk/>
          <pc:sldMk cId="2343245775" sldId="534"/>
        </pc:sldMkLst>
      </pc:sldChg>
      <pc:sldChg chg="modSp mod">
        <pc:chgData name="Michael O'Dowd" userId="722580d4ac8858fa" providerId="LiveId" clId="{5C3D7183-BEC3-487F-8D83-D235D61A1139}" dt="2025-01-14T21:11:53.410" v="61" actId="20577"/>
        <pc:sldMkLst>
          <pc:docMk/>
          <pc:sldMk cId="3375875291" sldId="545"/>
        </pc:sldMkLst>
        <pc:spChg chg="mod">
          <ac:chgData name="Michael O'Dowd" userId="722580d4ac8858fa" providerId="LiveId" clId="{5C3D7183-BEC3-487F-8D83-D235D61A1139}" dt="2025-01-14T21:11:53.410" v="61" actId="20577"/>
          <ac:spMkLst>
            <pc:docMk/>
            <pc:sldMk cId="3375875291" sldId="545"/>
            <ac:spMk id="3" creationId="{5D6A8E7D-724C-4ED6-8B95-17903A4D36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1/19/2025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2442-459F-B434-F246-4EEB804C95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07F5F-9813-22B4-8D45-74110B6781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7EECD-069B-F449-D782-1B601B776786}"/>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5" name="Footer Placeholder 4">
            <a:extLst>
              <a:ext uri="{FF2B5EF4-FFF2-40B4-BE49-F238E27FC236}">
                <a16:creationId xmlns:a16="http://schemas.microsoft.com/office/drawing/2014/main" id="{00E10672-5102-DF4C-21E3-B652EEB36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DE-86B2-A840-845D-2C00561591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019414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4150-92F7-4C00-2599-DE916D0795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CA099-8CD1-9CCB-EEC7-6A7C2DCD0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F6BFC-0365-0902-7107-69B23B4163D8}"/>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5" name="Footer Placeholder 4">
            <a:extLst>
              <a:ext uri="{FF2B5EF4-FFF2-40B4-BE49-F238E27FC236}">
                <a16:creationId xmlns:a16="http://schemas.microsoft.com/office/drawing/2014/main" id="{14A87F5F-A6B7-6763-0006-06E6EED83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E9F86-CDE1-035C-CCF6-1C888501EBC9}"/>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839880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E176C-BD84-EE4F-7917-0EB0A3297F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0846A8-691D-EF32-91F3-C613D5ED578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B6258-D174-3C62-E23C-004779E7050D}"/>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5" name="Footer Placeholder 4">
            <a:extLst>
              <a:ext uri="{FF2B5EF4-FFF2-40B4-BE49-F238E27FC236}">
                <a16:creationId xmlns:a16="http://schemas.microsoft.com/office/drawing/2014/main" id="{2C22F94A-DA12-D1DD-5778-75382E348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CD1D-D9D4-90E6-3ED3-16B238F8838E}"/>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824189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4D1F-8A6D-C8A3-902E-54ECD2CDE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ABA4D-01B4-9688-F4D5-865C25B494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DC0839-3660-2A58-76BB-15AFD41287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1E299-DB68-D45F-EA4F-328A47A158D9}"/>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6" name="Footer Placeholder 5">
            <a:extLst>
              <a:ext uri="{FF2B5EF4-FFF2-40B4-BE49-F238E27FC236}">
                <a16:creationId xmlns:a16="http://schemas.microsoft.com/office/drawing/2014/main" id="{A553EEF9-FCC6-4BD4-4A6B-96032EDE6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56EF74-F61A-0D78-4824-9153F8D754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263567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291D-95DD-B93E-1F55-F4F9612E09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18DB5B-108D-8647-3652-2C0C89CC46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9A66F1-AD91-3034-5F69-5FBB46EA3C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96DA0D-0600-8ABF-8E9D-073C0EF1A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F445F6-F28A-115F-E3D9-CC50DFBFCB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A8BFA-3951-B0E8-AACC-57AA4FA5F21F}"/>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8" name="Footer Placeholder 7">
            <a:extLst>
              <a:ext uri="{FF2B5EF4-FFF2-40B4-BE49-F238E27FC236}">
                <a16:creationId xmlns:a16="http://schemas.microsoft.com/office/drawing/2014/main" id="{B690AADE-4128-A89D-81CF-88F32C74AF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DFB2B6-B3C3-18F4-6E8C-69C427EFFE8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686220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5F0A-01D0-8678-C92B-0ED8AD80F7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81BCCD-A38E-3DD6-2994-203901BCEBFB}"/>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4" name="Footer Placeholder 3">
            <a:extLst>
              <a:ext uri="{FF2B5EF4-FFF2-40B4-BE49-F238E27FC236}">
                <a16:creationId xmlns:a16="http://schemas.microsoft.com/office/drawing/2014/main" id="{1D7AA4E1-016D-61E7-047D-9B2BBFF2ED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A9D4DA-9D58-3817-2EC0-3F5B9CA7C85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38277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F0ABB-7339-8EDF-3675-918ECEA018C5}"/>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3" name="Footer Placeholder 2">
            <a:extLst>
              <a:ext uri="{FF2B5EF4-FFF2-40B4-BE49-F238E27FC236}">
                <a16:creationId xmlns:a16="http://schemas.microsoft.com/office/drawing/2014/main" id="{B9A2CEE1-6F84-CF74-95C2-56B94C8663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6A24E-50F8-4E6F-D4A9-6932D1FFF5E1}"/>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716757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CDA-E097-3470-F830-EBD44CAF5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C026F-A448-C2F7-BFEC-2D65F8599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3A6F9A-E60A-9CE6-6EE0-77D01D16A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87BF08-83ED-39F7-DA84-289CFF11A8DA}"/>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6" name="Footer Placeholder 5">
            <a:extLst>
              <a:ext uri="{FF2B5EF4-FFF2-40B4-BE49-F238E27FC236}">
                <a16:creationId xmlns:a16="http://schemas.microsoft.com/office/drawing/2014/main" id="{9CE952A5-E9EB-3801-EE16-DD523F284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0F79E2-A1E3-0125-55D7-5A956D785F34}"/>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1444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1473-BE3E-DDB9-C3CD-249D0B680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5E2143-49B0-9D19-7F99-535D788CF0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09E907-CFE1-6E01-1CA6-E79EBA146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E3B8A-B66C-AB2B-664D-46E4D8BD9AAB}"/>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6" name="Footer Placeholder 5">
            <a:extLst>
              <a:ext uri="{FF2B5EF4-FFF2-40B4-BE49-F238E27FC236}">
                <a16:creationId xmlns:a16="http://schemas.microsoft.com/office/drawing/2014/main" id="{D71C9710-019A-781A-845E-5A00C30D6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B37CE-21E2-AE8B-2FF4-D4DCCDBD80EC}"/>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6199297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756A-C404-CDB0-AC6F-40FD347C3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095392-8232-560B-1B5F-5903EA57E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F55A8-071D-DC22-A29F-97838E40F4E5}"/>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5" name="Footer Placeholder 4">
            <a:extLst>
              <a:ext uri="{FF2B5EF4-FFF2-40B4-BE49-F238E27FC236}">
                <a16:creationId xmlns:a16="http://schemas.microsoft.com/office/drawing/2014/main" id="{E71D62B3-7714-3756-7899-855FC0F2F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2F30C-3DFB-F98F-A83C-315C8FE2F04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808535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22FDD7-9F7A-EEF7-6574-31DB1EC4A5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259EE-2792-594D-915D-C7260C4A2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0C2A3-0CA4-E0AB-E515-2063536D20B0}"/>
              </a:ext>
            </a:extLst>
          </p:cNvPr>
          <p:cNvSpPr>
            <a:spLocks noGrp="1"/>
          </p:cNvSpPr>
          <p:nvPr>
            <p:ph type="dt" sz="half" idx="10"/>
          </p:nvPr>
        </p:nvSpPr>
        <p:spPr/>
        <p:txBody>
          <a:bodyPr/>
          <a:lstStyle/>
          <a:p>
            <a:fld id="{11C9E7F8-1C67-4E99-97B6-F00FA4CECCC0}" type="datetimeFigureOut">
              <a:rPr lang="en-US" smtClean="0"/>
              <a:t>1/19/2025</a:t>
            </a:fld>
            <a:endParaRPr lang="en-US"/>
          </a:p>
        </p:txBody>
      </p:sp>
      <p:sp>
        <p:nvSpPr>
          <p:cNvPr id="5" name="Footer Placeholder 4">
            <a:extLst>
              <a:ext uri="{FF2B5EF4-FFF2-40B4-BE49-F238E27FC236}">
                <a16:creationId xmlns:a16="http://schemas.microsoft.com/office/drawing/2014/main" id="{59083A41-F090-5330-A0DF-678540E8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8CB25-3A8F-CFB2-BA46-B26183E4A248}"/>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007338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1/19/2025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8E198F-A3E9-E14D-93C4-6AE2B2A76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AB412D-9A59-16DE-EC15-4D842EBDB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30826-C324-CDF5-9AFB-37CD0F4AB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C9E7F8-1C67-4E99-97B6-F00FA4CECCC0}" type="datetimeFigureOut">
              <a:rPr lang="en-US" smtClean="0"/>
              <a:t>1/19/2025</a:t>
            </a:fld>
            <a:endParaRPr lang="en-US"/>
          </a:p>
        </p:txBody>
      </p:sp>
      <p:sp>
        <p:nvSpPr>
          <p:cNvPr id="5" name="Footer Placeholder 4">
            <a:extLst>
              <a:ext uri="{FF2B5EF4-FFF2-40B4-BE49-F238E27FC236}">
                <a16:creationId xmlns:a16="http://schemas.microsoft.com/office/drawing/2014/main" id="{98E46033-224B-57AC-EBCA-6657B7F92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0E51BF-C1C9-FC8E-7129-3B76CE4C4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0C6ECA-2FE5-4380-8873-1D8E30ED61A7}" type="slidenum">
              <a:rPr lang="en-US" smtClean="0"/>
              <a:t>‹#›</a:t>
            </a:fld>
            <a:endParaRPr lang="en-US"/>
          </a:p>
        </p:txBody>
      </p:sp>
    </p:spTree>
    <p:extLst>
      <p:ext uri="{BB962C8B-B14F-4D97-AF65-F5344CB8AC3E}">
        <p14:creationId xmlns:p14="http://schemas.microsoft.com/office/powerpoint/2010/main" val="388589131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400" b="1" i="1" dirty="0">
                <a:solidFill>
                  <a:schemeClr val="accent4">
                    <a:lumMod val="60000"/>
                    <a:lumOff val="40000"/>
                  </a:schemeClr>
                </a:solidFill>
              </a:rPr>
              <a:t>1</a:t>
            </a:r>
            <a:r>
              <a:rPr lang="en-US" sz="4400" b="1" i="1" baseline="30000" dirty="0">
                <a:solidFill>
                  <a:schemeClr val="accent4">
                    <a:lumMod val="60000"/>
                    <a:lumOff val="40000"/>
                  </a:schemeClr>
                </a:solidFill>
              </a:rPr>
              <a:t>st</a:t>
            </a:r>
            <a:r>
              <a:rPr lang="en-US" sz="4400" b="1" i="1" dirty="0">
                <a:solidFill>
                  <a:schemeClr val="accent4">
                    <a:lumMod val="60000"/>
                    <a:lumOff val="40000"/>
                  </a:schemeClr>
                </a:solidFill>
              </a:rPr>
              <a:t> Thessalonians 1:1-10</a:t>
            </a:r>
          </a:p>
          <a:p>
            <a:pPr marL="0" indent="0" algn="ctr">
              <a:buNone/>
            </a:pPr>
            <a:endParaRPr lang="en-US" sz="4000" b="1" dirty="0">
              <a:solidFill>
                <a:srgbClr val="FF3300"/>
              </a:solidFill>
            </a:endParaRPr>
          </a:p>
          <a:p>
            <a:pPr marL="0" indent="0" algn="ctr">
              <a:buNone/>
            </a:pPr>
            <a:r>
              <a:rPr lang="en-US" sz="4000" b="1" dirty="0">
                <a:solidFill>
                  <a:srgbClr val="FF3300"/>
                </a:solidFill>
              </a:rPr>
              <a:t>Page </a:t>
            </a:r>
            <a:r>
              <a:rPr lang="en-US" sz="4800" b="1" dirty="0">
                <a:solidFill>
                  <a:schemeClr val="accent2">
                    <a:lumMod val="60000"/>
                    <a:lumOff val="40000"/>
                  </a:schemeClr>
                </a:solidFill>
              </a:rPr>
              <a:t>1172</a:t>
            </a:r>
            <a:r>
              <a:rPr lang="en-US" sz="4000" b="1" dirty="0">
                <a:solidFill>
                  <a:srgbClr val="FF3300"/>
                </a:solidFill>
              </a:rPr>
              <a:t> 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6FBB2-6874-7930-2692-C3A002A173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50EEBC-27E7-4077-DADE-953693111245}"/>
              </a:ext>
            </a:extLst>
          </p:cNvPr>
          <p:cNvSpPr>
            <a:spLocks noGrp="1"/>
          </p:cNvSpPr>
          <p:nvPr>
            <p:ph type="title"/>
          </p:nvPr>
        </p:nvSpPr>
        <p:spPr/>
        <p:txBody>
          <a:bodyPr>
            <a:normAutofit/>
          </a:bodyPr>
          <a:lstStyle/>
          <a:p>
            <a:r>
              <a:rPr lang="en-US" sz="3200" b="1" dirty="0">
                <a:solidFill>
                  <a:srgbClr val="C00000"/>
                </a:solidFill>
                <a:latin typeface="+mn-lt"/>
              </a:rPr>
              <a:t>III.</a:t>
            </a:r>
            <a:r>
              <a:rPr lang="en-US" sz="3200" b="1" dirty="0">
                <a:latin typeface="+mn-lt"/>
              </a:rPr>
              <a:t> </a:t>
            </a:r>
            <a:r>
              <a:rPr lang="en-US" sz="3200" b="1" dirty="0">
                <a:effectLst/>
                <a:latin typeface="+mn-lt"/>
                <a:ea typeface="Calibri" panose="020F0502020204030204" pitchFamily="34" charset="0"/>
              </a:rPr>
              <a:t>When a church has a testimony, </a:t>
            </a:r>
            <a:r>
              <a:rPr lang="en-US" sz="3200" b="1" i="1" dirty="0">
                <a:effectLst/>
                <a:latin typeface="+mn-lt"/>
                <a:ea typeface="Calibri" panose="020F0502020204030204" pitchFamily="34" charset="0"/>
              </a:rPr>
              <a:t>its testimony speaks for itself</a:t>
            </a:r>
            <a:r>
              <a:rPr lang="en-US" sz="3200" b="1" dirty="0">
                <a:effectLst/>
                <a:latin typeface="+mn-lt"/>
                <a:ea typeface="Calibri" panose="020F0502020204030204" pitchFamily="34" charset="0"/>
              </a:rPr>
              <a:t> (</a:t>
            </a:r>
            <a:r>
              <a:rPr lang="en-US" sz="3200" b="1" i="1" dirty="0">
                <a:effectLst/>
                <a:latin typeface="+mn-lt"/>
                <a:ea typeface="Calibri" panose="020F0502020204030204" pitchFamily="34" charset="0"/>
              </a:rPr>
              <a:t>verses 7-8</a:t>
            </a:r>
            <a:r>
              <a:rPr lang="en-US" sz="3200" b="1" dirty="0">
                <a:effectLst/>
                <a:latin typeface="+mn-lt"/>
                <a:ea typeface="Calibri" panose="020F0502020204030204" pitchFamily="34" charset="0"/>
              </a:rPr>
              <a:t>)</a:t>
            </a:r>
            <a:endParaRPr lang="en-US" sz="3200" b="1" dirty="0">
              <a:latin typeface="+mn-lt"/>
            </a:endParaRPr>
          </a:p>
        </p:txBody>
      </p:sp>
      <p:sp>
        <p:nvSpPr>
          <p:cNvPr id="3" name="Content Placeholder 2">
            <a:extLst>
              <a:ext uri="{FF2B5EF4-FFF2-40B4-BE49-F238E27FC236}">
                <a16:creationId xmlns:a16="http://schemas.microsoft.com/office/drawing/2014/main" id="{B5503C20-3EC5-D41E-AB0C-3103C22790A0}"/>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7</a:t>
            </a:r>
            <a:r>
              <a:rPr lang="en-US" b="1" dirty="0">
                <a:effectLst/>
                <a:ea typeface="Calibri" panose="020F0502020204030204" pitchFamily="34" charset="0"/>
              </a:rPr>
              <a:t> </a:t>
            </a:r>
            <a:r>
              <a:rPr lang="en-US" b="1" i="1" dirty="0">
                <a:effectLst/>
                <a:ea typeface="Calibri" panose="020F0502020204030204" pitchFamily="34" charset="0"/>
              </a:rPr>
              <a:t>so that </a:t>
            </a:r>
            <a:r>
              <a:rPr lang="en-US" b="1" i="1" dirty="0">
                <a:solidFill>
                  <a:srgbClr val="0070C0"/>
                </a:solidFill>
                <a:effectLst/>
                <a:ea typeface="Calibri" panose="020F0502020204030204" pitchFamily="34" charset="0"/>
              </a:rPr>
              <a:t>you became </a:t>
            </a:r>
            <a:r>
              <a:rPr lang="en-US" b="1" i="1" u="sng" dirty="0">
                <a:solidFill>
                  <a:srgbClr val="0070C0"/>
                </a:solidFill>
                <a:effectLst/>
                <a:ea typeface="Calibri" panose="020F0502020204030204" pitchFamily="34" charset="0"/>
              </a:rPr>
              <a:t>an example</a:t>
            </a:r>
            <a:r>
              <a:rPr lang="en-US" b="1" i="1" dirty="0">
                <a:solidFill>
                  <a:srgbClr val="0070C0"/>
                </a:solidFill>
                <a:effectLst/>
                <a:ea typeface="Calibri" panose="020F0502020204030204" pitchFamily="34" charset="0"/>
              </a:rPr>
              <a:t> to all the believers in Macedonia and in Achaia</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8</a:t>
            </a:r>
            <a:r>
              <a:rPr lang="en-US" b="1" dirty="0">
                <a:effectLst/>
                <a:ea typeface="Calibri" panose="020F0502020204030204" pitchFamily="34" charset="0"/>
              </a:rPr>
              <a:t> </a:t>
            </a:r>
            <a:r>
              <a:rPr lang="en-US" b="1" i="1" dirty="0">
                <a:effectLst/>
                <a:ea typeface="Calibri" panose="020F0502020204030204" pitchFamily="34" charset="0"/>
              </a:rPr>
              <a:t>For not only has the word of the Lord sounded forth from you in Macedonia and Achaia, but your faith in God has gone forth everywhere, so that we need not say anything</a:t>
            </a:r>
            <a:r>
              <a:rPr lang="en-US" b="1" dirty="0">
                <a:effectLst/>
                <a:ea typeface="Calibri" panose="020F0502020204030204" pitchFamily="34" charset="0"/>
              </a:rPr>
              <a:t>.</a:t>
            </a:r>
          </a:p>
        </p:txBody>
      </p:sp>
    </p:spTree>
    <p:extLst>
      <p:ext uri="{BB962C8B-B14F-4D97-AF65-F5344CB8AC3E}">
        <p14:creationId xmlns:p14="http://schemas.microsoft.com/office/powerpoint/2010/main" val="28877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B06193-E3B2-8FD0-E11A-1374988339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080E2F-8400-6D4B-1AE5-398FA56B2AC4}"/>
              </a:ext>
            </a:extLst>
          </p:cNvPr>
          <p:cNvSpPr>
            <a:spLocks noGrp="1"/>
          </p:cNvSpPr>
          <p:nvPr>
            <p:ph type="title"/>
          </p:nvPr>
        </p:nvSpPr>
        <p:spPr/>
        <p:txBody>
          <a:bodyPr>
            <a:normAutofit/>
          </a:bodyPr>
          <a:lstStyle/>
          <a:p>
            <a:r>
              <a:rPr lang="en-US" sz="3200" b="1" dirty="0">
                <a:solidFill>
                  <a:srgbClr val="C00000"/>
                </a:solidFill>
                <a:latin typeface="+mn-lt"/>
              </a:rPr>
              <a:t>III.</a:t>
            </a:r>
            <a:r>
              <a:rPr lang="en-US" sz="3200" b="1" dirty="0">
                <a:latin typeface="+mn-lt"/>
              </a:rPr>
              <a:t> </a:t>
            </a:r>
            <a:r>
              <a:rPr lang="en-US" sz="3200" b="1" dirty="0">
                <a:effectLst/>
                <a:latin typeface="+mn-lt"/>
                <a:ea typeface="Calibri" panose="020F0502020204030204" pitchFamily="34" charset="0"/>
              </a:rPr>
              <a:t>When a church has a testimony, </a:t>
            </a:r>
            <a:r>
              <a:rPr lang="en-US" sz="3200" b="1" i="1" dirty="0">
                <a:effectLst/>
                <a:latin typeface="+mn-lt"/>
                <a:ea typeface="Calibri" panose="020F0502020204030204" pitchFamily="34" charset="0"/>
              </a:rPr>
              <a:t>its testimony speaks for itself</a:t>
            </a:r>
            <a:r>
              <a:rPr lang="en-US" sz="3200" b="1" dirty="0">
                <a:effectLst/>
                <a:latin typeface="+mn-lt"/>
                <a:ea typeface="Calibri" panose="020F0502020204030204" pitchFamily="34" charset="0"/>
              </a:rPr>
              <a:t> (</a:t>
            </a:r>
            <a:r>
              <a:rPr lang="en-US" sz="3200" b="1" i="1" dirty="0">
                <a:effectLst/>
                <a:latin typeface="+mn-lt"/>
                <a:ea typeface="Calibri" panose="020F0502020204030204" pitchFamily="34" charset="0"/>
              </a:rPr>
              <a:t>verses 7-8</a:t>
            </a:r>
            <a:r>
              <a:rPr lang="en-US" sz="3200" b="1" dirty="0">
                <a:effectLst/>
                <a:latin typeface="+mn-lt"/>
                <a:ea typeface="Calibri" panose="020F0502020204030204" pitchFamily="34" charset="0"/>
              </a:rPr>
              <a:t>)</a:t>
            </a:r>
            <a:endParaRPr lang="en-US" sz="3200" b="1" dirty="0">
              <a:latin typeface="+mn-lt"/>
            </a:endParaRPr>
          </a:p>
        </p:txBody>
      </p:sp>
      <p:sp>
        <p:nvSpPr>
          <p:cNvPr id="3" name="Content Placeholder 2">
            <a:extLst>
              <a:ext uri="{FF2B5EF4-FFF2-40B4-BE49-F238E27FC236}">
                <a16:creationId xmlns:a16="http://schemas.microsoft.com/office/drawing/2014/main" id="{6EC7BAA2-0198-BAF1-2BE6-DF9F88790E96}"/>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7</a:t>
            </a:r>
            <a:r>
              <a:rPr lang="en-US" b="1" dirty="0">
                <a:effectLst/>
                <a:ea typeface="Calibri" panose="020F0502020204030204" pitchFamily="34" charset="0"/>
              </a:rPr>
              <a:t> </a:t>
            </a:r>
            <a:r>
              <a:rPr lang="en-US" b="1" i="1" dirty="0">
                <a:effectLst/>
                <a:ea typeface="Calibri" panose="020F0502020204030204" pitchFamily="34" charset="0"/>
              </a:rPr>
              <a:t>so that you became an example to all the believers in Macedonia and in Achaia</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8</a:t>
            </a:r>
            <a:r>
              <a:rPr lang="en-US" b="1" dirty="0">
                <a:effectLst/>
                <a:ea typeface="Calibri" panose="020F0502020204030204" pitchFamily="34" charset="0"/>
              </a:rPr>
              <a:t> </a:t>
            </a:r>
            <a:r>
              <a:rPr lang="en-US" b="1" i="1" dirty="0">
                <a:effectLst/>
                <a:ea typeface="Calibri" panose="020F0502020204030204" pitchFamily="34" charset="0"/>
              </a:rPr>
              <a:t>For not only has the word of the Lord sounded forth from you in Macedonia and Achaia, but </a:t>
            </a:r>
            <a:r>
              <a:rPr lang="en-US" b="1" i="1" dirty="0">
                <a:solidFill>
                  <a:srgbClr val="0070C0"/>
                </a:solidFill>
                <a:effectLst/>
                <a:ea typeface="Calibri" panose="020F0502020204030204" pitchFamily="34" charset="0"/>
              </a:rPr>
              <a:t>your faith in God has gone forth everywhere, so that we need not say anything</a:t>
            </a:r>
            <a:r>
              <a:rPr lang="en-US" b="1" dirty="0">
                <a:effectLst/>
                <a:ea typeface="Calibri" panose="020F0502020204030204" pitchFamily="34" charset="0"/>
              </a:rPr>
              <a:t>.</a:t>
            </a:r>
          </a:p>
        </p:txBody>
      </p:sp>
    </p:spTree>
    <p:extLst>
      <p:ext uri="{BB962C8B-B14F-4D97-AF65-F5344CB8AC3E}">
        <p14:creationId xmlns:p14="http://schemas.microsoft.com/office/powerpoint/2010/main" val="3046553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6D27F-7F13-AF56-BDED-BD9DE09599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B6D120-462B-DEDC-0CC7-F9EBF32348A0}"/>
              </a:ext>
            </a:extLst>
          </p:cNvPr>
          <p:cNvSpPr>
            <a:spLocks noGrp="1"/>
          </p:cNvSpPr>
          <p:nvPr>
            <p:ph type="title"/>
          </p:nvPr>
        </p:nvSpPr>
        <p:spPr/>
        <p:txBody>
          <a:bodyPr>
            <a:normAutofit/>
          </a:bodyPr>
          <a:lstStyle/>
          <a:p>
            <a:r>
              <a:rPr lang="en-US" sz="3200" b="1" dirty="0">
                <a:solidFill>
                  <a:srgbClr val="C00000"/>
                </a:solidFill>
                <a:latin typeface="+mn-lt"/>
              </a:rPr>
              <a:t>III.</a:t>
            </a:r>
            <a:r>
              <a:rPr lang="en-US" sz="3200" b="1" dirty="0">
                <a:latin typeface="+mn-lt"/>
              </a:rPr>
              <a:t> </a:t>
            </a:r>
            <a:r>
              <a:rPr lang="en-US" sz="3200" b="1" dirty="0">
                <a:effectLst/>
                <a:latin typeface="+mn-lt"/>
                <a:ea typeface="Calibri" panose="020F0502020204030204" pitchFamily="34" charset="0"/>
              </a:rPr>
              <a:t>When a church has a testimony, </a:t>
            </a:r>
            <a:r>
              <a:rPr lang="en-US" sz="3200" b="1" i="1" dirty="0">
                <a:effectLst/>
                <a:latin typeface="+mn-lt"/>
                <a:ea typeface="Calibri" panose="020F0502020204030204" pitchFamily="34" charset="0"/>
              </a:rPr>
              <a:t>its testimony speaks for itself </a:t>
            </a:r>
            <a:r>
              <a:rPr lang="en-US" sz="3200" b="1" dirty="0">
                <a:effectLst/>
                <a:latin typeface="+mn-lt"/>
                <a:ea typeface="Calibri" panose="020F0502020204030204" pitchFamily="34" charset="0"/>
              </a:rPr>
              <a:t>(</a:t>
            </a:r>
            <a:r>
              <a:rPr lang="en-US" sz="3200" b="1" i="1" dirty="0">
                <a:effectLst/>
                <a:latin typeface="+mn-lt"/>
                <a:ea typeface="Calibri" panose="020F0502020204030204" pitchFamily="34" charset="0"/>
              </a:rPr>
              <a:t>verses 7-8</a:t>
            </a:r>
            <a:r>
              <a:rPr lang="en-US" sz="3200" b="1" dirty="0">
                <a:effectLst/>
                <a:latin typeface="+mn-lt"/>
                <a:ea typeface="Calibri" panose="020F0502020204030204" pitchFamily="34" charset="0"/>
              </a:rPr>
              <a:t>)</a:t>
            </a:r>
            <a:endParaRPr lang="en-US" sz="3200" b="1" dirty="0">
              <a:latin typeface="+mn-lt"/>
            </a:endParaRPr>
          </a:p>
        </p:txBody>
      </p:sp>
      <p:sp>
        <p:nvSpPr>
          <p:cNvPr id="3" name="Content Placeholder 2">
            <a:extLst>
              <a:ext uri="{FF2B5EF4-FFF2-40B4-BE49-F238E27FC236}">
                <a16:creationId xmlns:a16="http://schemas.microsoft.com/office/drawing/2014/main" id="{5E26C475-71BF-8538-F0BE-9AA568D03598}"/>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7</a:t>
            </a:r>
            <a:r>
              <a:rPr lang="en-US" b="1" dirty="0">
                <a:effectLst/>
                <a:ea typeface="Calibri" panose="020F0502020204030204" pitchFamily="34" charset="0"/>
              </a:rPr>
              <a:t> </a:t>
            </a:r>
            <a:r>
              <a:rPr lang="en-US" b="1" i="1" dirty="0">
                <a:effectLst/>
                <a:ea typeface="Calibri" panose="020F0502020204030204" pitchFamily="34" charset="0"/>
              </a:rPr>
              <a:t>so that you became an example to all the believers in Macedonia and in Achaia</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8</a:t>
            </a:r>
            <a:r>
              <a:rPr lang="en-US" b="1" dirty="0">
                <a:effectLst/>
                <a:ea typeface="Calibri" panose="020F0502020204030204" pitchFamily="34" charset="0"/>
              </a:rPr>
              <a:t> </a:t>
            </a:r>
            <a:r>
              <a:rPr lang="en-US" b="1" i="1" dirty="0">
                <a:effectLst/>
                <a:ea typeface="Calibri" panose="020F0502020204030204" pitchFamily="34" charset="0"/>
              </a:rPr>
              <a:t>For not only has </a:t>
            </a:r>
            <a:r>
              <a:rPr lang="en-US" b="1" i="1" dirty="0">
                <a:solidFill>
                  <a:srgbClr val="0070C0"/>
                </a:solidFill>
                <a:effectLst/>
                <a:ea typeface="Calibri" panose="020F0502020204030204" pitchFamily="34" charset="0"/>
              </a:rPr>
              <a:t>the word of the Lord sounded forth </a:t>
            </a:r>
            <a:r>
              <a:rPr lang="en-US" b="1" i="1" dirty="0">
                <a:effectLst/>
                <a:ea typeface="Calibri" panose="020F0502020204030204" pitchFamily="34" charset="0"/>
              </a:rPr>
              <a:t>from you in Macedonia and Achaia, but your faith in God has</a:t>
            </a:r>
            <a:r>
              <a:rPr lang="en-US" b="1" i="1" dirty="0">
                <a:solidFill>
                  <a:srgbClr val="0070C0"/>
                </a:solidFill>
                <a:effectLst/>
                <a:ea typeface="Calibri" panose="020F0502020204030204" pitchFamily="34" charset="0"/>
              </a:rPr>
              <a:t> gone forth everywhere, so that we need not say anything</a:t>
            </a:r>
            <a:r>
              <a:rPr lang="en-US" b="1" dirty="0">
                <a:effectLst/>
                <a:ea typeface="Calibri" panose="020F0502020204030204" pitchFamily="34" charset="0"/>
              </a:rPr>
              <a:t>.</a:t>
            </a:r>
          </a:p>
        </p:txBody>
      </p:sp>
    </p:spTree>
    <p:extLst>
      <p:ext uri="{BB962C8B-B14F-4D97-AF65-F5344CB8AC3E}">
        <p14:creationId xmlns:p14="http://schemas.microsoft.com/office/powerpoint/2010/main" val="1252554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03997-94D5-4A88-449B-B516EC9A4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5C937-6743-30D2-5869-F1D9A16E9EDD}"/>
              </a:ext>
            </a:extLst>
          </p:cNvPr>
          <p:cNvSpPr>
            <a:spLocks noGrp="1"/>
          </p:cNvSpPr>
          <p:nvPr>
            <p:ph type="title"/>
          </p:nvPr>
        </p:nvSpPr>
        <p:spPr/>
        <p:txBody>
          <a:bodyPr>
            <a:normAutofit/>
          </a:bodyPr>
          <a:lstStyle/>
          <a:p>
            <a:r>
              <a:rPr lang="en-US" sz="3200" b="1" dirty="0">
                <a:solidFill>
                  <a:srgbClr val="C00000"/>
                </a:solidFill>
              </a:rPr>
              <a:t>IV.</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affirms the gospel to all the faithful</a:t>
            </a:r>
            <a:r>
              <a:rPr lang="en-US" sz="3200" b="1" dirty="0">
                <a:effectLst/>
                <a:ea typeface="Calibri" panose="020F0502020204030204" pitchFamily="34" charset="0"/>
              </a:rPr>
              <a:t> (</a:t>
            </a:r>
            <a:r>
              <a:rPr lang="en-US" sz="3200" b="1" i="1" dirty="0">
                <a:effectLst/>
                <a:ea typeface="Calibri" panose="020F0502020204030204" pitchFamily="34" charset="0"/>
              </a:rPr>
              <a:t>verses 9-10</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52EE34F7-E7DE-2775-5171-9C2180D708C5}"/>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cs typeface="Times New Roman" panose="02020603050405020304" pitchFamily="18" charset="0"/>
              </a:rPr>
              <a:t>9</a:t>
            </a:r>
            <a:r>
              <a:rPr lang="en-US" b="1" dirty="0">
                <a:effectLst/>
                <a:ea typeface="Calibri" panose="020F0502020204030204" pitchFamily="34" charset="0"/>
                <a:cs typeface="Times New Roman" panose="02020603050405020304" pitchFamily="18" charset="0"/>
              </a:rPr>
              <a:t> </a:t>
            </a:r>
            <a:r>
              <a:rPr lang="en-US" b="1" i="1" dirty="0">
                <a:effectLst/>
                <a:ea typeface="Calibri" panose="020F0502020204030204" pitchFamily="34" charset="0"/>
                <a:cs typeface="Times New Roman" panose="02020603050405020304" pitchFamily="18" charset="0"/>
              </a:rPr>
              <a:t>For they themselves report concerning us </a:t>
            </a:r>
            <a:r>
              <a:rPr lang="en-US" b="1" i="1" dirty="0">
                <a:solidFill>
                  <a:srgbClr val="0070C0"/>
                </a:solidFill>
                <a:effectLst/>
                <a:ea typeface="Calibri" panose="020F0502020204030204" pitchFamily="34" charset="0"/>
                <a:cs typeface="Times New Roman" panose="02020603050405020304" pitchFamily="18" charset="0"/>
              </a:rPr>
              <a:t>the kind of reception we had among you</a:t>
            </a:r>
            <a:r>
              <a:rPr lang="en-US" b="1" i="1" dirty="0">
                <a:effectLst/>
                <a:ea typeface="Calibri" panose="020F0502020204030204" pitchFamily="34" charset="0"/>
                <a:cs typeface="Times New Roman" panose="02020603050405020304" pitchFamily="18" charset="0"/>
              </a:rPr>
              <a:t>, and how you turned to God from idols to serve the living and true God</a:t>
            </a:r>
            <a:r>
              <a:rPr lang="en-US" b="1" dirty="0">
                <a:effectLst/>
                <a:ea typeface="Calibri" panose="020F0502020204030204" pitchFamily="34" charset="0"/>
                <a:cs typeface="Times New Roman" panose="02020603050405020304" pitchFamily="18" charset="0"/>
              </a:rPr>
              <a:t>, </a:t>
            </a:r>
            <a:r>
              <a:rPr lang="en-US" sz="2400" b="1" dirty="0">
                <a:solidFill>
                  <a:srgbClr val="FF0000"/>
                </a:solidFill>
                <a:effectLst/>
                <a:ea typeface="Calibri" panose="020F0502020204030204" pitchFamily="34" charset="0"/>
                <a:cs typeface="Times New Roman" panose="02020603050405020304" pitchFamily="18" charset="0"/>
              </a:rPr>
              <a:t>10</a:t>
            </a:r>
            <a:r>
              <a:rPr lang="en-US" b="1" dirty="0">
                <a:effectLst/>
                <a:ea typeface="Calibri" panose="020F0502020204030204" pitchFamily="34" charset="0"/>
                <a:cs typeface="Times New Roman" panose="02020603050405020304" pitchFamily="18" charset="0"/>
              </a:rPr>
              <a:t> </a:t>
            </a:r>
            <a:r>
              <a:rPr lang="en-US" b="1" i="1" dirty="0">
                <a:effectLst/>
                <a:ea typeface="Calibri" panose="020F0502020204030204" pitchFamily="34" charset="0"/>
                <a:cs typeface="Times New Roman" panose="02020603050405020304" pitchFamily="18" charset="0"/>
              </a:rPr>
              <a:t>and to wait for his Son from heaven, whom he raised from the dead, Jesus who delivers us from the wrath to come</a:t>
            </a:r>
            <a:r>
              <a:rPr lang="en-US" b="1" dirty="0">
                <a:effectLst/>
                <a:ea typeface="Calibri" panose="020F0502020204030204" pitchFamily="34" charset="0"/>
                <a:cs typeface="Times New Roman" panose="02020603050405020304" pitchFamily="18" charset="0"/>
              </a:rPr>
              <a:t>. </a:t>
            </a:r>
          </a:p>
          <a:p>
            <a:pPr marL="0" indent="0">
              <a:buNone/>
            </a:pPr>
            <a:endParaRPr lang="en-US" b="1" dirty="0"/>
          </a:p>
        </p:txBody>
      </p:sp>
    </p:spTree>
    <p:extLst>
      <p:ext uri="{BB962C8B-B14F-4D97-AF65-F5344CB8AC3E}">
        <p14:creationId xmlns:p14="http://schemas.microsoft.com/office/powerpoint/2010/main" val="137875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768F4-71DC-4A05-ED45-238C1C3B6BBC}"/>
              </a:ext>
            </a:extLst>
          </p:cNvPr>
          <p:cNvSpPr>
            <a:spLocks noGrp="1"/>
          </p:cNvSpPr>
          <p:nvPr>
            <p:ph type="title"/>
          </p:nvPr>
        </p:nvSpPr>
        <p:spPr/>
        <p:txBody>
          <a:bodyPr/>
          <a:lstStyle/>
          <a:p>
            <a:r>
              <a:rPr lang="en-US" dirty="0"/>
              <a:t>Why Rahab hid the Jewish spies in Jericho</a:t>
            </a:r>
          </a:p>
        </p:txBody>
      </p:sp>
      <p:sp>
        <p:nvSpPr>
          <p:cNvPr id="3" name="Content Placeholder 2">
            <a:extLst>
              <a:ext uri="{FF2B5EF4-FFF2-40B4-BE49-F238E27FC236}">
                <a16:creationId xmlns:a16="http://schemas.microsoft.com/office/drawing/2014/main" id="{E8993650-B6A1-5B81-BA9C-60E3FBF43F78}"/>
              </a:ext>
            </a:extLst>
          </p:cNvPr>
          <p:cNvSpPr>
            <a:spLocks noGrp="1"/>
          </p:cNvSpPr>
          <p:nvPr>
            <p:ph idx="1"/>
          </p:nvPr>
        </p:nvSpPr>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I know that the Lord has given you the land, and that </a:t>
            </a:r>
            <a:r>
              <a:rPr lang="en-US" b="1" i="1" dirty="0">
                <a:solidFill>
                  <a:srgbClr val="0070C0"/>
                </a:solidFill>
                <a:effectLst/>
                <a:ea typeface="Calibri" panose="020F0502020204030204" pitchFamily="34" charset="0"/>
              </a:rPr>
              <a:t>the fear of you has fallen upon us</a:t>
            </a:r>
            <a:r>
              <a:rPr lang="en-US" b="1" i="1" dirty="0">
                <a:effectLst/>
                <a:ea typeface="Calibri" panose="020F0502020204030204" pitchFamily="34" charset="0"/>
              </a:rPr>
              <a:t>, and that all the inhabitants of the land melt away before you. For </a:t>
            </a:r>
            <a:r>
              <a:rPr lang="en-US" b="1" i="1" dirty="0">
                <a:solidFill>
                  <a:srgbClr val="0070C0"/>
                </a:solidFill>
                <a:effectLst/>
                <a:ea typeface="Calibri" panose="020F0502020204030204" pitchFamily="34" charset="0"/>
              </a:rPr>
              <a:t>we have heard how the Lord dried up the water of the Red Sea </a:t>
            </a:r>
            <a:r>
              <a:rPr lang="en-US" b="1" i="1" dirty="0">
                <a:effectLst/>
                <a:ea typeface="Calibri" panose="020F0502020204030204" pitchFamily="34" charset="0"/>
              </a:rPr>
              <a:t>before you when you came out of Egypt, and </a:t>
            </a:r>
            <a:r>
              <a:rPr lang="en-US" b="1" i="1" dirty="0">
                <a:solidFill>
                  <a:srgbClr val="0070C0"/>
                </a:solidFill>
                <a:effectLst/>
                <a:ea typeface="Calibri" panose="020F0502020204030204" pitchFamily="34" charset="0"/>
              </a:rPr>
              <a:t>what you did to the two kings of the Amorites </a:t>
            </a:r>
            <a:r>
              <a:rPr lang="en-US" b="1" i="1" dirty="0">
                <a:effectLst/>
                <a:ea typeface="Calibri" panose="020F0502020204030204" pitchFamily="34" charset="0"/>
              </a:rPr>
              <a:t>who were beyond the Jordan, to </a:t>
            </a:r>
            <a:r>
              <a:rPr lang="en-US" b="1" i="1" dirty="0" err="1">
                <a:effectLst/>
                <a:ea typeface="Calibri" panose="020F0502020204030204" pitchFamily="34" charset="0"/>
              </a:rPr>
              <a:t>Sihon</a:t>
            </a:r>
            <a:r>
              <a:rPr lang="en-US" b="1" i="1" dirty="0">
                <a:effectLst/>
                <a:ea typeface="Calibri" panose="020F0502020204030204" pitchFamily="34" charset="0"/>
              </a:rPr>
              <a:t> and Og, whom you devoted to destruction. And </a:t>
            </a:r>
            <a:r>
              <a:rPr lang="en-US" b="1" i="1" dirty="0">
                <a:solidFill>
                  <a:srgbClr val="0070C0"/>
                </a:solidFill>
                <a:effectLst/>
                <a:ea typeface="Calibri" panose="020F0502020204030204" pitchFamily="34" charset="0"/>
              </a:rPr>
              <a:t>as soon as we heard it, our hearts melted</a:t>
            </a:r>
            <a:r>
              <a:rPr lang="en-US" b="1" i="1" dirty="0">
                <a:effectLst/>
                <a:ea typeface="Calibri" panose="020F0502020204030204" pitchFamily="34" charset="0"/>
              </a:rPr>
              <a:t>, and there was </a:t>
            </a:r>
            <a:r>
              <a:rPr lang="en-US" b="1" i="1" dirty="0">
                <a:solidFill>
                  <a:srgbClr val="0070C0"/>
                </a:solidFill>
                <a:effectLst/>
                <a:ea typeface="Calibri" panose="020F0502020204030204" pitchFamily="34" charset="0"/>
              </a:rPr>
              <a:t>no spirit left in any man</a:t>
            </a:r>
            <a:r>
              <a:rPr lang="en-US" b="1" i="1" dirty="0">
                <a:effectLst/>
                <a:ea typeface="Calibri" panose="020F0502020204030204" pitchFamily="34" charset="0"/>
              </a:rPr>
              <a:t> because of you, </a:t>
            </a:r>
            <a:r>
              <a:rPr lang="en-US" b="1" i="1" dirty="0">
                <a:solidFill>
                  <a:srgbClr val="0070C0"/>
                </a:solidFill>
                <a:effectLst/>
                <a:ea typeface="Calibri" panose="020F0502020204030204" pitchFamily="34" charset="0"/>
              </a:rPr>
              <a:t>for the Lord your God, he is God in the heavens above and on the earth beneath</a:t>
            </a:r>
            <a:r>
              <a:rPr lang="en-US" b="1" i="1" dirty="0">
                <a:effectLst/>
                <a:ea typeface="Calibri" panose="020F0502020204030204" pitchFamily="34" charset="0"/>
              </a:rPr>
              <a:t>.</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Joshua 2:9–11</a:t>
            </a:r>
            <a:endParaRPr lang="en-US" sz="4000" b="1" dirty="0">
              <a:solidFill>
                <a:srgbClr val="C00000"/>
              </a:solidFill>
            </a:endParaRPr>
          </a:p>
        </p:txBody>
      </p:sp>
    </p:spTree>
    <p:extLst>
      <p:ext uri="{BB962C8B-B14F-4D97-AF65-F5344CB8AC3E}">
        <p14:creationId xmlns:p14="http://schemas.microsoft.com/office/powerpoint/2010/main" val="251402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21EF8-7E28-0ABB-45F3-B54442B33A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04A414-8941-3F43-6BF4-9A51CFC6B0B9}"/>
              </a:ext>
            </a:extLst>
          </p:cNvPr>
          <p:cNvSpPr>
            <a:spLocks noGrp="1"/>
          </p:cNvSpPr>
          <p:nvPr>
            <p:ph type="title"/>
          </p:nvPr>
        </p:nvSpPr>
        <p:spPr/>
        <p:txBody>
          <a:bodyPr>
            <a:normAutofit/>
          </a:bodyPr>
          <a:lstStyle/>
          <a:p>
            <a:r>
              <a:rPr lang="en-US" sz="3200" b="1" dirty="0">
                <a:solidFill>
                  <a:srgbClr val="C00000"/>
                </a:solidFill>
              </a:rPr>
              <a:t>IV.</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affirms the gospel to all the faithful</a:t>
            </a:r>
            <a:r>
              <a:rPr lang="en-US" sz="3200" b="1" dirty="0">
                <a:effectLst/>
                <a:ea typeface="Calibri" panose="020F0502020204030204" pitchFamily="34" charset="0"/>
              </a:rPr>
              <a:t> (</a:t>
            </a:r>
            <a:r>
              <a:rPr lang="en-US" sz="3200" b="1" i="1" dirty="0">
                <a:effectLst/>
                <a:ea typeface="Calibri" panose="020F0502020204030204" pitchFamily="34" charset="0"/>
              </a:rPr>
              <a:t>verses 9-10</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57543B96-7653-7CA8-BD6B-2FAD09ADB2A5}"/>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cs typeface="Times New Roman" panose="02020603050405020304" pitchFamily="18" charset="0"/>
              </a:rPr>
              <a:t>9</a:t>
            </a:r>
            <a:r>
              <a:rPr lang="en-US" b="1" dirty="0">
                <a:effectLst/>
                <a:ea typeface="Calibri" panose="020F0502020204030204" pitchFamily="34" charset="0"/>
                <a:cs typeface="Times New Roman" panose="02020603050405020304" pitchFamily="18" charset="0"/>
              </a:rPr>
              <a:t> </a:t>
            </a:r>
            <a:r>
              <a:rPr lang="en-US" b="1" i="1" dirty="0">
                <a:effectLst/>
                <a:ea typeface="Calibri" panose="020F0502020204030204" pitchFamily="34" charset="0"/>
                <a:cs typeface="Times New Roman" panose="02020603050405020304" pitchFamily="18" charset="0"/>
              </a:rPr>
              <a:t>For they themselves report concerning us the kind of reception we had among you, and how </a:t>
            </a:r>
            <a:r>
              <a:rPr lang="en-US" b="1" i="1" dirty="0">
                <a:solidFill>
                  <a:srgbClr val="0070C0"/>
                </a:solidFill>
                <a:effectLst/>
                <a:ea typeface="Calibri" panose="020F0502020204030204" pitchFamily="34" charset="0"/>
                <a:cs typeface="Times New Roman" panose="02020603050405020304" pitchFamily="18" charset="0"/>
              </a:rPr>
              <a:t>you turned to God from idols to serve the living and true God</a:t>
            </a:r>
            <a:r>
              <a:rPr lang="en-US" b="1" dirty="0">
                <a:effectLst/>
                <a:ea typeface="Calibri" panose="020F0502020204030204" pitchFamily="34" charset="0"/>
                <a:cs typeface="Times New Roman" panose="02020603050405020304" pitchFamily="18" charset="0"/>
              </a:rPr>
              <a:t>, </a:t>
            </a:r>
            <a:r>
              <a:rPr lang="en-US" sz="2400" b="1" dirty="0">
                <a:solidFill>
                  <a:srgbClr val="FF0000"/>
                </a:solidFill>
                <a:effectLst/>
                <a:ea typeface="Calibri" panose="020F0502020204030204" pitchFamily="34" charset="0"/>
                <a:cs typeface="Times New Roman" panose="02020603050405020304" pitchFamily="18" charset="0"/>
              </a:rPr>
              <a:t>10</a:t>
            </a:r>
            <a:r>
              <a:rPr lang="en-US" b="1" dirty="0">
                <a:effectLst/>
                <a:ea typeface="Calibri" panose="020F0502020204030204" pitchFamily="34" charset="0"/>
                <a:cs typeface="Times New Roman" panose="02020603050405020304" pitchFamily="18" charset="0"/>
              </a:rPr>
              <a:t> </a:t>
            </a:r>
            <a:r>
              <a:rPr lang="en-US" b="1" i="1" dirty="0">
                <a:effectLst/>
                <a:ea typeface="Calibri" panose="020F0502020204030204" pitchFamily="34" charset="0"/>
                <a:cs typeface="Times New Roman" panose="02020603050405020304" pitchFamily="18" charset="0"/>
              </a:rPr>
              <a:t>and </a:t>
            </a:r>
            <a:r>
              <a:rPr lang="en-US" b="1" i="1" dirty="0">
                <a:solidFill>
                  <a:srgbClr val="0070C0"/>
                </a:solidFill>
                <a:effectLst/>
                <a:ea typeface="Calibri" panose="020F0502020204030204" pitchFamily="34" charset="0"/>
                <a:cs typeface="Times New Roman" panose="02020603050405020304" pitchFamily="18" charset="0"/>
              </a:rPr>
              <a:t>to wait for his Son from heaven</a:t>
            </a:r>
            <a:r>
              <a:rPr lang="en-US" b="1" i="1" dirty="0">
                <a:effectLst/>
                <a:ea typeface="Calibri" panose="020F0502020204030204" pitchFamily="34" charset="0"/>
                <a:cs typeface="Times New Roman" panose="02020603050405020304" pitchFamily="18" charset="0"/>
              </a:rPr>
              <a:t>, whom he </a:t>
            </a:r>
            <a:r>
              <a:rPr lang="en-US" b="1" i="1" dirty="0">
                <a:solidFill>
                  <a:srgbClr val="0070C0"/>
                </a:solidFill>
                <a:effectLst/>
                <a:ea typeface="Calibri" panose="020F0502020204030204" pitchFamily="34" charset="0"/>
                <a:cs typeface="Times New Roman" panose="02020603050405020304" pitchFamily="18" charset="0"/>
              </a:rPr>
              <a:t>raised from the dead</a:t>
            </a:r>
            <a:r>
              <a:rPr lang="en-US" b="1" i="1" dirty="0">
                <a:effectLst/>
                <a:ea typeface="Calibri" panose="020F0502020204030204" pitchFamily="34" charset="0"/>
                <a:cs typeface="Times New Roman" panose="02020603050405020304" pitchFamily="18" charset="0"/>
              </a:rPr>
              <a:t>, </a:t>
            </a:r>
            <a:r>
              <a:rPr lang="en-US" b="1" i="1" dirty="0">
                <a:solidFill>
                  <a:srgbClr val="0070C0"/>
                </a:solidFill>
                <a:effectLst/>
                <a:ea typeface="Calibri" panose="020F0502020204030204" pitchFamily="34" charset="0"/>
                <a:cs typeface="Times New Roman" panose="02020603050405020304" pitchFamily="18" charset="0"/>
              </a:rPr>
              <a:t>Jesus</a:t>
            </a:r>
            <a:r>
              <a:rPr lang="en-US" b="1" i="1" dirty="0">
                <a:effectLst/>
                <a:ea typeface="Calibri" panose="020F0502020204030204" pitchFamily="34" charset="0"/>
                <a:cs typeface="Times New Roman" panose="02020603050405020304" pitchFamily="18" charset="0"/>
              </a:rPr>
              <a:t> who </a:t>
            </a:r>
            <a:r>
              <a:rPr lang="en-US" b="1" i="1" dirty="0">
                <a:solidFill>
                  <a:srgbClr val="0070C0"/>
                </a:solidFill>
                <a:effectLst/>
                <a:ea typeface="Calibri" panose="020F0502020204030204" pitchFamily="34" charset="0"/>
                <a:cs typeface="Times New Roman" panose="02020603050405020304" pitchFamily="18" charset="0"/>
              </a:rPr>
              <a:t>delivers us from the wrath to come</a:t>
            </a:r>
            <a:r>
              <a:rPr lang="en-US" b="1" dirty="0">
                <a:effectLst/>
                <a:ea typeface="Calibri" panose="020F0502020204030204" pitchFamily="34" charset="0"/>
                <a:cs typeface="Times New Roman" panose="02020603050405020304" pitchFamily="18" charset="0"/>
              </a:rPr>
              <a:t>. </a:t>
            </a: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b="1" dirty="0">
                <a:effectLst/>
                <a:ea typeface="Calibri" panose="020F0502020204030204" pitchFamily="34" charset="0"/>
                <a:cs typeface="Times New Roman" panose="02020603050405020304" pitchFamily="18" charset="0"/>
              </a:rPr>
              <a:t>“</a:t>
            </a:r>
            <a:r>
              <a:rPr lang="en-US" b="1" i="1" dirty="0">
                <a:effectLst/>
                <a:ea typeface="Calibri" panose="020F0502020204030204" pitchFamily="34" charset="0"/>
                <a:cs typeface="Times New Roman" panose="02020603050405020304" pitchFamily="18" charset="0"/>
              </a:rPr>
              <a:t>In him was </a:t>
            </a:r>
            <a:r>
              <a:rPr lang="en-US" b="1" i="1" dirty="0">
                <a:solidFill>
                  <a:srgbClr val="0070C0"/>
                </a:solidFill>
                <a:effectLst/>
                <a:ea typeface="Calibri" panose="020F0502020204030204" pitchFamily="34" charset="0"/>
                <a:cs typeface="Times New Roman" panose="02020603050405020304" pitchFamily="18" charset="0"/>
              </a:rPr>
              <a:t>life</a:t>
            </a:r>
            <a:r>
              <a:rPr lang="en-US" b="1" i="1" dirty="0">
                <a:effectLst/>
                <a:ea typeface="Calibri" panose="020F0502020204030204" pitchFamily="34" charset="0"/>
                <a:cs typeface="Times New Roman" panose="02020603050405020304" pitchFamily="18" charset="0"/>
              </a:rPr>
              <a:t>, and the life was </a:t>
            </a:r>
            <a:r>
              <a:rPr lang="en-US" b="1" i="1" dirty="0">
                <a:solidFill>
                  <a:srgbClr val="0070C0"/>
                </a:solidFill>
                <a:effectLst/>
                <a:ea typeface="Calibri" panose="020F0502020204030204" pitchFamily="34" charset="0"/>
                <a:cs typeface="Times New Roman" panose="02020603050405020304" pitchFamily="18" charset="0"/>
              </a:rPr>
              <a:t>the light of men</a:t>
            </a:r>
            <a:r>
              <a:rPr lang="en-US" b="1" i="1" dirty="0">
                <a:effectLst/>
                <a:ea typeface="Calibri" panose="020F0502020204030204" pitchFamily="34" charset="0"/>
                <a:cs typeface="Times New Roman" panose="02020603050405020304" pitchFamily="18" charset="0"/>
              </a:rPr>
              <a:t>. The light </a:t>
            </a:r>
            <a:r>
              <a:rPr lang="en-US" b="1" i="1" dirty="0">
                <a:solidFill>
                  <a:srgbClr val="0070C0"/>
                </a:solidFill>
                <a:effectLst/>
                <a:ea typeface="Calibri" panose="020F0502020204030204" pitchFamily="34" charset="0"/>
                <a:cs typeface="Times New Roman" panose="02020603050405020304" pitchFamily="18" charset="0"/>
              </a:rPr>
              <a:t>shines in the darkness</a:t>
            </a:r>
            <a:r>
              <a:rPr lang="en-US" b="1" i="1" dirty="0">
                <a:effectLst/>
                <a:ea typeface="Calibri" panose="020F0502020204030204" pitchFamily="34" charset="0"/>
                <a:cs typeface="Times New Roman" panose="02020603050405020304" pitchFamily="18" charset="0"/>
              </a:rPr>
              <a:t>, and the </a:t>
            </a:r>
            <a:r>
              <a:rPr lang="en-US" b="1" i="1" dirty="0">
                <a:solidFill>
                  <a:srgbClr val="0070C0"/>
                </a:solidFill>
                <a:effectLst/>
                <a:ea typeface="Calibri" panose="020F0502020204030204" pitchFamily="34" charset="0"/>
                <a:cs typeface="Times New Roman" panose="02020603050405020304" pitchFamily="18" charset="0"/>
              </a:rPr>
              <a:t>darkness has not overcome it</a:t>
            </a:r>
            <a:r>
              <a:rPr lang="en-US" b="1" i="1" dirty="0">
                <a:effectLst/>
                <a:ea typeface="Calibri" panose="020F0502020204030204" pitchFamily="34" charset="0"/>
                <a:cs typeface="Times New Roman" panose="02020603050405020304" pitchFamily="18" charset="0"/>
              </a:rPr>
              <a:t>.</a:t>
            </a:r>
            <a:r>
              <a:rPr lang="en-US" b="1" dirty="0">
                <a:effectLst/>
                <a:ea typeface="Calibri" panose="020F0502020204030204" pitchFamily="34" charset="0"/>
                <a:cs typeface="Times New Roman" panose="02020603050405020304" pitchFamily="18" charset="0"/>
              </a:rPr>
              <a:t>” </a:t>
            </a:r>
            <a:r>
              <a:rPr lang="en-US" b="1" dirty="0">
                <a:solidFill>
                  <a:srgbClr val="C00000"/>
                </a:solidFill>
                <a:effectLst/>
                <a:ea typeface="Calibri" panose="020F0502020204030204" pitchFamily="34" charset="0"/>
                <a:cs typeface="Times New Roman" panose="02020603050405020304" pitchFamily="18" charset="0"/>
              </a:rPr>
              <a:t>John 1:4-5</a:t>
            </a:r>
          </a:p>
          <a:p>
            <a:pPr marL="0" indent="0">
              <a:buNone/>
            </a:pPr>
            <a:endParaRPr lang="en-US" b="1" dirty="0">
              <a:effectLst/>
              <a:ea typeface="Calibri" panose="020F0502020204030204" pitchFamily="34" charset="0"/>
              <a:cs typeface="Times New Roman" panose="02020603050405020304" pitchFamily="18" charset="0"/>
            </a:endParaRPr>
          </a:p>
          <a:p>
            <a:pPr marL="0" indent="0">
              <a:buNone/>
            </a:pPr>
            <a:endParaRPr lang="en-US" b="1" dirty="0"/>
          </a:p>
        </p:txBody>
      </p:sp>
    </p:spTree>
    <p:extLst>
      <p:ext uri="{BB962C8B-B14F-4D97-AF65-F5344CB8AC3E}">
        <p14:creationId xmlns:p14="http://schemas.microsoft.com/office/powerpoint/2010/main" val="65213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Closing Thoughts &amp; 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9CC9DD-7F8A-A7A0-AC86-15EBB846E033}"/>
              </a:ext>
            </a:extLst>
          </p:cNvPr>
          <p:cNvSpPr txBox="1"/>
          <p:nvPr/>
        </p:nvSpPr>
        <p:spPr>
          <a:xfrm>
            <a:off x="676656" y="182880"/>
            <a:ext cx="4581144"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a:t>
            </a:r>
            <a:r>
              <a:rPr kumimoji="0" lang="en-US" sz="2800" b="1" i="1"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For you are all children of light</a:t>
            </a:r>
            <a:r>
              <a:rPr kumimoji="0" lang="en-US" sz="28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 </a:t>
            </a:r>
            <a:r>
              <a:rPr kumimoji="0" lang="en-US" sz="2800" b="1" i="0" u="none" strike="noStrike" kern="1200" cap="none" spc="0" normalizeH="0" baseline="0" noProof="0" dirty="0">
                <a:ln>
                  <a:noFill/>
                </a:ln>
                <a:solidFill>
                  <a:srgbClr val="E97132">
                    <a:lumMod val="40000"/>
                    <a:lumOff val="60000"/>
                  </a:srgbClr>
                </a:solidFill>
                <a:effectLst/>
                <a:uLnTx/>
                <a:uFillTx/>
                <a:latin typeface="Aptos" panose="02110004020202020204"/>
                <a:ea typeface="Calibri" panose="020F0502020204030204" pitchFamily="34" charset="0"/>
                <a:cs typeface="+mn-cs"/>
              </a:rPr>
              <a:t>1</a:t>
            </a:r>
            <a:r>
              <a:rPr kumimoji="0" lang="en-US" sz="2800" b="1" i="0" u="none" strike="noStrike" kern="1200" cap="none" spc="0" normalizeH="0" baseline="30000" noProof="0" dirty="0">
                <a:ln>
                  <a:noFill/>
                </a:ln>
                <a:solidFill>
                  <a:srgbClr val="E97132">
                    <a:lumMod val="40000"/>
                    <a:lumOff val="60000"/>
                  </a:srgbClr>
                </a:solidFill>
                <a:effectLst/>
                <a:uLnTx/>
                <a:uFillTx/>
                <a:latin typeface="Aptos" panose="02110004020202020204"/>
                <a:ea typeface="Calibri" panose="020F0502020204030204" pitchFamily="34" charset="0"/>
                <a:cs typeface="+mn-cs"/>
              </a:rPr>
              <a:t>st</a:t>
            </a:r>
            <a:r>
              <a:rPr kumimoji="0" lang="en-US" sz="2800" b="1" i="0" u="none" strike="noStrike" kern="1200" cap="none" spc="0" normalizeH="0" baseline="0" noProof="0" dirty="0">
                <a:ln>
                  <a:noFill/>
                </a:ln>
                <a:solidFill>
                  <a:srgbClr val="E97132">
                    <a:lumMod val="40000"/>
                    <a:lumOff val="60000"/>
                  </a:srgbClr>
                </a:solidFill>
                <a:effectLst/>
                <a:uLnTx/>
                <a:uFillTx/>
                <a:latin typeface="Aptos" panose="02110004020202020204"/>
                <a:ea typeface="Calibri" panose="020F0502020204030204" pitchFamily="34" charset="0"/>
                <a:cs typeface="+mn-cs"/>
              </a:rPr>
              <a:t> Thessalonians 5:5 </a:t>
            </a:r>
            <a:endParaRPr kumimoji="0" lang="en-US" sz="2800" b="1" i="0" u="none" strike="noStrike" kern="1200" cap="none" spc="0" normalizeH="0" baseline="0" noProof="0" dirty="0">
              <a:ln>
                <a:noFill/>
              </a:ln>
              <a:solidFill>
                <a:srgbClr val="E97132">
                  <a:lumMod val="40000"/>
                  <a:lumOff val="60000"/>
                </a:srgb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5714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6000" r="-2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C9E2-C6CE-3A30-F624-6714137EBC46}"/>
              </a:ext>
            </a:extLst>
          </p:cNvPr>
          <p:cNvSpPr>
            <a:spLocks noGrp="1"/>
          </p:cNvSpPr>
          <p:nvPr>
            <p:ph type="ctrTitle"/>
          </p:nvPr>
        </p:nvSpPr>
        <p:spPr>
          <a:xfrm>
            <a:off x="1524000" y="0"/>
            <a:ext cx="9144000" cy="2075688"/>
          </a:xfrm>
        </p:spPr>
        <p:txBody>
          <a:bodyPr/>
          <a:lstStyle/>
          <a:p>
            <a:r>
              <a:rPr lang="en-US" dirty="0">
                <a:solidFill>
                  <a:schemeClr val="bg1"/>
                </a:solidFill>
              </a:rPr>
              <a:t>When a Church has a Testimony</a:t>
            </a:r>
          </a:p>
        </p:txBody>
      </p:sp>
      <p:sp>
        <p:nvSpPr>
          <p:cNvPr id="3" name="Subtitle 2">
            <a:extLst>
              <a:ext uri="{FF2B5EF4-FFF2-40B4-BE49-F238E27FC236}">
                <a16:creationId xmlns:a16="http://schemas.microsoft.com/office/drawing/2014/main" id="{A3098CA9-CF0F-32D1-C2C5-8F96634EF155}"/>
              </a:ext>
            </a:extLst>
          </p:cNvPr>
          <p:cNvSpPr>
            <a:spLocks noGrp="1"/>
          </p:cNvSpPr>
          <p:nvPr>
            <p:ph type="subTitle" idx="1"/>
          </p:nvPr>
        </p:nvSpPr>
        <p:spPr>
          <a:xfrm>
            <a:off x="1524000" y="2098358"/>
            <a:ext cx="9144000" cy="1655762"/>
          </a:xfrm>
        </p:spPr>
        <p:txBody>
          <a:bodyPr>
            <a:normAutofit/>
          </a:bodyPr>
          <a:lstStyle/>
          <a:p>
            <a:r>
              <a:rPr lang="en-US" sz="3200" i="1" dirty="0">
                <a:solidFill>
                  <a:schemeClr val="bg1"/>
                </a:solidFill>
              </a:rPr>
              <a:t>1</a:t>
            </a:r>
            <a:r>
              <a:rPr lang="en-US" sz="3200" i="1" baseline="30000" dirty="0">
                <a:solidFill>
                  <a:schemeClr val="bg1"/>
                </a:solidFill>
              </a:rPr>
              <a:t>st</a:t>
            </a:r>
            <a:r>
              <a:rPr lang="en-US" sz="3200" i="1" dirty="0">
                <a:solidFill>
                  <a:schemeClr val="bg1"/>
                </a:solidFill>
              </a:rPr>
              <a:t> Thessalonians 1:1-10</a:t>
            </a:r>
          </a:p>
        </p:txBody>
      </p:sp>
    </p:spTree>
    <p:extLst>
      <p:ext uri="{BB962C8B-B14F-4D97-AF65-F5344CB8AC3E}">
        <p14:creationId xmlns:p14="http://schemas.microsoft.com/office/powerpoint/2010/main" val="28109176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5BC1-A032-2460-F62B-9B09F66B9FB4}"/>
              </a:ext>
            </a:extLst>
          </p:cNvPr>
          <p:cNvSpPr>
            <a:spLocks noGrp="1"/>
          </p:cNvSpPr>
          <p:nvPr>
            <p:ph type="title"/>
          </p:nvPr>
        </p:nvSpPr>
        <p:spPr/>
        <p:txBody>
          <a:bodyPr>
            <a:normAutofit/>
          </a:bodyPr>
          <a:lstStyle/>
          <a:p>
            <a:r>
              <a:rPr lang="en-US" sz="3200" b="1" dirty="0">
                <a:solidFill>
                  <a:srgbClr val="C00000"/>
                </a:solidFill>
              </a:rPr>
              <a:t>I.</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has an enduring faith that works</a:t>
            </a:r>
            <a:r>
              <a:rPr lang="en-US" sz="3200" b="1" dirty="0">
                <a:effectLst/>
                <a:ea typeface="Calibri" panose="020F0502020204030204" pitchFamily="34" charset="0"/>
              </a:rPr>
              <a:t> (</a:t>
            </a:r>
            <a:r>
              <a:rPr lang="en-US" sz="3200" b="1" i="1" dirty="0">
                <a:effectLst/>
                <a:ea typeface="Calibri" panose="020F0502020204030204" pitchFamily="34" charset="0"/>
              </a:rPr>
              <a:t>verses 1-3</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B2E6F559-8DBE-3D4A-9446-894C7A7D7054}"/>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1</a:t>
            </a:r>
            <a:r>
              <a:rPr lang="en-US" b="1" dirty="0">
                <a:effectLst/>
                <a:ea typeface="Calibri" panose="020F0502020204030204" pitchFamily="34" charset="0"/>
              </a:rPr>
              <a:t> </a:t>
            </a:r>
            <a:r>
              <a:rPr lang="en-US" b="1" i="1" dirty="0">
                <a:effectLst/>
                <a:ea typeface="Calibri" panose="020F0502020204030204" pitchFamily="34" charset="0"/>
              </a:rPr>
              <a:t>Paul, Silvanus, and Timothy, to </a:t>
            </a:r>
            <a:r>
              <a:rPr lang="en-US" b="1" i="1" dirty="0">
                <a:solidFill>
                  <a:srgbClr val="0070C0"/>
                </a:solidFill>
                <a:effectLst/>
                <a:ea typeface="Calibri" panose="020F0502020204030204" pitchFamily="34" charset="0"/>
              </a:rPr>
              <a:t>the church of the Thessalonians in God the Father and the Lord Jesus Christ</a:t>
            </a:r>
            <a:r>
              <a:rPr lang="en-US" b="1" i="1" dirty="0">
                <a:effectLst/>
                <a:ea typeface="Calibri" panose="020F0502020204030204" pitchFamily="34" charset="0"/>
              </a:rPr>
              <a:t>: </a:t>
            </a:r>
            <a:r>
              <a:rPr lang="en-US" b="1" i="1" dirty="0">
                <a:solidFill>
                  <a:srgbClr val="0070C0"/>
                </a:solidFill>
                <a:effectLst/>
                <a:ea typeface="Calibri" panose="020F0502020204030204" pitchFamily="34" charset="0"/>
              </a:rPr>
              <a:t>Grace</a:t>
            </a:r>
            <a:r>
              <a:rPr lang="en-US" b="1" i="1" dirty="0">
                <a:effectLst/>
                <a:ea typeface="Calibri" panose="020F0502020204030204" pitchFamily="34" charset="0"/>
              </a:rPr>
              <a:t> to you and </a:t>
            </a:r>
            <a:r>
              <a:rPr lang="en-US" b="1" i="1" dirty="0">
                <a:solidFill>
                  <a:srgbClr val="0070C0"/>
                </a:solidFill>
                <a:effectLst/>
                <a:ea typeface="Calibri" panose="020F0502020204030204" pitchFamily="34" charset="0"/>
              </a:rPr>
              <a:t>peace</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2</a:t>
            </a:r>
            <a:r>
              <a:rPr lang="en-US" b="1" dirty="0">
                <a:effectLst/>
                <a:ea typeface="Calibri" panose="020F0502020204030204" pitchFamily="34" charset="0"/>
              </a:rPr>
              <a:t> </a:t>
            </a:r>
            <a:r>
              <a:rPr lang="en-US" b="1" i="1" dirty="0">
                <a:solidFill>
                  <a:srgbClr val="0070C0"/>
                </a:solidFill>
                <a:effectLst/>
                <a:ea typeface="Calibri" panose="020F0502020204030204" pitchFamily="34" charset="0"/>
              </a:rPr>
              <a:t>We give thanks to God </a:t>
            </a:r>
            <a:r>
              <a:rPr lang="en-US" b="1" i="1" dirty="0">
                <a:effectLst/>
                <a:ea typeface="Calibri" panose="020F0502020204030204" pitchFamily="34" charset="0"/>
              </a:rPr>
              <a:t>always </a:t>
            </a:r>
            <a:r>
              <a:rPr lang="en-US" b="1" i="1" dirty="0">
                <a:solidFill>
                  <a:srgbClr val="0070C0"/>
                </a:solidFill>
                <a:effectLst/>
                <a:ea typeface="Calibri" panose="020F0502020204030204" pitchFamily="34" charset="0"/>
              </a:rPr>
              <a:t>for </a:t>
            </a:r>
            <a:r>
              <a:rPr lang="en-US" b="1" i="1" u="sng" dirty="0">
                <a:solidFill>
                  <a:srgbClr val="0070C0"/>
                </a:solidFill>
                <a:effectLst/>
                <a:ea typeface="Calibri" panose="020F0502020204030204" pitchFamily="34" charset="0"/>
              </a:rPr>
              <a:t>all</a:t>
            </a:r>
            <a:r>
              <a:rPr lang="en-US" b="1" i="1" dirty="0">
                <a:solidFill>
                  <a:srgbClr val="0070C0"/>
                </a:solidFill>
                <a:effectLst/>
                <a:ea typeface="Calibri" panose="020F0502020204030204" pitchFamily="34" charset="0"/>
              </a:rPr>
              <a:t> of you</a:t>
            </a:r>
            <a:r>
              <a:rPr lang="en-US" b="1" i="1" dirty="0">
                <a:effectLst/>
                <a:ea typeface="Calibri" panose="020F0502020204030204" pitchFamily="34" charset="0"/>
              </a:rPr>
              <a:t>, constantly mentioning you in our prayers</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3</a:t>
            </a:r>
            <a:r>
              <a:rPr lang="en-US" b="1" dirty="0">
                <a:effectLst/>
                <a:ea typeface="Calibri" panose="020F0502020204030204" pitchFamily="34" charset="0"/>
              </a:rPr>
              <a:t> </a:t>
            </a:r>
            <a:r>
              <a:rPr lang="en-US" b="1" i="1" dirty="0">
                <a:effectLst/>
                <a:ea typeface="Calibri" panose="020F0502020204030204" pitchFamily="34" charset="0"/>
              </a:rPr>
              <a:t>remembering before our God and Father your work of faith and labor of love and steadfastness of hope in our Lord Jesus Christ</a:t>
            </a:r>
            <a:r>
              <a:rPr lang="en-US" b="1" dirty="0">
                <a:effectLst/>
                <a:ea typeface="Calibri" panose="020F0502020204030204" pitchFamily="34" charset="0"/>
              </a:rPr>
              <a:t>.</a:t>
            </a:r>
            <a:endParaRPr lang="en-US" sz="4000" b="1" dirty="0"/>
          </a:p>
        </p:txBody>
      </p:sp>
    </p:spTree>
    <p:extLst>
      <p:ext uri="{BB962C8B-B14F-4D97-AF65-F5344CB8AC3E}">
        <p14:creationId xmlns:p14="http://schemas.microsoft.com/office/powerpoint/2010/main" val="126235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BA20A-3F68-41F2-2625-2C0E0A080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9C5047-987C-ED97-5ACD-0414758064EE}"/>
              </a:ext>
            </a:extLst>
          </p:cNvPr>
          <p:cNvSpPr>
            <a:spLocks noGrp="1"/>
          </p:cNvSpPr>
          <p:nvPr>
            <p:ph type="title"/>
          </p:nvPr>
        </p:nvSpPr>
        <p:spPr/>
        <p:txBody>
          <a:bodyPr>
            <a:normAutofit/>
          </a:bodyPr>
          <a:lstStyle/>
          <a:p>
            <a:r>
              <a:rPr lang="en-US" sz="3200" b="1" dirty="0">
                <a:solidFill>
                  <a:srgbClr val="C00000"/>
                </a:solidFill>
              </a:rPr>
              <a:t>I.</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has an enduring faith that works</a:t>
            </a:r>
            <a:r>
              <a:rPr lang="en-US" sz="3200" b="1" dirty="0">
                <a:effectLst/>
                <a:ea typeface="Calibri" panose="020F0502020204030204" pitchFamily="34" charset="0"/>
              </a:rPr>
              <a:t> (</a:t>
            </a:r>
            <a:r>
              <a:rPr lang="en-US" sz="3200" b="1" i="1" dirty="0">
                <a:effectLst/>
                <a:ea typeface="Calibri" panose="020F0502020204030204" pitchFamily="34" charset="0"/>
              </a:rPr>
              <a:t>verses 1-3</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4C645DFE-245F-8E49-B020-E616FA70B658}"/>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1</a:t>
            </a:r>
            <a:r>
              <a:rPr lang="en-US" b="1" dirty="0">
                <a:effectLst/>
                <a:ea typeface="Calibri" panose="020F0502020204030204" pitchFamily="34" charset="0"/>
              </a:rPr>
              <a:t> </a:t>
            </a:r>
            <a:r>
              <a:rPr lang="en-US" b="1" i="1" dirty="0">
                <a:effectLst/>
                <a:ea typeface="Calibri" panose="020F0502020204030204" pitchFamily="34" charset="0"/>
              </a:rPr>
              <a:t>Paul, Silvanus, and Timothy, to the church of the Thessalonians in God the Father and the Lord Jesus Christ: Grace to you and peace</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2</a:t>
            </a:r>
            <a:r>
              <a:rPr lang="en-US" b="1" dirty="0">
                <a:effectLst/>
                <a:ea typeface="Calibri" panose="020F0502020204030204" pitchFamily="34" charset="0"/>
              </a:rPr>
              <a:t> </a:t>
            </a:r>
            <a:r>
              <a:rPr lang="en-US" b="1" i="1" dirty="0">
                <a:effectLst/>
                <a:ea typeface="Calibri" panose="020F0502020204030204" pitchFamily="34" charset="0"/>
              </a:rPr>
              <a:t>We give thanks to God always for all of you, constantly mentioning you in our prayers</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3</a:t>
            </a:r>
            <a:r>
              <a:rPr lang="en-US" b="1" dirty="0">
                <a:effectLst/>
                <a:ea typeface="Calibri" panose="020F0502020204030204" pitchFamily="34" charset="0"/>
              </a:rPr>
              <a:t> </a:t>
            </a:r>
            <a:r>
              <a:rPr lang="en-US" b="1" i="1" dirty="0">
                <a:effectLst/>
                <a:ea typeface="Calibri" panose="020F0502020204030204" pitchFamily="34" charset="0"/>
              </a:rPr>
              <a:t>remembering before our God and Father your </a:t>
            </a:r>
            <a:r>
              <a:rPr lang="en-US" b="1" i="1" dirty="0">
                <a:solidFill>
                  <a:srgbClr val="0070C0"/>
                </a:solidFill>
                <a:effectLst/>
                <a:ea typeface="Calibri" panose="020F0502020204030204" pitchFamily="34" charset="0"/>
              </a:rPr>
              <a:t>work of faith </a:t>
            </a:r>
            <a:r>
              <a:rPr lang="en-US" b="1" i="1" dirty="0">
                <a:effectLst/>
                <a:ea typeface="Calibri" panose="020F0502020204030204" pitchFamily="34" charset="0"/>
              </a:rPr>
              <a:t>and </a:t>
            </a:r>
            <a:r>
              <a:rPr lang="en-US" b="1" i="1" dirty="0">
                <a:solidFill>
                  <a:srgbClr val="0070C0"/>
                </a:solidFill>
                <a:effectLst/>
                <a:ea typeface="Calibri" panose="020F0502020204030204" pitchFamily="34" charset="0"/>
              </a:rPr>
              <a:t>labor of love </a:t>
            </a:r>
            <a:r>
              <a:rPr lang="en-US" b="1" i="1" dirty="0">
                <a:effectLst/>
                <a:ea typeface="Calibri" panose="020F0502020204030204" pitchFamily="34" charset="0"/>
              </a:rPr>
              <a:t>and </a:t>
            </a:r>
            <a:r>
              <a:rPr lang="en-US" b="1" i="1" dirty="0">
                <a:solidFill>
                  <a:srgbClr val="0070C0"/>
                </a:solidFill>
                <a:effectLst/>
                <a:ea typeface="Calibri" panose="020F0502020204030204" pitchFamily="34" charset="0"/>
              </a:rPr>
              <a:t>steadfastness of hope in our Lord Jesus Christ</a:t>
            </a:r>
            <a:r>
              <a:rPr lang="en-US" b="1" dirty="0">
                <a:effectLst/>
                <a:ea typeface="Calibri" panose="020F0502020204030204" pitchFamily="34" charset="0"/>
              </a:rPr>
              <a:t>.</a:t>
            </a:r>
          </a:p>
          <a:p>
            <a:pPr marL="0" indent="0">
              <a:buNone/>
            </a:pPr>
            <a:r>
              <a:rPr lang="en-US" b="1" dirty="0"/>
              <a:t>“</a:t>
            </a:r>
            <a:r>
              <a:rPr lang="en-US" b="1" i="1" dirty="0">
                <a:solidFill>
                  <a:srgbClr val="0070C0"/>
                </a:solidFill>
              </a:rPr>
              <a:t>Faith</a:t>
            </a:r>
            <a:r>
              <a:rPr lang="en-US" b="1" i="1" dirty="0"/>
              <a:t> apart from </a:t>
            </a:r>
            <a:r>
              <a:rPr lang="en-US" b="1" i="1" dirty="0">
                <a:solidFill>
                  <a:srgbClr val="0070C0"/>
                </a:solidFill>
              </a:rPr>
              <a:t>works</a:t>
            </a:r>
            <a:r>
              <a:rPr lang="en-US" b="1" i="1" dirty="0"/>
              <a:t> is dead</a:t>
            </a:r>
            <a:r>
              <a:rPr lang="en-US" b="1" dirty="0"/>
              <a:t>.” </a:t>
            </a:r>
            <a:r>
              <a:rPr lang="en-US" b="1" dirty="0">
                <a:solidFill>
                  <a:srgbClr val="C00000"/>
                </a:solidFill>
              </a:rPr>
              <a:t>James 2:26</a:t>
            </a:r>
          </a:p>
          <a:p>
            <a:pPr marL="0" indent="0">
              <a:buNone/>
            </a:pPr>
            <a:r>
              <a:rPr lang="en-US" b="1" dirty="0"/>
              <a:t>A </a:t>
            </a:r>
            <a:r>
              <a:rPr lang="en-US" b="1" dirty="0">
                <a:solidFill>
                  <a:srgbClr val="0070C0"/>
                </a:solidFill>
              </a:rPr>
              <a:t>hope</a:t>
            </a:r>
            <a:r>
              <a:rPr lang="en-US" b="1" dirty="0"/>
              <a:t> that leads us to “</a:t>
            </a:r>
            <a:r>
              <a:rPr lang="en-US" b="1" i="1" dirty="0"/>
              <a:t>rely not on ourselves but on God </a:t>
            </a:r>
            <a:r>
              <a:rPr lang="en-US" b="1" i="1" dirty="0">
                <a:solidFill>
                  <a:srgbClr val="0070C0"/>
                </a:solidFill>
              </a:rPr>
              <a:t>who raises the dead</a:t>
            </a:r>
            <a:r>
              <a:rPr lang="en-US" b="1" i="1" dirty="0"/>
              <a:t>.</a:t>
            </a:r>
            <a:r>
              <a:rPr lang="en-US" b="1" dirty="0"/>
              <a:t>” </a:t>
            </a:r>
            <a:r>
              <a:rPr lang="en-US" b="1" dirty="0">
                <a:solidFill>
                  <a:srgbClr val="C00000"/>
                </a:solidFill>
              </a:rPr>
              <a:t>2</a:t>
            </a:r>
            <a:r>
              <a:rPr lang="en-US" b="1" baseline="30000" dirty="0">
                <a:solidFill>
                  <a:srgbClr val="C00000"/>
                </a:solidFill>
              </a:rPr>
              <a:t>nd</a:t>
            </a:r>
            <a:r>
              <a:rPr lang="en-US" b="1" dirty="0">
                <a:solidFill>
                  <a:srgbClr val="C00000"/>
                </a:solidFill>
              </a:rPr>
              <a:t> Corinthians 1:9</a:t>
            </a:r>
            <a:endParaRPr lang="en-US" sz="4000" b="1" dirty="0">
              <a:solidFill>
                <a:srgbClr val="C00000"/>
              </a:solidFill>
            </a:endParaRPr>
          </a:p>
        </p:txBody>
      </p:sp>
    </p:spTree>
    <p:extLst>
      <p:ext uri="{BB962C8B-B14F-4D97-AF65-F5344CB8AC3E}">
        <p14:creationId xmlns:p14="http://schemas.microsoft.com/office/powerpoint/2010/main" val="32308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C808D-F67E-6523-ECD3-2A4488884D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ABB401-809B-C068-5408-3B213346A67A}"/>
              </a:ext>
            </a:extLst>
          </p:cNvPr>
          <p:cNvSpPr>
            <a:spLocks noGrp="1"/>
          </p:cNvSpPr>
          <p:nvPr>
            <p:ph type="title"/>
          </p:nvPr>
        </p:nvSpPr>
        <p:spPr/>
        <p:txBody>
          <a:bodyPr>
            <a:normAutofit/>
          </a:bodyPr>
          <a:lstStyle/>
          <a:p>
            <a:r>
              <a:rPr lang="en-US" sz="3200" b="1" dirty="0">
                <a:solidFill>
                  <a:srgbClr val="C00000"/>
                </a:solidFill>
              </a:rPr>
              <a:t>II.</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proves to be a true example of Christ</a:t>
            </a:r>
            <a:r>
              <a:rPr lang="en-US" sz="3200" b="1" dirty="0">
                <a:effectLst/>
                <a:ea typeface="Calibri" panose="020F0502020204030204" pitchFamily="34" charset="0"/>
              </a:rPr>
              <a:t> (</a:t>
            </a:r>
            <a:r>
              <a:rPr lang="en-US" sz="3200" b="1" i="1" dirty="0">
                <a:effectLst/>
                <a:ea typeface="Calibri" panose="020F0502020204030204" pitchFamily="34" charset="0"/>
              </a:rPr>
              <a:t>verses 4-6</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26461359-6159-1291-847F-41F434BF7843}"/>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4</a:t>
            </a:r>
            <a:r>
              <a:rPr lang="en-US" b="1" dirty="0">
                <a:effectLst/>
                <a:ea typeface="Calibri" panose="020F0502020204030204" pitchFamily="34" charset="0"/>
              </a:rPr>
              <a:t> </a:t>
            </a:r>
            <a:r>
              <a:rPr lang="en-US" b="1" i="1" dirty="0">
                <a:solidFill>
                  <a:srgbClr val="0070C0"/>
                </a:solidFill>
                <a:effectLst/>
                <a:ea typeface="Calibri" panose="020F0502020204030204" pitchFamily="34" charset="0"/>
              </a:rPr>
              <a:t>For we </a:t>
            </a:r>
            <a:r>
              <a:rPr lang="en-US" b="1" i="1" u="sng" dirty="0">
                <a:solidFill>
                  <a:srgbClr val="0070C0"/>
                </a:solidFill>
                <a:effectLst/>
                <a:ea typeface="Calibri" panose="020F0502020204030204" pitchFamily="34" charset="0"/>
              </a:rPr>
              <a:t>know</a:t>
            </a:r>
            <a:r>
              <a:rPr lang="en-US" b="1" i="1" dirty="0">
                <a:solidFill>
                  <a:srgbClr val="0070C0"/>
                </a:solidFill>
                <a:effectLst/>
                <a:ea typeface="Calibri" panose="020F0502020204030204" pitchFamily="34" charset="0"/>
              </a:rPr>
              <a:t>, </a:t>
            </a:r>
            <a:r>
              <a:rPr lang="en-US" b="1" i="1" u="sng" dirty="0">
                <a:solidFill>
                  <a:srgbClr val="0070C0"/>
                </a:solidFill>
                <a:effectLst/>
                <a:ea typeface="Calibri" panose="020F0502020204030204" pitchFamily="34" charset="0"/>
              </a:rPr>
              <a:t>brothers</a:t>
            </a:r>
            <a:r>
              <a:rPr lang="en-US" b="1" i="1" dirty="0">
                <a:solidFill>
                  <a:srgbClr val="0070C0"/>
                </a:solidFill>
                <a:effectLst/>
                <a:ea typeface="Calibri" panose="020F0502020204030204" pitchFamily="34" charset="0"/>
              </a:rPr>
              <a:t> </a:t>
            </a:r>
            <a:r>
              <a:rPr lang="en-US" b="1" i="1" u="sng" dirty="0">
                <a:solidFill>
                  <a:srgbClr val="0070C0"/>
                </a:solidFill>
                <a:effectLst/>
                <a:ea typeface="Calibri" panose="020F0502020204030204" pitchFamily="34" charset="0"/>
              </a:rPr>
              <a:t>loved by God</a:t>
            </a:r>
            <a:r>
              <a:rPr lang="en-US" b="1" i="1" dirty="0">
                <a:solidFill>
                  <a:srgbClr val="0070C0"/>
                </a:solidFill>
                <a:effectLst/>
                <a:ea typeface="Calibri" panose="020F0502020204030204" pitchFamily="34" charset="0"/>
              </a:rPr>
              <a:t>, that he has </a:t>
            </a:r>
            <a:r>
              <a:rPr lang="en-US" b="1" i="1" u="sng" dirty="0">
                <a:solidFill>
                  <a:srgbClr val="0070C0"/>
                </a:solidFill>
                <a:effectLst/>
                <a:ea typeface="Calibri" panose="020F0502020204030204" pitchFamily="34" charset="0"/>
              </a:rPr>
              <a:t>chosen</a:t>
            </a:r>
            <a:r>
              <a:rPr lang="en-US" b="1" i="1" dirty="0">
                <a:solidFill>
                  <a:srgbClr val="0070C0"/>
                </a:solidFill>
                <a:effectLst/>
                <a:ea typeface="Calibri" panose="020F0502020204030204" pitchFamily="34" charset="0"/>
              </a:rPr>
              <a:t> you</a:t>
            </a:r>
            <a:r>
              <a:rPr lang="en-US" b="1" dirty="0">
                <a:solidFill>
                  <a:srgbClr val="0070C0"/>
                </a:solidFill>
                <a:effectLst/>
                <a:ea typeface="Calibri" panose="020F0502020204030204" pitchFamily="34" charset="0"/>
              </a:rPr>
              <a:t>, </a:t>
            </a:r>
            <a:r>
              <a:rPr lang="en-US" sz="2400" b="1" dirty="0">
                <a:solidFill>
                  <a:srgbClr val="FF0000"/>
                </a:solidFill>
                <a:effectLst/>
                <a:ea typeface="Calibri" panose="020F0502020204030204" pitchFamily="34" charset="0"/>
              </a:rPr>
              <a:t>5</a:t>
            </a:r>
            <a:r>
              <a:rPr lang="en-US" b="1" dirty="0">
                <a:effectLst/>
                <a:ea typeface="Calibri" panose="020F0502020204030204" pitchFamily="34" charset="0"/>
              </a:rPr>
              <a:t> </a:t>
            </a:r>
            <a:r>
              <a:rPr lang="en-US" b="1" i="1" dirty="0">
                <a:effectLst/>
                <a:ea typeface="Calibri" panose="020F0502020204030204" pitchFamily="34" charset="0"/>
              </a:rPr>
              <a:t>because our gospel came to you not only in word, but also in power and in the Holy Spirit and with full conviction. You know what kind of men we proved to be among you for your sake</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6</a:t>
            </a:r>
            <a:r>
              <a:rPr lang="en-US" b="1" dirty="0">
                <a:effectLst/>
                <a:ea typeface="Calibri" panose="020F0502020204030204" pitchFamily="34" charset="0"/>
              </a:rPr>
              <a:t> </a:t>
            </a:r>
            <a:r>
              <a:rPr lang="en-US" b="1" i="1" dirty="0">
                <a:effectLst/>
                <a:ea typeface="Calibri" panose="020F0502020204030204" pitchFamily="34" charset="0"/>
              </a:rPr>
              <a:t>And you became imitators of us and of the Lord, for you received the word in much affliction, with the joy of the Holy Spirit</a:t>
            </a:r>
            <a:r>
              <a:rPr lang="en-US" b="1" i="1" dirty="0">
                <a:ea typeface="Calibri" panose="020F0502020204030204" pitchFamily="34" charset="0"/>
              </a:rPr>
              <a:t>…</a:t>
            </a:r>
            <a:endParaRPr lang="en-US" sz="5400" b="1" dirty="0"/>
          </a:p>
        </p:txBody>
      </p:sp>
    </p:spTree>
    <p:extLst>
      <p:ext uri="{BB962C8B-B14F-4D97-AF65-F5344CB8AC3E}">
        <p14:creationId xmlns:p14="http://schemas.microsoft.com/office/powerpoint/2010/main" val="32136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CBB36-4CD6-0379-B4EC-B749297CA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D2D9F1-1819-EE8E-E962-3ED0F849E1DC}"/>
              </a:ext>
            </a:extLst>
          </p:cNvPr>
          <p:cNvSpPr>
            <a:spLocks noGrp="1"/>
          </p:cNvSpPr>
          <p:nvPr>
            <p:ph type="title"/>
          </p:nvPr>
        </p:nvSpPr>
        <p:spPr/>
        <p:txBody>
          <a:bodyPr>
            <a:normAutofit/>
          </a:bodyPr>
          <a:lstStyle/>
          <a:p>
            <a:r>
              <a:rPr lang="en-US" sz="3200" b="1" dirty="0">
                <a:solidFill>
                  <a:srgbClr val="C00000"/>
                </a:solidFill>
              </a:rPr>
              <a:t>II.</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proves to be a true example of Christ</a:t>
            </a:r>
            <a:r>
              <a:rPr lang="en-US" sz="3200" b="1" dirty="0">
                <a:effectLst/>
                <a:ea typeface="Calibri" panose="020F0502020204030204" pitchFamily="34" charset="0"/>
              </a:rPr>
              <a:t> (</a:t>
            </a:r>
            <a:r>
              <a:rPr lang="en-US" sz="3200" b="1" i="1" dirty="0">
                <a:effectLst/>
                <a:ea typeface="Calibri" panose="020F0502020204030204" pitchFamily="34" charset="0"/>
              </a:rPr>
              <a:t>verses 4-6</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C15F7823-748D-4D60-1406-DEED87679DB8}"/>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4</a:t>
            </a:r>
            <a:r>
              <a:rPr lang="en-US" b="1" dirty="0">
                <a:effectLst/>
                <a:ea typeface="Calibri" panose="020F0502020204030204" pitchFamily="34" charset="0"/>
              </a:rPr>
              <a:t> </a:t>
            </a:r>
            <a:r>
              <a:rPr lang="en-US" b="1" i="1" dirty="0">
                <a:effectLst/>
                <a:ea typeface="Calibri" panose="020F0502020204030204" pitchFamily="34" charset="0"/>
              </a:rPr>
              <a:t>For we know, brothers loved by God, that he has chosen you</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5</a:t>
            </a:r>
            <a:r>
              <a:rPr lang="en-US" b="1" dirty="0">
                <a:effectLst/>
                <a:ea typeface="Calibri" panose="020F0502020204030204" pitchFamily="34" charset="0"/>
              </a:rPr>
              <a:t> </a:t>
            </a:r>
            <a:r>
              <a:rPr lang="en-US" b="1" i="1" dirty="0">
                <a:effectLst/>
                <a:ea typeface="Calibri" panose="020F0502020204030204" pitchFamily="34" charset="0"/>
              </a:rPr>
              <a:t>because our gospel came to you not only in word, but also </a:t>
            </a:r>
            <a:r>
              <a:rPr lang="en-US" b="1" i="1" dirty="0">
                <a:solidFill>
                  <a:srgbClr val="0070C0"/>
                </a:solidFill>
                <a:effectLst/>
                <a:ea typeface="Calibri" panose="020F0502020204030204" pitchFamily="34" charset="0"/>
              </a:rPr>
              <a:t>in power </a:t>
            </a:r>
            <a:r>
              <a:rPr lang="en-US" b="1" i="1" dirty="0">
                <a:effectLst/>
                <a:ea typeface="Calibri" panose="020F0502020204030204" pitchFamily="34" charset="0"/>
              </a:rPr>
              <a:t>and in </a:t>
            </a:r>
            <a:r>
              <a:rPr lang="en-US" b="1" i="1" dirty="0">
                <a:solidFill>
                  <a:srgbClr val="0070C0"/>
                </a:solidFill>
                <a:effectLst/>
                <a:ea typeface="Calibri" panose="020F0502020204030204" pitchFamily="34" charset="0"/>
              </a:rPr>
              <a:t>the Holy Spirit </a:t>
            </a:r>
            <a:r>
              <a:rPr lang="en-US" b="1" i="1" dirty="0">
                <a:effectLst/>
                <a:ea typeface="Calibri" panose="020F0502020204030204" pitchFamily="34" charset="0"/>
              </a:rPr>
              <a:t>and with </a:t>
            </a:r>
            <a:r>
              <a:rPr lang="en-US" b="1" i="1" dirty="0">
                <a:solidFill>
                  <a:srgbClr val="0070C0"/>
                </a:solidFill>
                <a:effectLst/>
                <a:ea typeface="Calibri" panose="020F0502020204030204" pitchFamily="34" charset="0"/>
              </a:rPr>
              <a:t>full conviction</a:t>
            </a:r>
            <a:r>
              <a:rPr lang="en-US" b="1" i="1" dirty="0">
                <a:effectLst/>
                <a:ea typeface="Calibri" panose="020F0502020204030204" pitchFamily="34" charset="0"/>
              </a:rPr>
              <a:t>. You know what kind of </a:t>
            </a:r>
            <a:r>
              <a:rPr lang="en-US" b="1" i="1" dirty="0">
                <a:solidFill>
                  <a:srgbClr val="0070C0"/>
                </a:solidFill>
                <a:effectLst/>
                <a:ea typeface="Calibri" panose="020F0502020204030204" pitchFamily="34" charset="0"/>
              </a:rPr>
              <a:t>men we proved to be </a:t>
            </a:r>
            <a:r>
              <a:rPr lang="en-US" b="1" i="1" dirty="0">
                <a:effectLst/>
                <a:ea typeface="Calibri" panose="020F0502020204030204" pitchFamily="34" charset="0"/>
              </a:rPr>
              <a:t>among you for your sake</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6</a:t>
            </a:r>
            <a:r>
              <a:rPr lang="en-US" b="1" dirty="0">
                <a:effectLst/>
                <a:ea typeface="Calibri" panose="020F0502020204030204" pitchFamily="34" charset="0"/>
              </a:rPr>
              <a:t> </a:t>
            </a:r>
            <a:r>
              <a:rPr lang="en-US" b="1" i="1" dirty="0">
                <a:effectLst/>
                <a:ea typeface="Calibri" panose="020F0502020204030204" pitchFamily="34" charset="0"/>
              </a:rPr>
              <a:t>And you became imitators of us and of the Lord, for you received the word in much affliction, with the joy of the Holy Spirit</a:t>
            </a:r>
            <a:r>
              <a:rPr lang="en-US" b="1" i="1" dirty="0">
                <a:ea typeface="Calibri" panose="020F0502020204030204" pitchFamily="34" charset="0"/>
              </a:rPr>
              <a:t>…</a:t>
            </a:r>
            <a:endParaRPr lang="en-US" sz="5400" b="1" dirty="0"/>
          </a:p>
        </p:txBody>
      </p:sp>
    </p:spTree>
    <p:extLst>
      <p:ext uri="{BB962C8B-B14F-4D97-AF65-F5344CB8AC3E}">
        <p14:creationId xmlns:p14="http://schemas.microsoft.com/office/powerpoint/2010/main" val="3542190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43F1B-9C53-517B-13F0-41C64A281B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D2AEBC-87ED-8134-4582-55435D2094E0}"/>
              </a:ext>
            </a:extLst>
          </p:cNvPr>
          <p:cNvSpPr>
            <a:spLocks noGrp="1"/>
          </p:cNvSpPr>
          <p:nvPr>
            <p:ph type="title"/>
          </p:nvPr>
        </p:nvSpPr>
        <p:spPr/>
        <p:txBody>
          <a:bodyPr>
            <a:normAutofit/>
          </a:bodyPr>
          <a:lstStyle/>
          <a:p>
            <a:r>
              <a:rPr lang="en-US" sz="3200" b="1" dirty="0">
                <a:solidFill>
                  <a:srgbClr val="C00000"/>
                </a:solidFill>
              </a:rPr>
              <a:t>II.</a:t>
            </a:r>
            <a:r>
              <a:rPr lang="en-US" sz="3200" b="1" dirty="0"/>
              <a:t> </a:t>
            </a:r>
            <a:r>
              <a:rPr lang="en-US" sz="3200" b="1" dirty="0">
                <a:effectLst/>
                <a:ea typeface="Calibri" panose="020F0502020204030204" pitchFamily="34" charset="0"/>
              </a:rPr>
              <a:t>When a church has a testimony, </a:t>
            </a:r>
            <a:r>
              <a:rPr lang="en-US" sz="3200" b="1" i="1" dirty="0">
                <a:effectLst/>
                <a:ea typeface="Calibri" panose="020F0502020204030204" pitchFamily="34" charset="0"/>
              </a:rPr>
              <a:t>it proves to be a true example of Christ</a:t>
            </a:r>
            <a:r>
              <a:rPr lang="en-US" sz="3200" b="1" dirty="0">
                <a:effectLst/>
                <a:ea typeface="Calibri" panose="020F0502020204030204" pitchFamily="34" charset="0"/>
              </a:rPr>
              <a:t> (</a:t>
            </a:r>
            <a:r>
              <a:rPr lang="en-US" sz="3200" b="1" i="1" dirty="0">
                <a:effectLst/>
                <a:ea typeface="Calibri" panose="020F0502020204030204" pitchFamily="34" charset="0"/>
              </a:rPr>
              <a:t>verses 4-6</a:t>
            </a:r>
            <a:r>
              <a:rPr lang="en-US" sz="3200" b="1" dirty="0">
                <a:effectLst/>
                <a:ea typeface="Calibri" panose="020F0502020204030204" pitchFamily="34" charset="0"/>
              </a:rPr>
              <a:t>)</a:t>
            </a:r>
            <a:endParaRPr lang="en-US" sz="3200" b="1" dirty="0"/>
          </a:p>
        </p:txBody>
      </p:sp>
      <p:sp>
        <p:nvSpPr>
          <p:cNvPr id="3" name="Content Placeholder 2">
            <a:extLst>
              <a:ext uri="{FF2B5EF4-FFF2-40B4-BE49-F238E27FC236}">
                <a16:creationId xmlns:a16="http://schemas.microsoft.com/office/drawing/2014/main" id="{812385A7-1F9C-425D-A515-95264831F8FF}"/>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4</a:t>
            </a:r>
            <a:r>
              <a:rPr lang="en-US" b="1" dirty="0">
                <a:effectLst/>
                <a:ea typeface="Calibri" panose="020F0502020204030204" pitchFamily="34" charset="0"/>
              </a:rPr>
              <a:t> </a:t>
            </a:r>
            <a:r>
              <a:rPr lang="en-US" b="1" i="1" dirty="0">
                <a:effectLst/>
                <a:ea typeface="Calibri" panose="020F0502020204030204" pitchFamily="34" charset="0"/>
              </a:rPr>
              <a:t>For we know, brothers loved by God, that he has chosen you</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5</a:t>
            </a:r>
            <a:r>
              <a:rPr lang="en-US" b="1" dirty="0">
                <a:effectLst/>
                <a:ea typeface="Calibri" panose="020F0502020204030204" pitchFamily="34" charset="0"/>
              </a:rPr>
              <a:t> </a:t>
            </a:r>
            <a:r>
              <a:rPr lang="en-US" b="1" i="1" dirty="0">
                <a:effectLst/>
                <a:ea typeface="Calibri" panose="020F0502020204030204" pitchFamily="34" charset="0"/>
              </a:rPr>
              <a:t>because our gospel came to you not only in word, but also in power and in the Holy Spirit and with full conviction. You know what kind of men we proved to be among you for your sake</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6</a:t>
            </a:r>
            <a:r>
              <a:rPr lang="en-US" b="1" dirty="0">
                <a:effectLst/>
                <a:ea typeface="Calibri" panose="020F0502020204030204" pitchFamily="34" charset="0"/>
              </a:rPr>
              <a:t> </a:t>
            </a:r>
            <a:r>
              <a:rPr lang="en-US" b="1" i="1" dirty="0">
                <a:effectLst/>
                <a:ea typeface="Calibri" panose="020F0502020204030204" pitchFamily="34" charset="0"/>
              </a:rPr>
              <a:t>And </a:t>
            </a:r>
            <a:r>
              <a:rPr lang="en-US" b="1" i="1" dirty="0">
                <a:solidFill>
                  <a:srgbClr val="0070C0"/>
                </a:solidFill>
                <a:effectLst/>
                <a:ea typeface="Calibri" panose="020F0502020204030204" pitchFamily="34" charset="0"/>
              </a:rPr>
              <a:t>you became imitators of us and of the Lord</a:t>
            </a:r>
            <a:r>
              <a:rPr lang="en-US" b="1" i="1" dirty="0">
                <a:effectLst/>
                <a:ea typeface="Calibri" panose="020F0502020204030204" pitchFamily="34" charset="0"/>
              </a:rPr>
              <a:t>, for you </a:t>
            </a:r>
            <a:r>
              <a:rPr lang="en-US" b="1" i="1" dirty="0">
                <a:solidFill>
                  <a:srgbClr val="0070C0"/>
                </a:solidFill>
                <a:effectLst/>
                <a:ea typeface="Calibri" panose="020F0502020204030204" pitchFamily="34" charset="0"/>
              </a:rPr>
              <a:t>received the word in much affliction</a:t>
            </a:r>
            <a:r>
              <a:rPr lang="en-US" b="1" i="1" dirty="0">
                <a:effectLst/>
                <a:ea typeface="Calibri" panose="020F0502020204030204" pitchFamily="34" charset="0"/>
              </a:rPr>
              <a:t>, with the </a:t>
            </a:r>
            <a:r>
              <a:rPr lang="en-US" b="1" i="1" dirty="0">
                <a:solidFill>
                  <a:srgbClr val="0070C0"/>
                </a:solidFill>
                <a:effectLst/>
                <a:ea typeface="Calibri" panose="020F0502020204030204" pitchFamily="34" charset="0"/>
              </a:rPr>
              <a:t>joy of the Holy Spirit</a:t>
            </a:r>
            <a:r>
              <a:rPr lang="en-US" b="1" i="1" dirty="0">
                <a:ea typeface="Calibri" panose="020F0502020204030204" pitchFamily="34" charset="0"/>
              </a:rPr>
              <a:t>…</a:t>
            </a:r>
            <a:endParaRPr lang="en-US" sz="5400" b="1" dirty="0"/>
          </a:p>
        </p:txBody>
      </p:sp>
    </p:spTree>
    <p:extLst>
      <p:ext uri="{BB962C8B-B14F-4D97-AF65-F5344CB8AC3E}">
        <p14:creationId xmlns:p14="http://schemas.microsoft.com/office/powerpoint/2010/main" val="1607603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38BE4-5974-4AB3-D536-3EB0231BF6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3CD47D-8956-D3E5-8CAE-50AE05F196F1}"/>
              </a:ext>
            </a:extLst>
          </p:cNvPr>
          <p:cNvSpPr>
            <a:spLocks noGrp="1"/>
          </p:cNvSpPr>
          <p:nvPr>
            <p:ph type="title"/>
          </p:nvPr>
        </p:nvSpPr>
        <p:spPr/>
        <p:txBody>
          <a:bodyPr>
            <a:normAutofit/>
          </a:bodyPr>
          <a:lstStyle/>
          <a:p>
            <a:r>
              <a:rPr lang="en-US" sz="3200" b="1" dirty="0">
                <a:solidFill>
                  <a:srgbClr val="C00000"/>
                </a:solidFill>
                <a:latin typeface="+mn-lt"/>
              </a:rPr>
              <a:t>III.</a:t>
            </a:r>
            <a:r>
              <a:rPr lang="en-US" sz="3200" b="1" dirty="0">
                <a:latin typeface="+mn-lt"/>
              </a:rPr>
              <a:t> </a:t>
            </a:r>
            <a:r>
              <a:rPr lang="en-US" sz="3200" b="1" dirty="0">
                <a:effectLst/>
                <a:latin typeface="+mn-lt"/>
                <a:ea typeface="Calibri" panose="020F0502020204030204" pitchFamily="34" charset="0"/>
              </a:rPr>
              <a:t>When a church has a testimony, </a:t>
            </a:r>
            <a:r>
              <a:rPr lang="en-US" sz="3200" b="1" i="1" dirty="0">
                <a:effectLst/>
                <a:latin typeface="+mn-lt"/>
                <a:ea typeface="Calibri" panose="020F0502020204030204" pitchFamily="34" charset="0"/>
              </a:rPr>
              <a:t>its testimony speaks for itself</a:t>
            </a:r>
            <a:r>
              <a:rPr lang="en-US" sz="3200" b="1" dirty="0">
                <a:effectLst/>
                <a:latin typeface="+mn-lt"/>
                <a:ea typeface="Calibri" panose="020F0502020204030204" pitchFamily="34" charset="0"/>
              </a:rPr>
              <a:t> (</a:t>
            </a:r>
            <a:r>
              <a:rPr lang="en-US" sz="3200" b="1" i="1" dirty="0">
                <a:effectLst/>
                <a:latin typeface="+mn-lt"/>
                <a:ea typeface="Calibri" panose="020F0502020204030204" pitchFamily="34" charset="0"/>
              </a:rPr>
              <a:t>verses 7-8</a:t>
            </a:r>
            <a:r>
              <a:rPr lang="en-US" sz="3200" b="1" dirty="0">
                <a:effectLst/>
                <a:latin typeface="+mn-lt"/>
                <a:ea typeface="Calibri" panose="020F0502020204030204" pitchFamily="34" charset="0"/>
              </a:rPr>
              <a:t>)</a:t>
            </a:r>
            <a:endParaRPr lang="en-US" sz="3200" b="1" dirty="0">
              <a:latin typeface="+mn-lt"/>
            </a:endParaRPr>
          </a:p>
        </p:txBody>
      </p:sp>
      <p:sp>
        <p:nvSpPr>
          <p:cNvPr id="3" name="Content Placeholder 2">
            <a:extLst>
              <a:ext uri="{FF2B5EF4-FFF2-40B4-BE49-F238E27FC236}">
                <a16:creationId xmlns:a16="http://schemas.microsoft.com/office/drawing/2014/main" id="{C26E0861-9E54-590E-5529-C374301DE5DD}"/>
              </a:ext>
            </a:extLst>
          </p:cNvPr>
          <p:cNvSpPr>
            <a:spLocks noGrp="1"/>
          </p:cNvSpPr>
          <p:nvPr>
            <p:ph idx="1"/>
          </p:nvPr>
        </p:nvSpPr>
        <p:spPr/>
        <p:txBody>
          <a:bodyPr>
            <a:normAutofit/>
          </a:bodyPr>
          <a:lstStyle/>
          <a:p>
            <a:pPr marL="0" indent="0">
              <a:buNone/>
            </a:pPr>
            <a:r>
              <a:rPr lang="en-US" sz="2400" b="1" dirty="0">
                <a:solidFill>
                  <a:srgbClr val="FF0000"/>
                </a:solidFill>
                <a:effectLst/>
                <a:ea typeface="Calibri" panose="020F0502020204030204" pitchFamily="34" charset="0"/>
              </a:rPr>
              <a:t>7</a:t>
            </a:r>
            <a:r>
              <a:rPr lang="en-US" b="1" dirty="0">
                <a:effectLst/>
                <a:ea typeface="Calibri" panose="020F0502020204030204" pitchFamily="34" charset="0"/>
              </a:rPr>
              <a:t> </a:t>
            </a:r>
            <a:r>
              <a:rPr lang="en-US" b="1" i="1" dirty="0">
                <a:effectLst/>
                <a:ea typeface="Calibri" panose="020F0502020204030204" pitchFamily="34" charset="0"/>
              </a:rPr>
              <a:t>so that you became an example to all the believers in Macedonia and in Achaia</a:t>
            </a:r>
            <a:r>
              <a:rPr lang="en-US" b="1" dirty="0">
                <a:effectLst/>
                <a:ea typeface="Calibri" panose="020F0502020204030204" pitchFamily="34" charset="0"/>
              </a:rPr>
              <a:t>. </a:t>
            </a:r>
            <a:r>
              <a:rPr lang="en-US" sz="2400" b="1" dirty="0">
                <a:solidFill>
                  <a:srgbClr val="FF0000"/>
                </a:solidFill>
                <a:effectLst/>
                <a:ea typeface="Calibri" panose="020F0502020204030204" pitchFamily="34" charset="0"/>
              </a:rPr>
              <a:t>8</a:t>
            </a:r>
            <a:r>
              <a:rPr lang="en-US" b="1" dirty="0">
                <a:effectLst/>
                <a:ea typeface="Calibri" panose="020F0502020204030204" pitchFamily="34" charset="0"/>
              </a:rPr>
              <a:t> </a:t>
            </a:r>
            <a:r>
              <a:rPr lang="en-US" b="1" i="1" dirty="0">
                <a:effectLst/>
                <a:ea typeface="Calibri" panose="020F0502020204030204" pitchFamily="34" charset="0"/>
              </a:rPr>
              <a:t>For not only has the word of the Lord sounded forth from you in Macedonia and Achaia, but your faith in God has gone forth everywhere, so that we need not say anything</a:t>
            </a:r>
            <a:r>
              <a:rPr lang="en-US" b="1" dirty="0">
                <a:effectLst/>
                <a:ea typeface="Calibri" panose="020F0502020204030204" pitchFamily="34" charset="0"/>
              </a:rPr>
              <a:t>.</a:t>
            </a:r>
          </a:p>
          <a:p>
            <a:pPr marL="0" indent="0">
              <a:buNone/>
            </a:pPr>
            <a:r>
              <a:rPr lang="en-US" b="1" dirty="0"/>
              <a:t>“</a:t>
            </a:r>
            <a:r>
              <a:rPr lang="en-US" b="1" i="1" dirty="0"/>
              <a:t>See to it that no one fails to obtain the grace of God; that no ‘root of bitterness’ springs up and causes trouble, and </a:t>
            </a:r>
            <a:r>
              <a:rPr lang="en-US" b="1" i="1" dirty="0">
                <a:solidFill>
                  <a:srgbClr val="0070C0"/>
                </a:solidFill>
              </a:rPr>
              <a:t>by it many become defiled</a:t>
            </a:r>
            <a:r>
              <a:rPr lang="en-US" b="1" dirty="0"/>
              <a:t>.” </a:t>
            </a:r>
            <a:r>
              <a:rPr lang="en-US" b="1" dirty="0">
                <a:solidFill>
                  <a:srgbClr val="C00000"/>
                </a:solidFill>
              </a:rPr>
              <a:t>Hebrews 12:15 </a:t>
            </a:r>
          </a:p>
          <a:p>
            <a:pPr marL="0" indent="0">
              <a:buNone/>
            </a:pPr>
            <a:r>
              <a:rPr lang="en-US" b="1" dirty="0"/>
              <a:t>“</a:t>
            </a:r>
            <a:r>
              <a:rPr lang="en-US" b="1" i="1" dirty="0"/>
              <a:t>The name of God is blasphemed among the Gentiles </a:t>
            </a:r>
            <a:r>
              <a:rPr lang="en-US" b="1" i="1" dirty="0">
                <a:solidFill>
                  <a:srgbClr val="0070C0"/>
                </a:solidFill>
              </a:rPr>
              <a:t>because of you</a:t>
            </a:r>
            <a:r>
              <a:rPr lang="en-US" b="1" i="1" dirty="0"/>
              <a:t>.</a:t>
            </a:r>
            <a:r>
              <a:rPr lang="en-US" b="1" dirty="0"/>
              <a:t>” </a:t>
            </a:r>
            <a:r>
              <a:rPr lang="en-US" b="1" dirty="0">
                <a:solidFill>
                  <a:srgbClr val="C00000"/>
                </a:solidFill>
              </a:rPr>
              <a:t>Romans 2:24</a:t>
            </a:r>
            <a:endParaRPr lang="en-US" sz="7200" b="1" dirty="0">
              <a:solidFill>
                <a:srgbClr val="C00000"/>
              </a:solidFill>
            </a:endParaRPr>
          </a:p>
        </p:txBody>
      </p:sp>
    </p:spTree>
    <p:extLst>
      <p:ext uri="{BB962C8B-B14F-4D97-AF65-F5344CB8AC3E}">
        <p14:creationId xmlns:p14="http://schemas.microsoft.com/office/powerpoint/2010/main" val="161868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994</TotalTime>
  <Words>1259</Words>
  <Application>Microsoft Office PowerPoint</Application>
  <PresentationFormat>Widescreen</PresentationFormat>
  <Paragraphs>38</Paragraphs>
  <Slides>16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Aptos</vt:lpstr>
      <vt:lpstr>Aptos Display</vt:lpstr>
      <vt:lpstr>Arial</vt:lpstr>
      <vt:lpstr>Calibri</vt:lpstr>
      <vt:lpstr>Calibri Light</vt:lpstr>
      <vt:lpstr>Times New Roman</vt:lpstr>
      <vt:lpstr>1_Office Theme</vt:lpstr>
      <vt:lpstr>Office Theme</vt:lpstr>
      <vt:lpstr>PowerPoint Presentation</vt:lpstr>
      <vt:lpstr>PowerPoint Presentation</vt:lpstr>
      <vt:lpstr>When a Church has a Testimony</vt:lpstr>
      <vt:lpstr>I. When a church has a testimony, it has an enduring faith that works (verses 1-3)</vt:lpstr>
      <vt:lpstr>I. When a church has a testimony, it has an enduring faith that works (verses 1-3)</vt:lpstr>
      <vt:lpstr>II. When a church has a testimony, it proves to be a true example of Christ (verses 4-6)</vt:lpstr>
      <vt:lpstr>II. When a church has a testimony, it proves to be a true example of Christ (verses 4-6)</vt:lpstr>
      <vt:lpstr>II. When a church has a testimony, it proves to be a true example of Christ (verses 4-6)</vt:lpstr>
      <vt:lpstr>III. When a church has a testimony, its testimony speaks for itself (verses 7-8)</vt:lpstr>
      <vt:lpstr>III. When a church has a testimony, its testimony speaks for itself (verses 7-8)</vt:lpstr>
      <vt:lpstr>III. When a church has a testimony, its testimony speaks for itself (verses 7-8)</vt:lpstr>
      <vt:lpstr>III. When a church has a testimony, its testimony speaks for itself (verses 7-8)</vt:lpstr>
      <vt:lpstr>IV. When a church has a testimony, it affirms the gospel to all the faithful (verses 9-10)</vt:lpstr>
      <vt:lpstr>Why Rahab hid the Jewish spies in Jericho</vt:lpstr>
      <vt:lpstr>IV. When a church has a testimony, it affirms the gospel to all the faithful (verses 9-10)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64</cp:revision>
  <dcterms:created xsi:type="dcterms:W3CDTF">2020-03-26T18:56:14Z</dcterms:created>
  <dcterms:modified xsi:type="dcterms:W3CDTF">2025-01-19T17:56:21Z</dcterms:modified>
</cp:coreProperties>
</file>