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62" r:id="rId2"/>
  </p:sldMasterIdLst>
  <p:notesMasterIdLst>
    <p:notesMasterId r:id="rId22"/>
  </p:notesMasterIdLst>
  <p:sldIdLst>
    <p:sldId id="545" r:id="rId3"/>
    <p:sldId id="547" r:id="rId4"/>
    <p:sldId id="548" r:id="rId5"/>
    <p:sldId id="549" r:id="rId6"/>
    <p:sldId id="550" r:id="rId7"/>
    <p:sldId id="551" r:id="rId8"/>
    <p:sldId id="552" r:id="rId9"/>
    <p:sldId id="553" r:id="rId10"/>
    <p:sldId id="554" r:id="rId11"/>
    <p:sldId id="555" r:id="rId12"/>
    <p:sldId id="556" r:id="rId13"/>
    <p:sldId id="557" r:id="rId14"/>
    <p:sldId id="558" r:id="rId15"/>
    <p:sldId id="559" r:id="rId16"/>
    <p:sldId id="560" r:id="rId17"/>
    <p:sldId id="561" r:id="rId18"/>
    <p:sldId id="562" r:id="rId19"/>
    <p:sldId id="563" r:id="rId20"/>
    <p:sldId id="53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B43FC8-4C9B-4648-84D6-F63C33CD3E2C}" v="4" dt="2025-02-12T17:57:59.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O'Dowd" userId="722580d4ac8858fa" providerId="LiveId" clId="{FF223AF0-220C-470C-A2FD-6EBDC7C45BCB}"/>
    <pc:docChg chg="modSld">
      <pc:chgData name="Michael O'Dowd" userId="722580d4ac8858fa" providerId="LiveId" clId="{FF223AF0-220C-470C-A2FD-6EBDC7C45BCB}" dt="2025-02-13T16:38:45.823" v="31" actId="20577"/>
      <pc:docMkLst>
        <pc:docMk/>
      </pc:docMkLst>
      <pc:sldChg chg="modSp mod">
        <pc:chgData name="Michael O'Dowd" userId="722580d4ac8858fa" providerId="LiveId" clId="{FF223AF0-220C-470C-A2FD-6EBDC7C45BCB}" dt="2025-02-13T16:37:43.141" v="23" actId="20577"/>
        <pc:sldMkLst>
          <pc:docMk/>
          <pc:sldMk cId="3623895837" sldId="533"/>
        </pc:sldMkLst>
        <pc:spChg chg="mod">
          <ac:chgData name="Michael O'Dowd" userId="722580d4ac8858fa" providerId="LiveId" clId="{FF223AF0-220C-470C-A2FD-6EBDC7C45BCB}" dt="2025-02-13T16:37:43.141" v="23" actId="20577"/>
          <ac:spMkLst>
            <pc:docMk/>
            <pc:sldMk cId="3623895837" sldId="533"/>
            <ac:spMk id="3" creationId="{5D6A8E7D-724C-4ED6-8B95-17903A4D3681}"/>
          </ac:spMkLst>
        </pc:spChg>
      </pc:sldChg>
      <pc:sldChg chg="modSp mod">
        <pc:chgData name="Michael O'Dowd" userId="722580d4ac8858fa" providerId="LiveId" clId="{FF223AF0-220C-470C-A2FD-6EBDC7C45BCB}" dt="2025-02-13T16:38:45.823" v="31" actId="20577"/>
        <pc:sldMkLst>
          <pc:docMk/>
          <pc:sldMk cId="3375875291" sldId="545"/>
        </pc:sldMkLst>
        <pc:spChg chg="mod">
          <ac:chgData name="Michael O'Dowd" userId="722580d4ac8858fa" providerId="LiveId" clId="{FF223AF0-220C-470C-A2FD-6EBDC7C45BCB}" dt="2025-02-13T16:38:45.823" v="31" actId="20577"/>
          <ac:spMkLst>
            <pc:docMk/>
            <pc:sldMk cId="3375875291" sldId="545"/>
            <ac:spMk id="3" creationId="{5D6A8E7D-724C-4ED6-8B95-17903A4D3681}"/>
          </ac:spMkLst>
        </pc:spChg>
      </pc:sldChg>
    </pc:docChg>
  </pc:docChgLst>
  <pc:docChgLst>
    <pc:chgData name="Michael O'Dowd" userId="722580d4ac8858fa" providerId="LiveId" clId="{B6B43FC8-4C9B-4648-84D6-F63C33CD3E2C}"/>
    <pc:docChg chg="delSld modSld">
      <pc:chgData name="Michael O'Dowd" userId="722580d4ac8858fa" providerId="LiveId" clId="{B6B43FC8-4C9B-4648-84D6-F63C33CD3E2C}" dt="2025-02-12T17:58:02.871" v="29" actId="47"/>
      <pc:docMkLst>
        <pc:docMk/>
      </pc:docMkLst>
      <pc:sldChg chg="del">
        <pc:chgData name="Michael O'Dowd" userId="722580d4ac8858fa" providerId="LiveId" clId="{B6B43FC8-4C9B-4648-84D6-F63C33CD3E2C}" dt="2025-02-12T17:54:33.684" v="1" actId="47"/>
        <pc:sldMkLst>
          <pc:docMk/>
          <pc:sldMk cId="4016277034" sldId="530"/>
        </pc:sldMkLst>
      </pc:sldChg>
      <pc:sldChg chg="del">
        <pc:chgData name="Michael O'Dowd" userId="722580d4ac8858fa" providerId="LiveId" clId="{B6B43FC8-4C9B-4648-84D6-F63C33CD3E2C}" dt="2025-02-12T17:58:02.871" v="29" actId="47"/>
        <pc:sldMkLst>
          <pc:docMk/>
          <pc:sldMk cId="3575454007" sldId="531"/>
        </pc:sldMkLst>
      </pc:sldChg>
      <pc:sldChg chg="del">
        <pc:chgData name="Michael O'Dowd" userId="722580d4ac8858fa" providerId="LiveId" clId="{B6B43FC8-4C9B-4648-84D6-F63C33CD3E2C}" dt="2025-02-12T17:55:05.682" v="2" actId="47"/>
        <pc:sldMkLst>
          <pc:docMk/>
          <pc:sldMk cId="1898484001" sldId="532"/>
        </pc:sldMkLst>
      </pc:sldChg>
      <pc:sldChg chg="del">
        <pc:chgData name="Michael O'Dowd" userId="722580d4ac8858fa" providerId="LiveId" clId="{B6B43FC8-4C9B-4648-84D6-F63C33CD3E2C}" dt="2025-02-12T17:53:16.636" v="0" actId="47"/>
        <pc:sldMkLst>
          <pc:docMk/>
          <pc:sldMk cId="2343245775" sldId="534"/>
        </pc:sldMkLst>
      </pc:sldChg>
      <pc:sldChg chg="modSp mod">
        <pc:chgData name="Michael O'Dowd" userId="722580d4ac8858fa" providerId="LiveId" clId="{B6B43FC8-4C9B-4648-84D6-F63C33CD3E2C}" dt="2025-02-12T17:57:15.730" v="28" actId="20577"/>
        <pc:sldMkLst>
          <pc:docMk/>
          <pc:sldMk cId="3375875291" sldId="545"/>
        </pc:sldMkLst>
        <pc:spChg chg="mod">
          <ac:chgData name="Michael O'Dowd" userId="722580d4ac8858fa" providerId="LiveId" clId="{B6B43FC8-4C9B-4648-84D6-F63C33CD3E2C}" dt="2025-02-12T17:57:15.730" v="28" actId="20577"/>
          <ac:spMkLst>
            <pc:docMk/>
            <pc:sldMk cId="3375875291" sldId="545"/>
            <ac:spMk id="3" creationId="{5D6A8E7D-724C-4ED6-8B95-17903A4D368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2/23/2025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2442-459F-B434-F246-4EEB804C95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207F5F-9813-22B4-8D45-74110B6781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17EECD-069B-F449-D782-1B601B776786}"/>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5" name="Footer Placeholder 4">
            <a:extLst>
              <a:ext uri="{FF2B5EF4-FFF2-40B4-BE49-F238E27FC236}">
                <a16:creationId xmlns:a16="http://schemas.microsoft.com/office/drawing/2014/main" id="{00E10672-5102-DF4C-21E3-B652EEB36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DE-86B2-A840-845D-2C00561591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171521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4150-92F7-4C00-2599-DE916D0795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DCA099-8CD1-9CCB-EEC7-6A7C2DCD0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F6BFC-0365-0902-7107-69B23B4163D8}"/>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5" name="Footer Placeholder 4">
            <a:extLst>
              <a:ext uri="{FF2B5EF4-FFF2-40B4-BE49-F238E27FC236}">
                <a16:creationId xmlns:a16="http://schemas.microsoft.com/office/drawing/2014/main" id="{14A87F5F-A6B7-6763-0006-06E6EED83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E9F86-CDE1-035C-CCF6-1C888501EBC9}"/>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821023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E176C-BD84-EE4F-7917-0EB0A3297F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0846A8-691D-EF32-91F3-C613D5ED578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7B6258-D174-3C62-E23C-004779E7050D}"/>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5" name="Footer Placeholder 4">
            <a:extLst>
              <a:ext uri="{FF2B5EF4-FFF2-40B4-BE49-F238E27FC236}">
                <a16:creationId xmlns:a16="http://schemas.microsoft.com/office/drawing/2014/main" id="{2C22F94A-DA12-D1DD-5778-75382E348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CD1D-D9D4-90E6-3ED3-16B238F8838E}"/>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584319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E4D1F-8A6D-C8A3-902E-54ECD2CDE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4ABA4D-01B4-9688-F4D5-865C25B494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DC0839-3660-2A58-76BB-15AFD41287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31E299-DB68-D45F-EA4F-328A47A158D9}"/>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6" name="Footer Placeholder 5">
            <a:extLst>
              <a:ext uri="{FF2B5EF4-FFF2-40B4-BE49-F238E27FC236}">
                <a16:creationId xmlns:a16="http://schemas.microsoft.com/office/drawing/2014/main" id="{A553EEF9-FCC6-4BD4-4A6B-96032EDE6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56EF74-F61A-0D78-4824-9153F8D754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675396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291D-95DD-B93E-1F55-F4F9612E09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18DB5B-108D-8647-3652-2C0C89CC46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9A66F1-AD91-3034-5F69-5FBB46EA3C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96DA0D-0600-8ABF-8E9D-073C0EF1A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F445F6-F28A-115F-E3D9-CC50DFBFCB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1A8BFA-3951-B0E8-AACC-57AA4FA5F21F}"/>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8" name="Footer Placeholder 7">
            <a:extLst>
              <a:ext uri="{FF2B5EF4-FFF2-40B4-BE49-F238E27FC236}">
                <a16:creationId xmlns:a16="http://schemas.microsoft.com/office/drawing/2014/main" id="{B690AADE-4128-A89D-81CF-88F32C74AF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DFB2B6-B3C3-18F4-6E8C-69C427EFFE8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548644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5F0A-01D0-8678-C92B-0ED8AD80F7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81BCCD-A38E-3DD6-2994-203901BCEBFB}"/>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4" name="Footer Placeholder 3">
            <a:extLst>
              <a:ext uri="{FF2B5EF4-FFF2-40B4-BE49-F238E27FC236}">
                <a16:creationId xmlns:a16="http://schemas.microsoft.com/office/drawing/2014/main" id="{1D7AA4E1-016D-61E7-047D-9B2BBFF2ED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A9D4DA-9D58-3817-2EC0-3F5B9CA7C85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238333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3F0ABB-7339-8EDF-3675-918ECEA018C5}"/>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3" name="Footer Placeholder 2">
            <a:extLst>
              <a:ext uri="{FF2B5EF4-FFF2-40B4-BE49-F238E27FC236}">
                <a16:creationId xmlns:a16="http://schemas.microsoft.com/office/drawing/2014/main" id="{B9A2CEE1-6F84-CF74-95C2-56B94C8663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26A24E-50F8-4E6F-D4A9-6932D1FFF5E1}"/>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3105900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CDA-E097-3470-F830-EBD44CAF5B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2C026F-A448-C2F7-BFEC-2D65F85995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3A6F9A-E60A-9CE6-6EE0-77D01D16A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87BF08-83ED-39F7-DA84-289CFF11A8DA}"/>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6" name="Footer Placeholder 5">
            <a:extLst>
              <a:ext uri="{FF2B5EF4-FFF2-40B4-BE49-F238E27FC236}">
                <a16:creationId xmlns:a16="http://schemas.microsoft.com/office/drawing/2014/main" id="{9CE952A5-E9EB-3801-EE16-DD523F284C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0F79E2-A1E3-0125-55D7-5A956D785F34}"/>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001880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1473-BE3E-DDB9-C3CD-249D0B680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5E2143-49B0-9D19-7F99-535D788CF0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09E907-CFE1-6E01-1CA6-E79EBA146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E3B8A-B66C-AB2B-664D-46E4D8BD9AAB}"/>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6" name="Footer Placeholder 5">
            <a:extLst>
              <a:ext uri="{FF2B5EF4-FFF2-40B4-BE49-F238E27FC236}">
                <a16:creationId xmlns:a16="http://schemas.microsoft.com/office/drawing/2014/main" id="{D71C9710-019A-781A-845E-5A00C30D6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B37CE-21E2-AE8B-2FF4-D4DCCDBD80EC}"/>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092749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756A-C404-CDB0-AC6F-40FD347C3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095392-8232-560B-1B5F-5903EA57E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F55A8-071D-DC22-A29F-97838E40F4E5}"/>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5" name="Footer Placeholder 4">
            <a:extLst>
              <a:ext uri="{FF2B5EF4-FFF2-40B4-BE49-F238E27FC236}">
                <a16:creationId xmlns:a16="http://schemas.microsoft.com/office/drawing/2014/main" id="{E71D62B3-7714-3756-7899-855FC0F2F0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2F30C-3DFB-F98F-A83C-315C8FE2F04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640973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22FDD7-9F7A-EEF7-6574-31DB1EC4A5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8259EE-2792-594D-915D-C7260C4A2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0C2A3-0CA4-E0AB-E515-2063536D20B0}"/>
              </a:ext>
            </a:extLst>
          </p:cNvPr>
          <p:cNvSpPr>
            <a:spLocks noGrp="1"/>
          </p:cNvSpPr>
          <p:nvPr>
            <p:ph type="dt" sz="half" idx="10"/>
          </p:nvPr>
        </p:nvSpPr>
        <p:spPr/>
        <p:txBody>
          <a:bodyPr/>
          <a:lstStyle/>
          <a:p>
            <a:fld id="{11C9E7F8-1C67-4E99-97B6-F00FA4CECCC0}" type="datetimeFigureOut">
              <a:rPr lang="en-US" smtClean="0"/>
              <a:t>2/23/2025</a:t>
            </a:fld>
            <a:endParaRPr lang="en-US"/>
          </a:p>
        </p:txBody>
      </p:sp>
      <p:sp>
        <p:nvSpPr>
          <p:cNvPr id="5" name="Footer Placeholder 4">
            <a:extLst>
              <a:ext uri="{FF2B5EF4-FFF2-40B4-BE49-F238E27FC236}">
                <a16:creationId xmlns:a16="http://schemas.microsoft.com/office/drawing/2014/main" id="{59083A41-F090-5330-A0DF-678540E8B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8CB25-3A8F-CFB2-BA46-B26183E4A248}"/>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840539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2/23/2025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2/23/2025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2/23/2025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2/23/2025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8E198F-A3E9-E14D-93C4-6AE2B2A76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AB412D-9A59-16DE-EC15-4D842EBDB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30826-C324-CDF5-9AFB-37CD0F4AB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C9E7F8-1C67-4E99-97B6-F00FA4CECCC0}" type="datetimeFigureOut">
              <a:rPr lang="en-US" smtClean="0"/>
              <a:t>2/23/2025</a:t>
            </a:fld>
            <a:endParaRPr lang="en-US"/>
          </a:p>
        </p:txBody>
      </p:sp>
      <p:sp>
        <p:nvSpPr>
          <p:cNvPr id="5" name="Footer Placeholder 4">
            <a:extLst>
              <a:ext uri="{FF2B5EF4-FFF2-40B4-BE49-F238E27FC236}">
                <a16:creationId xmlns:a16="http://schemas.microsoft.com/office/drawing/2014/main" id="{98E46033-224B-57AC-EBCA-6657B7F92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E0E51BF-C1C9-FC8E-7129-3B76CE4C4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0C6ECA-2FE5-4380-8873-1D8E30ED61A7}" type="slidenum">
              <a:rPr lang="en-US" smtClean="0"/>
              <a:t>‹#›</a:t>
            </a:fld>
            <a:endParaRPr lang="en-US"/>
          </a:p>
        </p:txBody>
      </p:sp>
    </p:spTree>
    <p:extLst>
      <p:ext uri="{BB962C8B-B14F-4D97-AF65-F5344CB8AC3E}">
        <p14:creationId xmlns:p14="http://schemas.microsoft.com/office/powerpoint/2010/main" val="354421625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Scripture Reading</a:t>
            </a:r>
          </a:p>
          <a:p>
            <a:pPr marL="0" indent="0" algn="ctr">
              <a:buNone/>
            </a:pPr>
            <a:r>
              <a:rPr lang="en-US" sz="4400" b="1" i="1" dirty="0">
                <a:solidFill>
                  <a:schemeClr val="accent4">
                    <a:lumMod val="60000"/>
                    <a:lumOff val="40000"/>
                  </a:schemeClr>
                </a:solidFill>
              </a:rPr>
              <a:t>1</a:t>
            </a:r>
            <a:r>
              <a:rPr lang="en-US" sz="4400" b="1" i="1" baseline="30000" dirty="0">
                <a:solidFill>
                  <a:schemeClr val="accent4">
                    <a:lumMod val="60000"/>
                    <a:lumOff val="40000"/>
                  </a:schemeClr>
                </a:solidFill>
              </a:rPr>
              <a:t>st</a:t>
            </a:r>
            <a:r>
              <a:rPr lang="en-US" sz="4400" b="1" i="1" dirty="0">
                <a:solidFill>
                  <a:schemeClr val="accent4">
                    <a:lumMod val="60000"/>
                    <a:lumOff val="40000"/>
                  </a:schemeClr>
                </a:solidFill>
              </a:rPr>
              <a:t> Thessalonians 4:13-18</a:t>
            </a:r>
          </a:p>
          <a:p>
            <a:pPr marL="0" indent="0" algn="ctr">
              <a:buNone/>
            </a:pPr>
            <a:endParaRPr lang="en-US" sz="4000" b="1" dirty="0">
              <a:solidFill>
                <a:srgbClr val="FF3300"/>
              </a:solidFill>
            </a:endParaRPr>
          </a:p>
          <a:p>
            <a:pPr marL="0" indent="0" algn="ctr">
              <a:buNone/>
            </a:pPr>
            <a:r>
              <a:rPr lang="en-US" sz="4000" b="1">
                <a:solidFill>
                  <a:srgbClr val="FF3300"/>
                </a:solidFill>
              </a:rPr>
              <a:t>Pages </a:t>
            </a:r>
            <a:r>
              <a:rPr lang="en-US" sz="4800" b="1">
                <a:solidFill>
                  <a:schemeClr val="accent2">
                    <a:lumMod val="60000"/>
                    <a:lumOff val="40000"/>
                  </a:schemeClr>
                </a:solidFill>
              </a:rPr>
              <a:t>1173-74</a:t>
            </a:r>
            <a:r>
              <a:rPr lang="en-US" sz="4000" b="1">
                <a:solidFill>
                  <a:srgbClr val="FF3300"/>
                </a:solidFill>
              </a:rPr>
              <a:t> </a:t>
            </a:r>
            <a:r>
              <a:rPr lang="en-US" sz="4000" b="1" dirty="0">
                <a:solidFill>
                  <a:srgbClr val="FF3300"/>
                </a:solidFill>
              </a:rPr>
              <a:t>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39812-4F70-1769-8022-BFE807E569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68853E-3930-758A-160F-74F9E5CE7F95}"/>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certain hope (</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92FE796C-22FC-0DA2-AF5A-05105558E67B}"/>
              </a:ext>
            </a:extLst>
          </p:cNvPr>
          <p:cNvSpPr>
            <a:spLocks noGrp="1"/>
          </p:cNvSpPr>
          <p:nvPr>
            <p:ph idx="1"/>
          </p:nvPr>
        </p:nvSpPr>
        <p:spPr/>
        <p:txBody>
          <a:bodyPr>
            <a:normAutofit/>
          </a:bodyPr>
          <a:lstStyle/>
          <a:p>
            <a:pPr marL="0" indent="0">
              <a:buNone/>
            </a:pPr>
            <a:r>
              <a:rPr lang="en-US" sz="2400" b="1" dirty="0">
                <a:solidFill>
                  <a:srgbClr val="FF0000"/>
                </a:solidFill>
              </a:rPr>
              <a:t>15</a:t>
            </a:r>
            <a:r>
              <a:rPr lang="en-US" b="1" dirty="0"/>
              <a:t> </a:t>
            </a:r>
            <a:r>
              <a:rPr lang="en-US" b="1" i="1" dirty="0"/>
              <a:t>For this we declare to you by a word from the Lord, that we who are alive, who are left until the coming of the Lord, will not precede those who have fallen asleep</a:t>
            </a:r>
            <a:r>
              <a:rPr lang="en-US" b="1" dirty="0"/>
              <a:t>. </a:t>
            </a:r>
            <a:r>
              <a:rPr lang="en-US" sz="2400" b="1" dirty="0">
                <a:solidFill>
                  <a:srgbClr val="FF0000"/>
                </a:solidFill>
              </a:rPr>
              <a:t>16</a:t>
            </a:r>
            <a:r>
              <a:rPr lang="en-US" b="1" dirty="0"/>
              <a:t> </a:t>
            </a:r>
            <a:r>
              <a:rPr lang="en-US" b="1" i="1" dirty="0"/>
              <a:t>For the Lord himself will descend from heaven with </a:t>
            </a:r>
            <a:r>
              <a:rPr lang="en-US" b="1" i="1" dirty="0">
                <a:solidFill>
                  <a:srgbClr val="0070C0"/>
                </a:solidFill>
              </a:rPr>
              <a:t>a cry of command</a:t>
            </a:r>
            <a:r>
              <a:rPr lang="en-US" b="1" dirty="0"/>
              <a:t>, </a:t>
            </a:r>
            <a:r>
              <a:rPr lang="en-US" b="1" i="1" dirty="0"/>
              <a:t>with </a:t>
            </a:r>
            <a:r>
              <a:rPr lang="en-US" b="1" i="1" dirty="0">
                <a:solidFill>
                  <a:srgbClr val="0070C0"/>
                </a:solidFill>
              </a:rPr>
              <a:t>the voice of an archangel</a:t>
            </a:r>
            <a:r>
              <a:rPr lang="en-US" b="1" dirty="0"/>
              <a:t>, </a:t>
            </a:r>
            <a:r>
              <a:rPr lang="en-US" b="1" i="1" dirty="0"/>
              <a:t>and with </a:t>
            </a:r>
            <a:r>
              <a:rPr lang="en-US" b="1" i="1" dirty="0">
                <a:solidFill>
                  <a:srgbClr val="0070C0"/>
                </a:solidFill>
              </a:rPr>
              <a:t>the sound of the trumpet of God</a:t>
            </a:r>
            <a:r>
              <a:rPr lang="en-US" b="1" dirty="0"/>
              <a:t>. </a:t>
            </a:r>
            <a:r>
              <a:rPr lang="en-US" b="1" i="1" dirty="0"/>
              <a:t>And </a:t>
            </a:r>
            <a:r>
              <a:rPr lang="en-US" b="1" i="1" dirty="0">
                <a:solidFill>
                  <a:srgbClr val="0070C0"/>
                </a:solidFill>
              </a:rPr>
              <a:t>the dead in Christ </a:t>
            </a:r>
            <a:r>
              <a:rPr lang="en-US" b="1" i="1" dirty="0"/>
              <a:t>will rise first</a:t>
            </a:r>
            <a:r>
              <a:rPr lang="en-US" b="1" dirty="0"/>
              <a:t>.</a:t>
            </a:r>
          </a:p>
          <a:p>
            <a:pPr marL="0" indent="0">
              <a:buNone/>
            </a:pPr>
            <a:r>
              <a:rPr lang="en-US" b="1" dirty="0"/>
              <a:t>“</a:t>
            </a:r>
            <a:r>
              <a:rPr lang="en-US" b="1" i="1" dirty="0"/>
              <a:t>He </a:t>
            </a:r>
            <a:r>
              <a:rPr lang="en-US" b="1" i="1" dirty="0">
                <a:solidFill>
                  <a:srgbClr val="0070C0"/>
                </a:solidFill>
              </a:rPr>
              <a:t>cried out with a loud voice</a:t>
            </a:r>
            <a:r>
              <a:rPr lang="en-US" b="1" i="1" dirty="0"/>
              <a:t>, ‘Lazarus, come out!’</a:t>
            </a:r>
            <a:r>
              <a:rPr lang="en-US" b="1" dirty="0"/>
              <a:t>” </a:t>
            </a:r>
            <a:r>
              <a:rPr lang="en-US" b="1" dirty="0">
                <a:solidFill>
                  <a:srgbClr val="C00000"/>
                </a:solidFill>
              </a:rPr>
              <a:t>John 11:43 </a:t>
            </a:r>
          </a:p>
        </p:txBody>
      </p:sp>
    </p:spTree>
    <p:extLst>
      <p:ext uri="{BB962C8B-B14F-4D97-AF65-F5344CB8AC3E}">
        <p14:creationId xmlns:p14="http://schemas.microsoft.com/office/powerpoint/2010/main" val="3510906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CD146-CD93-57C1-A3F1-A33900A04C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E780B7-AFFB-C268-6D42-BD35D96654C0}"/>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a:t>
            </a:r>
            <a:r>
              <a:rPr lang="en-US" sz="4000" b="1" dirty="0">
                <a:solidFill>
                  <a:schemeClr val="accent2">
                    <a:lumMod val="75000"/>
                  </a:schemeClr>
                </a:solidFill>
              </a:rPr>
              <a:t>certain hope </a:t>
            </a:r>
            <a:r>
              <a:rPr lang="en-US" sz="3200" b="1" dirty="0"/>
              <a:t>(</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4F2CC198-4D7B-ABF7-6FAB-E8BEE8A6E7B6}"/>
              </a:ext>
            </a:extLst>
          </p:cNvPr>
          <p:cNvSpPr>
            <a:spLocks noGrp="1"/>
          </p:cNvSpPr>
          <p:nvPr>
            <p:ph idx="1"/>
          </p:nvPr>
        </p:nvSpPr>
        <p:spPr/>
        <p:txBody>
          <a:bodyPr>
            <a:normAutofit/>
          </a:bodyPr>
          <a:lstStyle/>
          <a:p>
            <a:pPr marL="0" indent="0">
              <a:buNone/>
            </a:pPr>
            <a:r>
              <a:rPr lang="en-US" b="1" dirty="0"/>
              <a:t>“</a:t>
            </a:r>
            <a:r>
              <a:rPr lang="en-US" b="1" i="1" dirty="0"/>
              <a:t>With the resurrection of the dead…What is </a:t>
            </a:r>
            <a:r>
              <a:rPr lang="en-US" b="1" i="1" dirty="0">
                <a:solidFill>
                  <a:srgbClr val="0070C0"/>
                </a:solidFill>
              </a:rPr>
              <a:t>sown</a:t>
            </a:r>
            <a:r>
              <a:rPr lang="en-US" b="1" i="1" dirty="0"/>
              <a:t> is </a:t>
            </a:r>
            <a:r>
              <a:rPr lang="en-US" b="1" i="1" dirty="0">
                <a:solidFill>
                  <a:srgbClr val="0070C0"/>
                </a:solidFill>
              </a:rPr>
              <a:t>perishable</a:t>
            </a:r>
            <a:r>
              <a:rPr lang="en-US" b="1" i="1" dirty="0"/>
              <a:t>; what is </a:t>
            </a:r>
            <a:r>
              <a:rPr lang="en-US" b="1" i="1" dirty="0">
                <a:solidFill>
                  <a:srgbClr val="0070C0"/>
                </a:solidFill>
              </a:rPr>
              <a:t>raised</a:t>
            </a:r>
            <a:r>
              <a:rPr lang="en-US" b="1" i="1" dirty="0"/>
              <a:t> is </a:t>
            </a:r>
            <a:r>
              <a:rPr lang="en-US" b="1" i="1" dirty="0">
                <a:solidFill>
                  <a:srgbClr val="0070C0"/>
                </a:solidFill>
              </a:rPr>
              <a:t>imperishable</a:t>
            </a:r>
            <a:r>
              <a:rPr lang="en-US" b="1" i="1" dirty="0"/>
              <a:t>. It is </a:t>
            </a:r>
            <a:r>
              <a:rPr lang="en-US" b="1" i="1" dirty="0">
                <a:solidFill>
                  <a:srgbClr val="0070C0"/>
                </a:solidFill>
              </a:rPr>
              <a:t>sown in dishonor</a:t>
            </a:r>
            <a:r>
              <a:rPr lang="en-US" b="1" i="1" dirty="0"/>
              <a:t>; it is </a:t>
            </a:r>
            <a:r>
              <a:rPr lang="en-US" b="1" i="1" dirty="0">
                <a:solidFill>
                  <a:srgbClr val="0070C0"/>
                </a:solidFill>
              </a:rPr>
              <a:t>raised in glory</a:t>
            </a:r>
            <a:r>
              <a:rPr lang="en-US" b="1" i="1" dirty="0"/>
              <a:t>. It is </a:t>
            </a:r>
            <a:r>
              <a:rPr lang="en-US" b="1" i="1" dirty="0">
                <a:solidFill>
                  <a:srgbClr val="0070C0"/>
                </a:solidFill>
              </a:rPr>
              <a:t>sown in weakness</a:t>
            </a:r>
            <a:r>
              <a:rPr lang="en-US" b="1" i="1" dirty="0"/>
              <a:t>; it is </a:t>
            </a:r>
            <a:r>
              <a:rPr lang="en-US" b="1" i="1" dirty="0">
                <a:solidFill>
                  <a:srgbClr val="0070C0"/>
                </a:solidFill>
              </a:rPr>
              <a:t>raised in power</a:t>
            </a:r>
            <a:r>
              <a:rPr lang="en-US" b="1" i="1" dirty="0"/>
              <a:t>. It is </a:t>
            </a:r>
            <a:r>
              <a:rPr lang="en-US" b="1" i="1" dirty="0">
                <a:solidFill>
                  <a:srgbClr val="0070C0"/>
                </a:solidFill>
              </a:rPr>
              <a:t>sown</a:t>
            </a:r>
            <a:r>
              <a:rPr lang="en-US" b="1" i="1" dirty="0"/>
              <a:t> a </a:t>
            </a:r>
            <a:r>
              <a:rPr lang="en-US" b="1" i="1" dirty="0">
                <a:solidFill>
                  <a:srgbClr val="0070C0"/>
                </a:solidFill>
              </a:rPr>
              <a:t>natural</a:t>
            </a:r>
            <a:r>
              <a:rPr lang="en-US" b="1" i="1" dirty="0"/>
              <a:t> body; it is </a:t>
            </a:r>
            <a:r>
              <a:rPr lang="en-US" b="1" i="1" dirty="0">
                <a:solidFill>
                  <a:srgbClr val="0070C0"/>
                </a:solidFill>
              </a:rPr>
              <a:t>raised</a:t>
            </a:r>
            <a:r>
              <a:rPr lang="en-US" b="1" i="1" dirty="0"/>
              <a:t> a </a:t>
            </a:r>
            <a:r>
              <a:rPr lang="en-US" b="1" i="1" dirty="0">
                <a:solidFill>
                  <a:srgbClr val="0070C0"/>
                </a:solidFill>
              </a:rPr>
              <a:t>spiritual</a:t>
            </a:r>
            <a:r>
              <a:rPr lang="en-US" b="1" i="1" dirty="0"/>
              <a:t> body.</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Corinthians 15:42-44</a:t>
            </a:r>
          </a:p>
          <a:p>
            <a:pPr marL="0" indent="0">
              <a:buNone/>
            </a:pPr>
            <a:endParaRPr lang="en-US" b="1" dirty="0">
              <a:solidFill>
                <a:srgbClr val="C00000"/>
              </a:solidFill>
            </a:endParaRPr>
          </a:p>
        </p:txBody>
      </p:sp>
    </p:spTree>
    <p:extLst>
      <p:ext uri="{BB962C8B-B14F-4D97-AF65-F5344CB8AC3E}">
        <p14:creationId xmlns:p14="http://schemas.microsoft.com/office/powerpoint/2010/main" val="5317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7CFF06-44BE-EAB2-A4F2-BBE084582F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B55095-E04F-B3B1-F1DC-3A1E299E2C93}"/>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a:t>
            </a:r>
            <a:r>
              <a:rPr lang="en-US" sz="4000" b="1" dirty="0">
                <a:solidFill>
                  <a:schemeClr val="accent2">
                    <a:lumMod val="75000"/>
                  </a:schemeClr>
                </a:solidFill>
              </a:rPr>
              <a:t>certain hope </a:t>
            </a:r>
            <a:r>
              <a:rPr lang="en-US" sz="3200" b="1" dirty="0"/>
              <a:t>(</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6E9EADDD-0D36-78F2-CDF5-4E00C9C1B3D8}"/>
              </a:ext>
            </a:extLst>
          </p:cNvPr>
          <p:cNvSpPr>
            <a:spLocks noGrp="1"/>
          </p:cNvSpPr>
          <p:nvPr>
            <p:ph idx="1"/>
          </p:nvPr>
        </p:nvSpPr>
        <p:spPr>
          <a:xfrm>
            <a:off x="838200" y="1825624"/>
            <a:ext cx="10515600" cy="5032376"/>
          </a:xfrm>
        </p:spPr>
        <p:txBody>
          <a:bodyPr>
            <a:normAutofit/>
          </a:bodyPr>
          <a:lstStyle/>
          <a:p>
            <a:pPr marL="0" indent="0">
              <a:buNone/>
            </a:pPr>
            <a:r>
              <a:rPr lang="en-US" b="1" dirty="0"/>
              <a:t>“</a:t>
            </a:r>
            <a:r>
              <a:rPr lang="en-US" b="1" i="1" dirty="0">
                <a:solidFill>
                  <a:srgbClr val="0070C0"/>
                </a:solidFill>
              </a:rPr>
              <a:t>We shall all be changed</a:t>
            </a:r>
            <a:r>
              <a:rPr lang="en-US" b="1" i="1" dirty="0"/>
              <a:t>, </a:t>
            </a:r>
            <a:r>
              <a:rPr lang="en-US" b="1" i="1" dirty="0">
                <a:solidFill>
                  <a:srgbClr val="0070C0"/>
                </a:solidFill>
              </a:rPr>
              <a:t>in a moment</a:t>
            </a:r>
            <a:r>
              <a:rPr lang="en-US" b="1" i="1" dirty="0"/>
              <a:t>, </a:t>
            </a:r>
            <a:r>
              <a:rPr lang="en-US" b="1" i="1" dirty="0">
                <a:solidFill>
                  <a:srgbClr val="0070C0"/>
                </a:solidFill>
              </a:rPr>
              <a:t>in the twinkling of an eye</a:t>
            </a:r>
            <a:r>
              <a:rPr lang="en-US" b="1" i="1" dirty="0"/>
              <a:t>, </a:t>
            </a:r>
            <a:r>
              <a:rPr lang="en-US" b="1" i="1" dirty="0">
                <a:solidFill>
                  <a:srgbClr val="0070C0"/>
                </a:solidFill>
              </a:rPr>
              <a:t>at</a:t>
            </a:r>
            <a:r>
              <a:rPr lang="en-US" b="1" i="1" dirty="0"/>
              <a:t> </a:t>
            </a:r>
            <a:r>
              <a:rPr lang="en-US" b="1" i="1" dirty="0">
                <a:solidFill>
                  <a:srgbClr val="0070C0"/>
                </a:solidFill>
              </a:rPr>
              <a:t>the last trumpet</a:t>
            </a:r>
            <a:r>
              <a:rPr lang="en-US" b="1" i="1" dirty="0"/>
              <a:t>. For the trumpet will sound, and the dead will be raised imperishable, and we shall be changed. For </a:t>
            </a:r>
            <a:r>
              <a:rPr lang="en-US" b="1" i="1" dirty="0">
                <a:solidFill>
                  <a:srgbClr val="0070C0"/>
                </a:solidFill>
              </a:rPr>
              <a:t>this</a:t>
            </a:r>
            <a:r>
              <a:rPr lang="en-US" b="1" i="1" dirty="0"/>
              <a:t> perishable body must put on the imperishable, and </a:t>
            </a:r>
            <a:r>
              <a:rPr lang="en-US" b="1" i="1" dirty="0">
                <a:solidFill>
                  <a:srgbClr val="0070C0"/>
                </a:solidFill>
              </a:rPr>
              <a:t>this</a:t>
            </a:r>
            <a:r>
              <a:rPr lang="en-US" b="1" i="1" dirty="0"/>
              <a:t> mortal body must put on immortality. When the perishable puts on the imperishable, and the mortal puts on immortality, then shall come to pass the saying that is written: ‘</a:t>
            </a:r>
            <a:r>
              <a:rPr lang="en-US" b="1" i="1" dirty="0">
                <a:solidFill>
                  <a:srgbClr val="0070C0"/>
                </a:solidFill>
              </a:rPr>
              <a:t>Death is swallowed up in victory</a:t>
            </a:r>
            <a:r>
              <a:rPr lang="en-US" b="1" i="1" dirty="0"/>
              <a:t>.’ ‘O death, where is your victory? O death, where is your sting?’</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Corinthians 15:51-55</a:t>
            </a:r>
          </a:p>
          <a:p>
            <a:pPr marL="0" indent="0">
              <a:buNone/>
            </a:pPr>
            <a:r>
              <a:rPr lang="en-US" sz="2400" b="1" dirty="0">
                <a:solidFill>
                  <a:srgbClr val="FF0000"/>
                </a:solidFill>
              </a:rPr>
              <a:t>13</a:t>
            </a:r>
            <a:r>
              <a:rPr lang="en-US" b="1" dirty="0"/>
              <a:t> </a:t>
            </a:r>
            <a:r>
              <a:rPr lang="en-US" b="1" i="1" dirty="0"/>
              <a:t>But we do not want you to be uninformed, brothers, about those who are asleep, that you may not </a:t>
            </a:r>
            <a:r>
              <a:rPr lang="en-US" b="1" i="1" dirty="0">
                <a:solidFill>
                  <a:srgbClr val="0070C0"/>
                </a:solidFill>
              </a:rPr>
              <a:t>grieve</a:t>
            </a:r>
            <a:r>
              <a:rPr lang="en-US" b="1" i="1" dirty="0"/>
              <a:t> as others do who have no </a:t>
            </a:r>
            <a:r>
              <a:rPr lang="en-US" b="1" i="1" dirty="0">
                <a:solidFill>
                  <a:srgbClr val="0070C0"/>
                </a:solidFill>
              </a:rPr>
              <a:t>hope</a:t>
            </a:r>
            <a:r>
              <a:rPr lang="en-US" b="1" dirty="0"/>
              <a:t>. </a:t>
            </a:r>
            <a:endParaRPr lang="en-US" sz="4000" b="1" dirty="0"/>
          </a:p>
          <a:p>
            <a:pPr marL="0" indent="0">
              <a:buNone/>
            </a:pPr>
            <a:endParaRPr lang="en-US" b="1" dirty="0">
              <a:solidFill>
                <a:srgbClr val="C00000"/>
              </a:solidFill>
            </a:endParaRPr>
          </a:p>
        </p:txBody>
      </p:sp>
    </p:spTree>
    <p:extLst>
      <p:ext uri="{BB962C8B-B14F-4D97-AF65-F5344CB8AC3E}">
        <p14:creationId xmlns:p14="http://schemas.microsoft.com/office/powerpoint/2010/main" val="1293709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BA20A-3F68-41F2-2625-2C0E0A080A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9C5047-987C-ED97-5ACD-0414758064EE}"/>
              </a:ext>
            </a:extLst>
          </p:cNvPr>
          <p:cNvSpPr>
            <a:spLocks noGrp="1"/>
          </p:cNvSpPr>
          <p:nvPr>
            <p:ph type="title"/>
          </p:nvPr>
        </p:nvSpPr>
        <p:spPr/>
        <p:txBody>
          <a:bodyPr>
            <a:normAutofit/>
          </a:bodyPr>
          <a:lstStyle/>
          <a:p>
            <a:r>
              <a:rPr lang="en-US" sz="3200" b="1" dirty="0">
                <a:solidFill>
                  <a:srgbClr val="C00000"/>
                </a:solidFill>
              </a:rPr>
              <a:t>II.</a:t>
            </a:r>
            <a:r>
              <a:rPr lang="en-US" sz="3200" b="1" dirty="0"/>
              <a:t> The promise of our resurrection enables us to </a:t>
            </a:r>
            <a:r>
              <a:rPr lang="en-US" sz="3200" b="1" dirty="0">
                <a:solidFill>
                  <a:schemeClr val="accent2">
                    <a:lumMod val="75000"/>
                  </a:schemeClr>
                </a:solidFill>
              </a:rPr>
              <a:t>live</a:t>
            </a:r>
            <a:r>
              <a:rPr lang="en-US" sz="3200" b="1" dirty="0"/>
              <a:t> with certain hope (</a:t>
            </a:r>
            <a:r>
              <a:rPr lang="en-US" sz="3200" b="1" i="1" dirty="0"/>
              <a:t>verse 17</a:t>
            </a:r>
            <a:r>
              <a:rPr lang="en-US" sz="3200" b="1" dirty="0"/>
              <a:t>)</a:t>
            </a:r>
          </a:p>
        </p:txBody>
      </p:sp>
      <p:sp>
        <p:nvSpPr>
          <p:cNvPr id="3" name="Content Placeholder 2">
            <a:extLst>
              <a:ext uri="{FF2B5EF4-FFF2-40B4-BE49-F238E27FC236}">
                <a16:creationId xmlns:a16="http://schemas.microsoft.com/office/drawing/2014/main" id="{4C645DFE-245F-8E49-B020-E616FA70B658}"/>
              </a:ext>
            </a:extLst>
          </p:cNvPr>
          <p:cNvSpPr>
            <a:spLocks noGrp="1"/>
          </p:cNvSpPr>
          <p:nvPr>
            <p:ph idx="1"/>
          </p:nvPr>
        </p:nvSpPr>
        <p:spPr/>
        <p:txBody>
          <a:bodyPr>
            <a:normAutofit/>
          </a:bodyPr>
          <a:lstStyle/>
          <a:p>
            <a:pPr marL="0" indent="0">
              <a:buNone/>
            </a:pPr>
            <a:r>
              <a:rPr lang="en-US" sz="2400" b="1" dirty="0">
                <a:solidFill>
                  <a:srgbClr val="FF0000"/>
                </a:solidFill>
              </a:rPr>
              <a:t>17</a:t>
            </a:r>
            <a:r>
              <a:rPr lang="en-US" b="1" dirty="0"/>
              <a:t> </a:t>
            </a:r>
            <a:r>
              <a:rPr lang="en-US" b="1" i="1" dirty="0"/>
              <a:t>Then </a:t>
            </a:r>
            <a:r>
              <a:rPr lang="en-US" b="1" i="1" dirty="0">
                <a:solidFill>
                  <a:srgbClr val="0070C0"/>
                </a:solidFill>
              </a:rPr>
              <a:t>we who are alive</a:t>
            </a:r>
            <a:r>
              <a:rPr lang="en-US" b="1" i="1" dirty="0"/>
              <a:t>, </a:t>
            </a:r>
            <a:r>
              <a:rPr lang="en-US" b="1" i="1" dirty="0">
                <a:solidFill>
                  <a:srgbClr val="0070C0"/>
                </a:solidFill>
              </a:rPr>
              <a:t>who are left</a:t>
            </a:r>
            <a:r>
              <a:rPr lang="en-US" b="1" i="1" dirty="0"/>
              <a:t>, will be caught up together with them in the clouds to meet the Lord in the air, and so </a:t>
            </a:r>
            <a:r>
              <a:rPr lang="en-US" b="1" i="1" dirty="0">
                <a:solidFill>
                  <a:srgbClr val="0070C0"/>
                </a:solidFill>
              </a:rPr>
              <a:t>we</a:t>
            </a:r>
            <a:r>
              <a:rPr lang="en-US" b="1" i="1" dirty="0"/>
              <a:t> will always be with the Lord</a:t>
            </a:r>
            <a:r>
              <a:rPr lang="en-US" b="1" dirty="0"/>
              <a:t>.</a:t>
            </a:r>
          </a:p>
          <a:p>
            <a:pPr marL="0" indent="0">
              <a:buNone/>
            </a:pPr>
            <a:r>
              <a:rPr lang="en-US" b="1" dirty="0"/>
              <a:t>“</a:t>
            </a:r>
            <a:r>
              <a:rPr lang="en-US" b="1" i="1" dirty="0"/>
              <a:t>My desire is to depart and be with Christ, for that is </a:t>
            </a:r>
            <a:r>
              <a:rPr lang="en-US" b="1" i="1" dirty="0">
                <a:solidFill>
                  <a:srgbClr val="0070C0"/>
                </a:solidFill>
              </a:rPr>
              <a:t>far better</a:t>
            </a:r>
            <a:r>
              <a:rPr lang="en-US" b="1" dirty="0"/>
              <a:t>.” </a:t>
            </a:r>
            <a:r>
              <a:rPr lang="en-US" b="1" dirty="0">
                <a:solidFill>
                  <a:srgbClr val="C00000"/>
                </a:solidFill>
              </a:rPr>
              <a:t>Philippians 1:23</a:t>
            </a:r>
          </a:p>
          <a:p>
            <a:pPr marL="0" indent="0">
              <a:buNone/>
            </a:pPr>
            <a:r>
              <a:rPr lang="en-US" b="1" dirty="0"/>
              <a:t>“</a:t>
            </a:r>
            <a:r>
              <a:rPr lang="en-US" b="1" i="1" dirty="0"/>
              <a:t>Behold! I tell you a mystery. </a:t>
            </a:r>
            <a:r>
              <a:rPr lang="en-US" b="1" i="1" dirty="0">
                <a:solidFill>
                  <a:srgbClr val="0070C0"/>
                </a:solidFill>
              </a:rPr>
              <a:t>We shall not all sleep, but we shall all be changed.</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Corinthians 15:51</a:t>
            </a:r>
          </a:p>
          <a:p>
            <a:pPr marL="0" indent="0">
              <a:buNone/>
            </a:pPr>
            <a:r>
              <a:rPr lang="en-US" dirty="0"/>
              <a:t> </a:t>
            </a:r>
            <a:r>
              <a:rPr lang="en-US" b="1" dirty="0"/>
              <a:t>“</a:t>
            </a:r>
            <a:r>
              <a:rPr lang="en-US" b="1" i="1" dirty="0"/>
              <a:t>We will </a:t>
            </a:r>
            <a:r>
              <a:rPr lang="en-US" b="1" i="1" dirty="0">
                <a:solidFill>
                  <a:srgbClr val="0070C0"/>
                </a:solidFill>
              </a:rPr>
              <a:t>not all die</a:t>
            </a:r>
            <a:r>
              <a:rPr lang="en-US" b="1" i="1" dirty="0"/>
              <a:t>, </a:t>
            </a:r>
            <a:r>
              <a:rPr lang="en-US" b="1" i="1" dirty="0">
                <a:solidFill>
                  <a:srgbClr val="0070C0"/>
                </a:solidFill>
              </a:rPr>
              <a:t>but</a:t>
            </a:r>
            <a:r>
              <a:rPr lang="en-US" b="1" i="1" dirty="0"/>
              <a:t> we will </a:t>
            </a:r>
            <a:r>
              <a:rPr lang="en-US" b="1" i="1" dirty="0">
                <a:solidFill>
                  <a:srgbClr val="0070C0"/>
                </a:solidFill>
              </a:rPr>
              <a:t>all</a:t>
            </a:r>
            <a:r>
              <a:rPr lang="en-US" b="1" i="1" dirty="0"/>
              <a:t> be</a:t>
            </a:r>
            <a:r>
              <a:rPr lang="en-US" b="1" i="1" dirty="0">
                <a:solidFill>
                  <a:srgbClr val="0070C0"/>
                </a:solidFill>
              </a:rPr>
              <a:t> transformed</a:t>
            </a:r>
            <a:r>
              <a:rPr lang="en-US" b="1" i="1" dirty="0"/>
              <a:t>!</a:t>
            </a:r>
            <a:r>
              <a:rPr lang="en-US" b="1" dirty="0"/>
              <a:t>” </a:t>
            </a:r>
            <a:r>
              <a:rPr lang="en-US" b="1" dirty="0">
                <a:solidFill>
                  <a:srgbClr val="C00000"/>
                </a:solidFill>
              </a:rPr>
              <a:t>NLT</a:t>
            </a:r>
          </a:p>
        </p:txBody>
      </p:sp>
    </p:spTree>
    <p:extLst>
      <p:ext uri="{BB962C8B-B14F-4D97-AF65-F5344CB8AC3E}">
        <p14:creationId xmlns:p14="http://schemas.microsoft.com/office/powerpoint/2010/main" val="32308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par>
                          <p:cTn id="18" fill="hold">
                            <p:stCondLst>
                              <p:cond delay="2000"/>
                            </p:stCondLst>
                            <p:childTnLst>
                              <p:par>
                                <p:cTn id="19" presetID="6" presetClass="entr" presetSubtype="16" fill="hold" nodeType="afterEffect">
                                  <p:stCondLst>
                                    <p:cond delay="200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55069-4A0E-4CC2-47AB-7034767B64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02DB5F-027F-B0C6-BE8F-6E3F7E7569B0}"/>
              </a:ext>
            </a:extLst>
          </p:cNvPr>
          <p:cNvSpPr>
            <a:spLocks noGrp="1"/>
          </p:cNvSpPr>
          <p:nvPr>
            <p:ph type="title"/>
          </p:nvPr>
        </p:nvSpPr>
        <p:spPr/>
        <p:txBody>
          <a:bodyPr>
            <a:normAutofit/>
          </a:bodyPr>
          <a:lstStyle/>
          <a:p>
            <a:r>
              <a:rPr lang="en-US" sz="3200" b="1" dirty="0">
                <a:solidFill>
                  <a:srgbClr val="C00000"/>
                </a:solidFill>
              </a:rPr>
              <a:t>II.</a:t>
            </a:r>
            <a:r>
              <a:rPr lang="en-US" sz="3200" b="1" dirty="0"/>
              <a:t> The promise of our resurrection enables us to </a:t>
            </a:r>
            <a:r>
              <a:rPr lang="en-US" sz="3200" b="1" dirty="0">
                <a:solidFill>
                  <a:schemeClr val="accent2">
                    <a:lumMod val="75000"/>
                  </a:schemeClr>
                </a:solidFill>
              </a:rPr>
              <a:t>live</a:t>
            </a:r>
            <a:r>
              <a:rPr lang="en-US" sz="3200" b="1" dirty="0"/>
              <a:t> with certain hope (</a:t>
            </a:r>
            <a:r>
              <a:rPr lang="en-US" sz="3200" b="1" i="1" dirty="0"/>
              <a:t>verse 17</a:t>
            </a:r>
            <a:r>
              <a:rPr lang="en-US" sz="3200" b="1" dirty="0"/>
              <a:t>)</a:t>
            </a:r>
          </a:p>
        </p:txBody>
      </p:sp>
      <p:sp>
        <p:nvSpPr>
          <p:cNvPr id="3" name="Content Placeholder 2">
            <a:extLst>
              <a:ext uri="{FF2B5EF4-FFF2-40B4-BE49-F238E27FC236}">
                <a16:creationId xmlns:a16="http://schemas.microsoft.com/office/drawing/2014/main" id="{3D282EB1-09B4-5DA1-D2A8-059871D08382}"/>
              </a:ext>
            </a:extLst>
          </p:cNvPr>
          <p:cNvSpPr>
            <a:spLocks noGrp="1"/>
          </p:cNvSpPr>
          <p:nvPr>
            <p:ph idx="1"/>
          </p:nvPr>
        </p:nvSpPr>
        <p:spPr/>
        <p:txBody>
          <a:bodyPr>
            <a:normAutofit/>
          </a:bodyPr>
          <a:lstStyle/>
          <a:p>
            <a:pPr marL="0" indent="0">
              <a:buNone/>
            </a:pPr>
            <a:r>
              <a:rPr lang="en-US" sz="2400" b="1" dirty="0">
                <a:solidFill>
                  <a:srgbClr val="FF0000"/>
                </a:solidFill>
              </a:rPr>
              <a:t>17</a:t>
            </a:r>
            <a:r>
              <a:rPr lang="en-US" b="1" dirty="0"/>
              <a:t> </a:t>
            </a:r>
            <a:r>
              <a:rPr lang="en-US" b="1" i="1" dirty="0"/>
              <a:t>Then </a:t>
            </a:r>
            <a:r>
              <a:rPr lang="en-US" b="1" i="1" dirty="0">
                <a:solidFill>
                  <a:srgbClr val="0070C0"/>
                </a:solidFill>
              </a:rPr>
              <a:t>we who are alive</a:t>
            </a:r>
            <a:r>
              <a:rPr lang="en-US" b="1" i="1" dirty="0"/>
              <a:t>, </a:t>
            </a:r>
            <a:r>
              <a:rPr lang="en-US" b="1" i="1" dirty="0">
                <a:solidFill>
                  <a:srgbClr val="0070C0"/>
                </a:solidFill>
              </a:rPr>
              <a:t>who are left</a:t>
            </a:r>
            <a:r>
              <a:rPr lang="en-US" b="1" i="1" dirty="0"/>
              <a:t>, will be caught up together with them in the clouds to meet the Lord in the air, and so </a:t>
            </a:r>
            <a:r>
              <a:rPr lang="en-US" b="1" i="1" dirty="0">
                <a:solidFill>
                  <a:srgbClr val="0070C0"/>
                </a:solidFill>
              </a:rPr>
              <a:t>we</a:t>
            </a:r>
            <a:r>
              <a:rPr lang="en-US" b="1" i="1" dirty="0"/>
              <a:t> will always be with the Lord</a:t>
            </a:r>
            <a:r>
              <a:rPr lang="en-US" b="1" dirty="0"/>
              <a:t>.</a:t>
            </a:r>
          </a:p>
          <a:p>
            <a:pPr marL="0" indent="0">
              <a:buNone/>
            </a:pPr>
            <a:r>
              <a:rPr lang="en-US" b="1" dirty="0"/>
              <a:t>“</a:t>
            </a:r>
            <a:r>
              <a:rPr lang="en-US" b="1" i="1" dirty="0"/>
              <a:t>Blessed be the God and Father of our Lord Jesus Christ! According to his great mercy, he has caused us to be </a:t>
            </a:r>
            <a:r>
              <a:rPr lang="en-US" b="1" i="1" dirty="0">
                <a:solidFill>
                  <a:srgbClr val="0070C0"/>
                </a:solidFill>
              </a:rPr>
              <a:t>born again to a living hope through the resurrection of Jesus Christ </a:t>
            </a:r>
            <a:r>
              <a:rPr lang="en-US" b="1" i="1" dirty="0"/>
              <a:t>from the dead, to an inheritance that is imperishable, undefiled, and unfading, kept in heaven for you, who by God’s power are being guarded through faith for a salvation ready to be revealed in the last time.</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Peter 1:3-5</a:t>
            </a:r>
          </a:p>
        </p:txBody>
      </p:sp>
    </p:spTree>
    <p:extLst>
      <p:ext uri="{BB962C8B-B14F-4D97-AF65-F5344CB8AC3E}">
        <p14:creationId xmlns:p14="http://schemas.microsoft.com/office/powerpoint/2010/main" val="269088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DF0F0-CEB9-B753-2F17-49164E1536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263682-6F52-A3FC-BDAC-A15D0E873B71}"/>
              </a:ext>
            </a:extLst>
          </p:cNvPr>
          <p:cNvSpPr>
            <a:spLocks noGrp="1"/>
          </p:cNvSpPr>
          <p:nvPr>
            <p:ph type="title"/>
          </p:nvPr>
        </p:nvSpPr>
        <p:spPr/>
        <p:txBody>
          <a:bodyPr>
            <a:normAutofit/>
          </a:bodyPr>
          <a:lstStyle/>
          <a:p>
            <a:r>
              <a:rPr lang="en-US" sz="3200" b="1" dirty="0">
                <a:solidFill>
                  <a:srgbClr val="C00000"/>
                </a:solidFill>
              </a:rPr>
              <a:t>II.</a:t>
            </a:r>
            <a:r>
              <a:rPr lang="en-US" sz="3200" b="1" dirty="0"/>
              <a:t> The promise of our resurrection enables us to </a:t>
            </a:r>
            <a:r>
              <a:rPr lang="en-US" sz="3200" b="1" dirty="0">
                <a:solidFill>
                  <a:schemeClr val="accent2">
                    <a:lumMod val="75000"/>
                  </a:schemeClr>
                </a:solidFill>
              </a:rPr>
              <a:t>live</a:t>
            </a:r>
            <a:r>
              <a:rPr lang="en-US" sz="3200" b="1" dirty="0"/>
              <a:t> with certain hope (</a:t>
            </a:r>
            <a:r>
              <a:rPr lang="en-US" sz="3200" b="1" i="1" dirty="0"/>
              <a:t>verse 17</a:t>
            </a:r>
            <a:r>
              <a:rPr lang="en-US" sz="3200" b="1" dirty="0"/>
              <a:t>)</a:t>
            </a:r>
          </a:p>
        </p:txBody>
      </p:sp>
      <p:sp>
        <p:nvSpPr>
          <p:cNvPr id="3" name="Content Placeholder 2">
            <a:extLst>
              <a:ext uri="{FF2B5EF4-FFF2-40B4-BE49-F238E27FC236}">
                <a16:creationId xmlns:a16="http://schemas.microsoft.com/office/drawing/2014/main" id="{1BF0C434-D167-653E-68B2-AC841BA25218}"/>
              </a:ext>
            </a:extLst>
          </p:cNvPr>
          <p:cNvSpPr>
            <a:spLocks noGrp="1"/>
          </p:cNvSpPr>
          <p:nvPr>
            <p:ph idx="1"/>
          </p:nvPr>
        </p:nvSpPr>
        <p:spPr>
          <a:xfrm>
            <a:off x="838200" y="1825624"/>
            <a:ext cx="10515600" cy="5032375"/>
          </a:xfrm>
        </p:spPr>
        <p:txBody>
          <a:bodyPr>
            <a:normAutofit/>
          </a:bodyPr>
          <a:lstStyle/>
          <a:p>
            <a:pPr marL="0" indent="0">
              <a:buNone/>
            </a:pPr>
            <a:r>
              <a:rPr lang="en-US" sz="2400" b="1" dirty="0">
                <a:solidFill>
                  <a:srgbClr val="FF0000"/>
                </a:solidFill>
              </a:rPr>
              <a:t>17</a:t>
            </a:r>
            <a:r>
              <a:rPr lang="en-US" b="1" dirty="0"/>
              <a:t> </a:t>
            </a:r>
            <a:r>
              <a:rPr lang="en-US" b="1" i="1" dirty="0"/>
              <a:t>Then </a:t>
            </a:r>
            <a:r>
              <a:rPr lang="en-US" b="1" i="1" dirty="0">
                <a:solidFill>
                  <a:srgbClr val="0070C0"/>
                </a:solidFill>
              </a:rPr>
              <a:t>we who are alive</a:t>
            </a:r>
            <a:r>
              <a:rPr lang="en-US" b="1" i="1" dirty="0"/>
              <a:t>, </a:t>
            </a:r>
            <a:r>
              <a:rPr lang="en-US" b="1" i="1" dirty="0">
                <a:solidFill>
                  <a:srgbClr val="0070C0"/>
                </a:solidFill>
              </a:rPr>
              <a:t>who are left</a:t>
            </a:r>
            <a:r>
              <a:rPr lang="en-US" b="1" i="1" dirty="0"/>
              <a:t>, will be caught up together with them in the clouds to meet the Lord in the air, and so </a:t>
            </a:r>
            <a:r>
              <a:rPr lang="en-US" b="1" i="1" dirty="0">
                <a:solidFill>
                  <a:srgbClr val="0070C0"/>
                </a:solidFill>
              </a:rPr>
              <a:t>we</a:t>
            </a:r>
            <a:r>
              <a:rPr lang="en-US" b="1" i="1" dirty="0"/>
              <a:t> will always be with the Lord</a:t>
            </a:r>
            <a:r>
              <a:rPr lang="en-US" b="1" dirty="0"/>
              <a:t>.</a:t>
            </a:r>
          </a:p>
          <a:p>
            <a:pPr marL="0" indent="0">
              <a:buNone/>
            </a:pPr>
            <a:r>
              <a:rPr lang="en-US" b="1" dirty="0"/>
              <a:t>“</a:t>
            </a:r>
            <a:r>
              <a:rPr lang="en-US" b="1" i="1" dirty="0"/>
              <a:t>Blessed be the God and Father of our Lord Jesus Christ! According to his great mercy, he has caused us to be born again to a living hope through the resurrection of Jesus Christ from the dead, to </a:t>
            </a:r>
            <a:r>
              <a:rPr lang="en-US" b="1" i="1" dirty="0">
                <a:solidFill>
                  <a:srgbClr val="0070C0"/>
                </a:solidFill>
              </a:rPr>
              <a:t>an inheritance </a:t>
            </a:r>
            <a:r>
              <a:rPr lang="en-US" b="1" i="1" dirty="0"/>
              <a:t>that is </a:t>
            </a:r>
            <a:r>
              <a:rPr lang="en-US" b="1" i="1" dirty="0">
                <a:solidFill>
                  <a:srgbClr val="0070C0"/>
                </a:solidFill>
              </a:rPr>
              <a:t>imperishable</a:t>
            </a:r>
            <a:r>
              <a:rPr lang="en-US" b="1" i="1" dirty="0"/>
              <a:t>, </a:t>
            </a:r>
            <a:r>
              <a:rPr lang="en-US" b="1" i="1" dirty="0">
                <a:solidFill>
                  <a:srgbClr val="0070C0"/>
                </a:solidFill>
              </a:rPr>
              <a:t>undefiled</a:t>
            </a:r>
            <a:r>
              <a:rPr lang="en-US" b="1" i="1" dirty="0"/>
              <a:t>, and </a:t>
            </a:r>
            <a:r>
              <a:rPr lang="en-US" b="1" i="1" dirty="0">
                <a:solidFill>
                  <a:srgbClr val="0070C0"/>
                </a:solidFill>
              </a:rPr>
              <a:t>unfading</a:t>
            </a:r>
            <a:r>
              <a:rPr lang="en-US" b="1" i="1" dirty="0"/>
              <a:t>, </a:t>
            </a:r>
            <a:r>
              <a:rPr lang="en-US" b="1" i="1" dirty="0">
                <a:solidFill>
                  <a:srgbClr val="0070C0"/>
                </a:solidFill>
              </a:rPr>
              <a:t>kept in heaven for you</a:t>
            </a:r>
            <a:r>
              <a:rPr lang="en-US" b="1" i="1" dirty="0"/>
              <a:t>, who </a:t>
            </a:r>
            <a:r>
              <a:rPr lang="en-US" b="1" i="1" dirty="0">
                <a:solidFill>
                  <a:srgbClr val="0070C0"/>
                </a:solidFill>
              </a:rPr>
              <a:t>by God’s power </a:t>
            </a:r>
            <a:r>
              <a:rPr lang="en-US" b="1" i="1" dirty="0"/>
              <a:t>are being </a:t>
            </a:r>
            <a:r>
              <a:rPr lang="en-US" b="1" i="1" dirty="0">
                <a:solidFill>
                  <a:srgbClr val="0070C0"/>
                </a:solidFill>
              </a:rPr>
              <a:t>guarded through faith for a salvation ready to be revealed in the last time</a:t>
            </a:r>
            <a:r>
              <a:rPr lang="en-US" b="1" i="1" dirty="0"/>
              <a:t>.</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Peter 1:3-5</a:t>
            </a:r>
          </a:p>
          <a:p>
            <a:pPr marL="0" indent="0">
              <a:buNone/>
            </a:pPr>
            <a:r>
              <a:rPr lang="en-US" b="1" dirty="0"/>
              <a:t>“</a:t>
            </a:r>
            <a:r>
              <a:rPr lang="en-US" b="1" i="1" dirty="0"/>
              <a:t>Your life is </a:t>
            </a:r>
            <a:r>
              <a:rPr lang="en-US" b="1" i="1" dirty="0">
                <a:solidFill>
                  <a:srgbClr val="0070C0"/>
                </a:solidFill>
              </a:rPr>
              <a:t>hidden with Christ</a:t>
            </a:r>
            <a:r>
              <a:rPr lang="en-US" b="1" i="1" dirty="0"/>
              <a:t> in God.</a:t>
            </a:r>
            <a:r>
              <a:rPr lang="en-US" b="1" dirty="0"/>
              <a:t>” </a:t>
            </a:r>
            <a:r>
              <a:rPr lang="en-US" b="1" dirty="0">
                <a:solidFill>
                  <a:srgbClr val="C00000"/>
                </a:solidFill>
              </a:rPr>
              <a:t>Colossians 3:3 </a:t>
            </a:r>
          </a:p>
        </p:txBody>
      </p:sp>
    </p:spTree>
    <p:extLst>
      <p:ext uri="{BB962C8B-B14F-4D97-AF65-F5344CB8AC3E}">
        <p14:creationId xmlns:p14="http://schemas.microsoft.com/office/powerpoint/2010/main" val="380738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CBB36-4CD6-0379-B4EC-B749297CAD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D2D9F1-1819-EE8E-E962-3ED0F849E1DC}"/>
              </a:ext>
            </a:extLst>
          </p:cNvPr>
          <p:cNvSpPr>
            <a:spLocks noGrp="1"/>
          </p:cNvSpPr>
          <p:nvPr>
            <p:ph type="title"/>
          </p:nvPr>
        </p:nvSpPr>
        <p:spPr/>
        <p:txBody>
          <a:bodyPr>
            <a:normAutofit/>
          </a:bodyPr>
          <a:lstStyle/>
          <a:p>
            <a:r>
              <a:rPr lang="en-US" sz="3200" b="1" dirty="0">
                <a:solidFill>
                  <a:srgbClr val="C00000"/>
                </a:solidFill>
              </a:rPr>
              <a:t>III.</a:t>
            </a:r>
            <a:r>
              <a:rPr lang="en-US" sz="3200" b="1" dirty="0"/>
              <a:t> We </a:t>
            </a:r>
            <a:r>
              <a:rPr lang="en-US" sz="3200" b="1" dirty="0">
                <a:solidFill>
                  <a:schemeClr val="accent2">
                    <a:lumMod val="75000"/>
                  </a:schemeClr>
                </a:solidFill>
              </a:rPr>
              <a:t>must give</a:t>
            </a:r>
            <a:r>
              <a:rPr lang="en-US" sz="3200" b="1" dirty="0"/>
              <a:t> comfort and encouragement to one another in our resurrection hope (</a:t>
            </a:r>
            <a:r>
              <a:rPr lang="en-US" sz="3200" b="1" i="1" dirty="0"/>
              <a:t>verse 18</a:t>
            </a:r>
            <a:r>
              <a:rPr lang="en-US" sz="3200" b="1" dirty="0"/>
              <a:t>)</a:t>
            </a:r>
          </a:p>
        </p:txBody>
      </p:sp>
      <p:sp>
        <p:nvSpPr>
          <p:cNvPr id="3" name="Content Placeholder 2">
            <a:extLst>
              <a:ext uri="{FF2B5EF4-FFF2-40B4-BE49-F238E27FC236}">
                <a16:creationId xmlns:a16="http://schemas.microsoft.com/office/drawing/2014/main" id="{C15F7823-748D-4D60-1406-DEED87679DB8}"/>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18</a:t>
            </a:r>
            <a:r>
              <a:rPr lang="en-US" b="1" dirty="0"/>
              <a:t> </a:t>
            </a:r>
            <a:r>
              <a:rPr lang="en-US" b="1" i="1" dirty="0"/>
              <a:t>Therefore </a:t>
            </a:r>
            <a:r>
              <a:rPr lang="en-US" b="1" i="1" dirty="0">
                <a:solidFill>
                  <a:srgbClr val="0070C0"/>
                </a:solidFill>
              </a:rPr>
              <a:t>encourage</a:t>
            </a:r>
            <a:r>
              <a:rPr lang="en-US" b="1" dirty="0">
                <a:solidFill>
                  <a:srgbClr val="FF0000"/>
                </a:solidFill>
              </a:rPr>
              <a:t>*</a:t>
            </a:r>
            <a:r>
              <a:rPr lang="en-US" b="1" i="1" dirty="0"/>
              <a:t> one another with these words</a:t>
            </a:r>
            <a:r>
              <a:rPr lang="en-US" b="1" dirty="0"/>
              <a:t>.</a:t>
            </a:r>
          </a:p>
          <a:p>
            <a:pPr marL="0" indent="0">
              <a:buNone/>
            </a:pPr>
            <a:r>
              <a:rPr lang="en-US" b="1" dirty="0">
                <a:solidFill>
                  <a:srgbClr val="FF0000"/>
                </a:solidFill>
              </a:rPr>
              <a:t>*</a:t>
            </a:r>
            <a:r>
              <a:rPr lang="en-US" b="1" dirty="0">
                <a:solidFill>
                  <a:srgbClr val="0070C0"/>
                </a:solidFill>
              </a:rPr>
              <a:t> Comfort</a:t>
            </a:r>
          </a:p>
          <a:p>
            <a:pPr marL="0" indent="0">
              <a:buNone/>
            </a:pPr>
            <a:r>
              <a:rPr lang="en-US" b="1" dirty="0"/>
              <a:t>“No matter how busy we are, how pressing our problems, how overwhelming our circumstances, a day is coming when Christ shall return. That </a:t>
            </a:r>
            <a:r>
              <a:rPr lang="en-US" b="1" dirty="0">
                <a:solidFill>
                  <a:srgbClr val="0070C0"/>
                </a:solidFill>
              </a:rPr>
              <a:t>certain</a:t>
            </a:r>
            <a:r>
              <a:rPr lang="en-US" b="1" dirty="0"/>
              <a:t> future gives courage and strength </a:t>
            </a:r>
            <a:r>
              <a:rPr lang="en-US" b="1" dirty="0">
                <a:solidFill>
                  <a:srgbClr val="0070C0"/>
                </a:solidFill>
              </a:rPr>
              <a:t>for today</a:t>
            </a:r>
            <a:r>
              <a:rPr lang="en-US" b="1" dirty="0"/>
              <a:t>.” </a:t>
            </a:r>
            <a:r>
              <a:rPr lang="en-US" b="1" dirty="0">
                <a:solidFill>
                  <a:srgbClr val="C00000"/>
                </a:solidFill>
              </a:rPr>
              <a:t>HNTC</a:t>
            </a:r>
          </a:p>
        </p:txBody>
      </p:sp>
    </p:spTree>
    <p:extLst>
      <p:ext uri="{BB962C8B-B14F-4D97-AF65-F5344CB8AC3E}">
        <p14:creationId xmlns:p14="http://schemas.microsoft.com/office/powerpoint/2010/main" val="354219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1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in)">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4D32F-A7F3-C3D5-3D35-39A760BF5E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5C3AB3-8777-6B93-BD38-82F64801AB52}"/>
              </a:ext>
            </a:extLst>
          </p:cNvPr>
          <p:cNvSpPr>
            <a:spLocks noGrp="1"/>
          </p:cNvSpPr>
          <p:nvPr>
            <p:ph type="title"/>
          </p:nvPr>
        </p:nvSpPr>
        <p:spPr/>
        <p:txBody>
          <a:bodyPr>
            <a:normAutofit/>
          </a:bodyPr>
          <a:lstStyle/>
          <a:p>
            <a:r>
              <a:rPr lang="en-US" sz="3200" b="1" dirty="0">
                <a:solidFill>
                  <a:srgbClr val="C00000"/>
                </a:solidFill>
              </a:rPr>
              <a:t>III.</a:t>
            </a:r>
            <a:r>
              <a:rPr lang="en-US" sz="3200" b="1" dirty="0"/>
              <a:t> We </a:t>
            </a:r>
            <a:r>
              <a:rPr lang="en-US" sz="3200" b="1" dirty="0">
                <a:solidFill>
                  <a:schemeClr val="accent2">
                    <a:lumMod val="75000"/>
                  </a:schemeClr>
                </a:solidFill>
              </a:rPr>
              <a:t>must give</a:t>
            </a:r>
            <a:r>
              <a:rPr lang="en-US" sz="3200" b="1" dirty="0"/>
              <a:t> comfort and encouragement to one another in our resurrection hope (</a:t>
            </a:r>
            <a:r>
              <a:rPr lang="en-US" sz="3200" b="1" i="1" dirty="0"/>
              <a:t>verse 18</a:t>
            </a:r>
            <a:r>
              <a:rPr lang="en-US" sz="3200" b="1" dirty="0"/>
              <a:t>)</a:t>
            </a:r>
          </a:p>
        </p:txBody>
      </p:sp>
      <p:sp>
        <p:nvSpPr>
          <p:cNvPr id="3" name="Content Placeholder 2">
            <a:extLst>
              <a:ext uri="{FF2B5EF4-FFF2-40B4-BE49-F238E27FC236}">
                <a16:creationId xmlns:a16="http://schemas.microsoft.com/office/drawing/2014/main" id="{D650E325-B752-3CF7-CB28-211CADACB4EF}"/>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18</a:t>
            </a:r>
            <a:r>
              <a:rPr lang="en-US" b="1" dirty="0"/>
              <a:t> </a:t>
            </a:r>
            <a:r>
              <a:rPr lang="en-US" b="1" i="1" dirty="0"/>
              <a:t>Therefore </a:t>
            </a:r>
            <a:r>
              <a:rPr lang="en-US" b="1" i="1" dirty="0">
                <a:solidFill>
                  <a:srgbClr val="0070C0"/>
                </a:solidFill>
              </a:rPr>
              <a:t>encourage</a:t>
            </a:r>
            <a:r>
              <a:rPr lang="en-US" b="1" dirty="0">
                <a:solidFill>
                  <a:srgbClr val="FF0000"/>
                </a:solidFill>
              </a:rPr>
              <a:t>*</a:t>
            </a:r>
            <a:r>
              <a:rPr lang="en-US" b="1" i="1" dirty="0"/>
              <a:t> one another with these words</a:t>
            </a:r>
            <a:r>
              <a:rPr lang="en-US" b="1" dirty="0"/>
              <a:t>.</a:t>
            </a:r>
          </a:p>
          <a:p>
            <a:pPr marL="0" indent="0">
              <a:buNone/>
            </a:pPr>
            <a:r>
              <a:rPr lang="en-US" b="1" dirty="0">
                <a:solidFill>
                  <a:srgbClr val="FF0000"/>
                </a:solidFill>
              </a:rPr>
              <a:t>*</a:t>
            </a:r>
            <a:r>
              <a:rPr lang="en-US" b="1" dirty="0">
                <a:solidFill>
                  <a:srgbClr val="0070C0"/>
                </a:solidFill>
              </a:rPr>
              <a:t> Comfort</a:t>
            </a:r>
          </a:p>
          <a:p>
            <a:pPr marL="0" indent="0" algn="ctr">
              <a:buNone/>
            </a:pPr>
            <a:r>
              <a:rPr lang="en-US" b="1" dirty="0">
                <a:solidFill>
                  <a:srgbClr val="7030A0"/>
                </a:solidFill>
              </a:rPr>
              <a:t>When we are grieving loss, the promise of our resurrection is a truth we can always share as a comfort to one another, not to escape grieving </a:t>
            </a:r>
            <a:r>
              <a:rPr lang="en-US" b="1" i="1" dirty="0">
                <a:solidFill>
                  <a:srgbClr val="7030A0"/>
                </a:solidFill>
              </a:rPr>
              <a:t>but to set grieving on it’s healing and restoring course</a:t>
            </a:r>
            <a:r>
              <a:rPr lang="en-US" b="1" dirty="0">
                <a:solidFill>
                  <a:srgbClr val="7030A0"/>
                </a:solidFill>
              </a:rPr>
              <a:t>.</a:t>
            </a:r>
          </a:p>
          <a:p>
            <a:pPr marL="0" indent="0" algn="ctr">
              <a:buNone/>
            </a:pPr>
            <a:endParaRPr lang="en-US" dirty="0"/>
          </a:p>
          <a:p>
            <a:pPr marL="0" indent="0" algn="ctr">
              <a:buNone/>
            </a:pPr>
            <a:r>
              <a:rPr lang="en-US" b="1" dirty="0">
                <a:solidFill>
                  <a:srgbClr val="7030A0"/>
                </a:solidFill>
              </a:rPr>
              <a:t>Grieve in the way where hope enables your grief to be an open door for God to move purposefully </a:t>
            </a:r>
            <a:r>
              <a:rPr lang="en-US" b="1">
                <a:solidFill>
                  <a:srgbClr val="7030A0"/>
                </a:solidFill>
              </a:rPr>
              <a:t>in and through </a:t>
            </a:r>
            <a:r>
              <a:rPr lang="en-US" b="1" dirty="0">
                <a:solidFill>
                  <a:srgbClr val="7030A0"/>
                </a:solidFill>
              </a:rPr>
              <a:t>your grief.</a:t>
            </a:r>
          </a:p>
          <a:p>
            <a:pPr marL="0" indent="0">
              <a:buNone/>
            </a:pPr>
            <a:endParaRPr lang="en-US" b="1" dirty="0">
              <a:solidFill>
                <a:srgbClr val="FF0000"/>
              </a:solidFill>
            </a:endParaRPr>
          </a:p>
        </p:txBody>
      </p:sp>
    </p:spTree>
    <p:extLst>
      <p:ext uri="{BB962C8B-B14F-4D97-AF65-F5344CB8AC3E}">
        <p14:creationId xmlns:p14="http://schemas.microsoft.com/office/powerpoint/2010/main" val="259500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6FE16-A0D1-8A48-33B5-0E6FE814A4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147223-3637-0AC9-1038-100A2F7E5871}"/>
              </a:ext>
            </a:extLst>
          </p:cNvPr>
          <p:cNvSpPr>
            <a:spLocks noGrp="1"/>
          </p:cNvSpPr>
          <p:nvPr>
            <p:ph type="title"/>
          </p:nvPr>
        </p:nvSpPr>
        <p:spPr/>
        <p:txBody>
          <a:bodyPr>
            <a:normAutofit/>
          </a:bodyPr>
          <a:lstStyle/>
          <a:p>
            <a:r>
              <a:rPr lang="en-US" sz="3200" b="1" dirty="0">
                <a:solidFill>
                  <a:srgbClr val="C00000"/>
                </a:solidFill>
              </a:rPr>
              <a:t>III.</a:t>
            </a:r>
            <a:r>
              <a:rPr lang="en-US" sz="3200" b="1" dirty="0"/>
              <a:t> We </a:t>
            </a:r>
            <a:r>
              <a:rPr lang="en-US" sz="3200" b="1" dirty="0">
                <a:solidFill>
                  <a:schemeClr val="accent2">
                    <a:lumMod val="75000"/>
                  </a:schemeClr>
                </a:solidFill>
              </a:rPr>
              <a:t>must give</a:t>
            </a:r>
            <a:r>
              <a:rPr lang="en-US" sz="3200" b="1" dirty="0"/>
              <a:t> comfort and encouragement to one another in our resurrection hope (</a:t>
            </a:r>
            <a:r>
              <a:rPr lang="en-US" sz="3200" b="1" i="1" dirty="0"/>
              <a:t>verse 18</a:t>
            </a:r>
            <a:r>
              <a:rPr lang="en-US" sz="3200" b="1" dirty="0"/>
              <a:t>)</a:t>
            </a:r>
          </a:p>
        </p:txBody>
      </p:sp>
      <p:sp>
        <p:nvSpPr>
          <p:cNvPr id="3" name="Content Placeholder 2">
            <a:extLst>
              <a:ext uri="{FF2B5EF4-FFF2-40B4-BE49-F238E27FC236}">
                <a16:creationId xmlns:a16="http://schemas.microsoft.com/office/drawing/2014/main" id="{87AB07C8-8F7F-C777-E65A-40731F9EB79E}"/>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18</a:t>
            </a:r>
            <a:r>
              <a:rPr lang="en-US" b="1" dirty="0"/>
              <a:t> </a:t>
            </a:r>
            <a:r>
              <a:rPr lang="en-US" b="1" i="1" dirty="0"/>
              <a:t>Therefore </a:t>
            </a:r>
            <a:r>
              <a:rPr lang="en-US" b="1" i="1" dirty="0">
                <a:solidFill>
                  <a:srgbClr val="0070C0"/>
                </a:solidFill>
              </a:rPr>
              <a:t>encourage</a:t>
            </a:r>
            <a:r>
              <a:rPr lang="en-US" b="1" dirty="0">
                <a:solidFill>
                  <a:srgbClr val="FF0000"/>
                </a:solidFill>
              </a:rPr>
              <a:t>*</a:t>
            </a:r>
            <a:r>
              <a:rPr lang="en-US" b="1" i="1" dirty="0"/>
              <a:t> one another with these words</a:t>
            </a:r>
            <a:r>
              <a:rPr lang="en-US" b="1" dirty="0"/>
              <a:t>.</a:t>
            </a:r>
          </a:p>
          <a:p>
            <a:pPr marL="0" indent="0">
              <a:buNone/>
            </a:pPr>
            <a:r>
              <a:rPr lang="en-US" b="1" dirty="0">
                <a:solidFill>
                  <a:srgbClr val="FF0000"/>
                </a:solidFill>
              </a:rPr>
              <a:t>*</a:t>
            </a:r>
            <a:r>
              <a:rPr lang="en-US" b="1" dirty="0">
                <a:solidFill>
                  <a:srgbClr val="0070C0"/>
                </a:solidFill>
              </a:rPr>
              <a:t> Comfort</a:t>
            </a:r>
          </a:p>
          <a:p>
            <a:pPr marL="0" indent="0">
              <a:buNone/>
            </a:pPr>
            <a:r>
              <a:rPr lang="en-US" b="1" dirty="0"/>
              <a:t>“</a:t>
            </a:r>
            <a:r>
              <a:rPr lang="en-US" b="1" i="1" dirty="0"/>
              <a:t>Brothers, we ask and urge you in the Lord Jesus, that as you received from us </a:t>
            </a:r>
            <a:r>
              <a:rPr lang="en-US" b="1" i="1" dirty="0">
                <a:solidFill>
                  <a:srgbClr val="0070C0"/>
                </a:solidFill>
              </a:rPr>
              <a:t>how you ought to walk and to please God</a:t>
            </a:r>
            <a:r>
              <a:rPr lang="en-US" b="1" dirty="0"/>
              <a:t>” </a:t>
            </a:r>
            <a:r>
              <a:rPr lang="en-US" b="1" dirty="0">
                <a:solidFill>
                  <a:srgbClr val="C00000"/>
                </a:solidFill>
              </a:rPr>
              <a:t>4:1</a:t>
            </a:r>
          </a:p>
          <a:p>
            <a:pPr marL="0" indent="0">
              <a:buNone/>
            </a:pPr>
            <a:r>
              <a:rPr lang="en-US" b="1" dirty="0"/>
              <a:t>“</a:t>
            </a:r>
            <a:r>
              <a:rPr lang="en-US" b="1" i="1" dirty="0"/>
              <a:t>And let us consider how to stir up one another to love and good works, not neglecting to meet together, as is the habit of some, </a:t>
            </a:r>
            <a:r>
              <a:rPr lang="en-US" b="1" i="1" dirty="0">
                <a:solidFill>
                  <a:srgbClr val="0070C0"/>
                </a:solidFill>
              </a:rPr>
              <a:t>but encouraging one another, and all the more as you see the Day drawing near</a:t>
            </a:r>
            <a:r>
              <a:rPr lang="en-US" b="1" dirty="0"/>
              <a:t>.” </a:t>
            </a:r>
            <a:r>
              <a:rPr lang="en-US" b="1" dirty="0">
                <a:solidFill>
                  <a:srgbClr val="C00000"/>
                </a:solidFill>
              </a:rPr>
              <a:t>Hebrews 10:24-25 </a:t>
            </a:r>
          </a:p>
          <a:p>
            <a:pPr marL="0" indent="0">
              <a:buNone/>
            </a:pPr>
            <a:endParaRPr lang="en-US" b="1" dirty="0">
              <a:solidFill>
                <a:srgbClr val="C00000"/>
              </a:solidFill>
            </a:endParaRPr>
          </a:p>
        </p:txBody>
      </p:sp>
    </p:spTree>
    <p:extLst>
      <p:ext uri="{BB962C8B-B14F-4D97-AF65-F5344CB8AC3E}">
        <p14:creationId xmlns:p14="http://schemas.microsoft.com/office/powerpoint/2010/main" val="255254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Closing Thoughts &amp; Benediction</a:t>
            </a:r>
          </a:p>
        </p:txBody>
      </p:sp>
    </p:spTree>
    <p:extLst>
      <p:ext uri="{BB962C8B-B14F-4D97-AF65-F5344CB8AC3E}">
        <p14:creationId xmlns:p14="http://schemas.microsoft.com/office/powerpoint/2010/main" val="27386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714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C9E2-C6CE-3A30-F624-6714137EBC46}"/>
              </a:ext>
            </a:extLst>
          </p:cNvPr>
          <p:cNvSpPr>
            <a:spLocks noGrp="1"/>
          </p:cNvSpPr>
          <p:nvPr>
            <p:ph type="ctrTitle"/>
          </p:nvPr>
        </p:nvSpPr>
        <p:spPr>
          <a:xfrm>
            <a:off x="634062" y="5399070"/>
            <a:ext cx="10923876" cy="1458930"/>
          </a:xfrm>
        </p:spPr>
        <p:txBody>
          <a:bodyPr>
            <a:normAutofit/>
          </a:bodyPr>
          <a:lstStyle/>
          <a:p>
            <a:r>
              <a:rPr lang="en-US" sz="3600" b="1" dirty="0"/>
              <a:t>The Hope and Comfort of Resurrection</a:t>
            </a:r>
          </a:p>
        </p:txBody>
      </p:sp>
      <p:sp>
        <p:nvSpPr>
          <p:cNvPr id="3" name="Subtitle 2">
            <a:extLst>
              <a:ext uri="{FF2B5EF4-FFF2-40B4-BE49-F238E27FC236}">
                <a16:creationId xmlns:a16="http://schemas.microsoft.com/office/drawing/2014/main" id="{A3098CA9-CF0F-32D1-C2C5-8F96634EF155}"/>
              </a:ext>
            </a:extLst>
          </p:cNvPr>
          <p:cNvSpPr>
            <a:spLocks noGrp="1"/>
          </p:cNvSpPr>
          <p:nvPr>
            <p:ph type="subTitle" idx="1"/>
          </p:nvPr>
        </p:nvSpPr>
        <p:spPr>
          <a:xfrm>
            <a:off x="0" y="97974"/>
            <a:ext cx="5159829" cy="673265"/>
          </a:xfrm>
        </p:spPr>
        <p:txBody>
          <a:bodyPr>
            <a:noAutofit/>
          </a:bodyPr>
          <a:lstStyle/>
          <a:p>
            <a:pPr algn="r"/>
            <a:r>
              <a:rPr lang="en-US" sz="3200" b="1" i="1" dirty="0"/>
              <a:t>1</a:t>
            </a:r>
            <a:r>
              <a:rPr lang="en-US" sz="3200" b="1" i="1" baseline="30000" dirty="0"/>
              <a:t>st</a:t>
            </a:r>
            <a:r>
              <a:rPr lang="en-US" sz="3200" b="1" i="1" dirty="0"/>
              <a:t> Thessalonians 4:13-18</a:t>
            </a:r>
          </a:p>
        </p:txBody>
      </p:sp>
    </p:spTree>
    <p:extLst>
      <p:ext uri="{BB962C8B-B14F-4D97-AF65-F5344CB8AC3E}">
        <p14:creationId xmlns:p14="http://schemas.microsoft.com/office/powerpoint/2010/main" val="28109176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5BC1-A032-2460-F62B-9B09F66B9FB4}"/>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certain hope (</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4166FB10-CD88-85BA-662A-4E035B4C9E31}"/>
              </a:ext>
            </a:extLst>
          </p:cNvPr>
          <p:cNvSpPr>
            <a:spLocks noGrp="1"/>
          </p:cNvSpPr>
          <p:nvPr>
            <p:ph idx="1"/>
          </p:nvPr>
        </p:nvSpPr>
        <p:spPr/>
        <p:txBody>
          <a:bodyPr>
            <a:normAutofit/>
          </a:bodyPr>
          <a:lstStyle/>
          <a:p>
            <a:pPr marL="0" indent="0">
              <a:buNone/>
            </a:pPr>
            <a:r>
              <a:rPr lang="en-US" sz="2400" b="1" dirty="0">
                <a:solidFill>
                  <a:srgbClr val="FF0000"/>
                </a:solidFill>
              </a:rPr>
              <a:t>13</a:t>
            </a:r>
            <a:r>
              <a:rPr lang="en-US" b="1" dirty="0"/>
              <a:t> </a:t>
            </a:r>
            <a:r>
              <a:rPr lang="en-US" b="1" i="1" dirty="0"/>
              <a:t>But we do not want you to be </a:t>
            </a:r>
            <a:r>
              <a:rPr lang="en-US" b="1" i="1" dirty="0">
                <a:solidFill>
                  <a:srgbClr val="0070C0"/>
                </a:solidFill>
              </a:rPr>
              <a:t>uninformed</a:t>
            </a:r>
            <a:r>
              <a:rPr lang="en-US" b="1" i="1" dirty="0"/>
              <a:t>, brothers, </a:t>
            </a:r>
            <a:r>
              <a:rPr lang="en-US" b="1" i="1" dirty="0">
                <a:solidFill>
                  <a:srgbClr val="0070C0"/>
                </a:solidFill>
              </a:rPr>
              <a:t>about those who are asleep</a:t>
            </a:r>
            <a:r>
              <a:rPr lang="en-US" b="1" i="1" dirty="0"/>
              <a:t>, that you may not grieve as others do who have no hope</a:t>
            </a:r>
            <a:r>
              <a:rPr lang="en-US" b="1" dirty="0"/>
              <a:t>. </a:t>
            </a:r>
            <a:endParaRPr lang="en-US" sz="4000" b="1" dirty="0"/>
          </a:p>
        </p:txBody>
      </p:sp>
    </p:spTree>
    <p:extLst>
      <p:ext uri="{BB962C8B-B14F-4D97-AF65-F5344CB8AC3E}">
        <p14:creationId xmlns:p14="http://schemas.microsoft.com/office/powerpoint/2010/main" val="126235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1E288-444A-54A3-B0E5-C63141BF56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371B68-4973-22FE-CE0A-AC21A3D3050E}"/>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certain hope (</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0F03475C-34F6-B7AC-8CF8-41680B31CF1D}"/>
              </a:ext>
            </a:extLst>
          </p:cNvPr>
          <p:cNvSpPr>
            <a:spLocks noGrp="1"/>
          </p:cNvSpPr>
          <p:nvPr>
            <p:ph idx="1"/>
          </p:nvPr>
        </p:nvSpPr>
        <p:spPr/>
        <p:txBody>
          <a:bodyPr>
            <a:normAutofit/>
          </a:bodyPr>
          <a:lstStyle/>
          <a:p>
            <a:pPr marL="0" indent="0">
              <a:buNone/>
            </a:pPr>
            <a:r>
              <a:rPr lang="en-US" sz="2400" b="1" dirty="0">
                <a:solidFill>
                  <a:srgbClr val="FF0000"/>
                </a:solidFill>
              </a:rPr>
              <a:t>13</a:t>
            </a:r>
            <a:r>
              <a:rPr lang="en-US" b="1" dirty="0"/>
              <a:t> </a:t>
            </a:r>
            <a:r>
              <a:rPr lang="en-US" b="1" i="1" dirty="0"/>
              <a:t>But we do not want you to be uninformed, brothers, about those who are asleep, </a:t>
            </a:r>
            <a:r>
              <a:rPr lang="en-US" b="1" i="1" dirty="0">
                <a:solidFill>
                  <a:srgbClr val="0070C0"/>
                </a:solidFill>
              </a:rPr>
              <a:t>that you may not</a:t>
            </a:r>
            <a:r>
              <a:rPr lang="en-US" b="1" i="1" dirty="0"/>
              <a:t> </a:t>
            </a:r>
            <a:r>
              <a:rPr lang="en-US" b="1" i="1" dirty="0">
                <a:solidFill>
                  <a:srgbClr val="0070C0"/>
                </a:solidFill>
              </a:rPr>
              <a:t>grieve as others do who have no hope</a:t>
            </a:r>
            <a:r>
              <a:rPr lang="en-US" b="1" dirty="0"/>
              <a:t>. </a:t>
            </a:r>
          </a:p>
          <a:p>
            <a:pPr marL="0" indent="0">
              <a:buNone/>
            </a:pPr>
            <a:endParaRPr lang="en-US" sz="4000" b="1" dirty="0">
              <a:solidFill>
                <a:srgbClr val="C00000"/>
              </a:solidFill>
            </a:endParaRPr>
          </a:p>
          <a:p>
            <a:pPr marL="0" indent="0" algn="ctr">
              <a:buNone/>
            </a:pPr>
            <a:r>
              <a:rPr lang="en-US" b="1" dirty="0">
                <a:solidFill>
                  <a:srgbClr val="7030A0"/>
                </a:solidFill>
              </a:rPr>
              <a:t>Our grieving must proclaim the gospel rather than practically denying it by the way we grieve. </a:t>
            </a:r>
            <a:endParaRPr lang="en-US" sz="4000" b="1" dirty="0">
              <a:solidFill>
                <a:srgbClr val="7030A0"/>
              </a:solidFill>
            </a:endParaRPr>
          </a:p>
        </p:txBody>
      </p:sp>
    </p:spTree>
    <p:extLst>
      <p:ext uri="{BB962C8B-B14F-4D97-AF65-F5344CB8AC3E}">
        <p14:creationId xmlns:p14="http://schemas.microsoft.com/office/powerpoint/2010/main" val="14825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7CC15-A5F8-3752-C6E3-61B68125E6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4BE7A6-0E34-33C6-AFAE-1620780E69E7}"/>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certain hope (</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E30353B0-8898-9E8E-B390-81D21FE90E4C}"/>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For </a:t>
            </a:r>
            <a:r>
              <a:rPr lang="en-US" b="1" i="1" dirty="0">
                <a:solidFill>
                  <a:srgbClr val="0070C0"/>
                </a:solidFill>
              </a:rPr>
              <a:t>since we believe </a:t>
            </a:r>
            <a:r>
              <a:rPr lang="en-US" b="1" i="1" dirty="0"/>
              <a:t>that Jesus died and rose again, </a:t>
            </a:r>
            <a:r>
              <a:rPr lang="en-US" b="1" i="1" dirty="0">
                <a:solidFill>
                  <a:srgbClr val="0070C0"/>
                </a:solidFill>
              </a:rPr>
              <a:t>even so, through Jesus</a:t>
            </a:r>
            <a:r>
              <a:rPr lang="en-US" b="1" i="1" dirty="0"/>
              <a:t>, God will bring with him those who have fallen asleep</a:t>
            </a:r>
            <a:r>
              <a:rPr lang="en-US" b="1" dirty="0"/>
              <a:t>. </a:t>
            </a:r>
            <a:endParaRPr lang="en-US" sz="4000" b="1" dirty="0">
              <a:solidFill>
                <a:srgbClr val="C00000"/>
              </a:solidFill>
            </a:endParaRPr>
          </a:p>
        </p:txBody>
      </p:sp>
    </p:spTree>
    <p:extLst>
      <p:ext uri="{BB962C8B-B14F-4D97-AF65-F5344CB8AC3E}">
        <p14:creationId xmlns:p14="http://schemas.microsoft.com/office/powerpoint/2010/main" val="203796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7AA223-2277-5C8B-3BCF-5414C86733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4DEA16-D9CB-3031-760C-EB7AFE98D5A5}"/>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certain hope (</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FCBF5FB6-1F2A-D7C4-DA56-6669094F2FF4}"/>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For since we believe that Jesus died and rose again, even so, through Jesus, </a:t>
            </a:r>
            <a:r>
              <a:rPr lang="en-US" b="1" i="1" dirty="0">
                <a:solidFill>
                  <a:srgbClr val="0070C0"/>
                </a:solidFill>
              </a:rPr>
              <a:t>God will bring with him those who have fallen asleep</a:t>
            </a:r>
            <a:r>
              <a:rPr lang="en-US" b="1" dirty="0">
                <a:solidFill>
                  <a:srgbClr val="0070C0"/>
                </a:solidFill>
              </a:rPr>
              <a:t>. </a:t>
            </a:r>
          </a:p>
          <a:p>
            <a:pPr marL="0" indent="0">
              <a:buNone/>
            </a:pPr>
            <a:endParaRPr lang="en-US" b="1" dirty="0">
              <a:solidFill>
                <a:srgbClr val="0070C0"/>
              </a:solidFill>
            </a:endParaRPr>
          </a:p>
          <a:p>
            <a:pPr marL="0" indent="0" algn="ctr">
              <a:buNone/>
            </a:pPr>
            <a:r>
              <a:rPr lang="en-US" b="1" dirty="0">
                <a:solidFill>
                  <a:srgbClr val="7030A0"/>
                </a:solidFill>
              </a:rPr>
              <a:t>When Jesus returns, He will raise the dead body of the believer back to life </a:t>
            </a:r>
            <a:r>
              <a:rPr lang="en-US" b="1" u="sng" dirty="0">
                <a:solidFill>
                  <a:srgbClr val="7030A0"/>
                </a:solidFill>
              </a:rPr>
              <a:t>from whatever state of decay it has experienced</a:t>
            </a:r>
            <a:r>
              <a:rPr lang="en-US" b="1" dirty="0">
                <a:solidFill>
                  <a:srgbClr val="7030A0"/>
                </a:solidFill>
              </a:rPr>
              <a:t>, reuniting the believer’s perfected spirit with his or her perfected body, now together once again as one whole person, free forever from the power and presence of sin and any possibility of death. </a:t>
            </a:r>
            <a:endParaRPr lang="en-US" sz="4000" b="1" dirty="0">
              <a:solidFill>
                <a:srgbClr val="7030A0"/>
              </a:solidFill>
            </a:endParaRPr>
          </a:p>
        </p:txBody>
      </p:sp>
    </p:spTree>
    <p:extLst>
      <p:ext uri="{BB962C8B-B14F-4D97-AF65-F5344CB8AC3E}">
        <p14:creationId xmlns:p14="http://schemas.microsoft.com/office/powerpoint/2010/main" val="16320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F7299-FD17-E608-4589-0A677A9001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1A1071-574A-3640-EF33-B8E098C50BEA}"/>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certain hope (</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4C498CB8-4211-7326-B8CA-2AE1ECFFA3FE}"/>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For </a:t>
            </a:r>
            <a:r>
              <a:rPr lang="en-US" b="1" i="1" dirty="0">
                <a:solidFill>
                  <a:srgbClr val="0070C0"/>
                </a:solidFill>
              </a:rPr>
              <a:t>since</a:t>
            </a:r>
            <a:r>
              <a:rPr lang="en-US" b="1" i="1" dirty="0"/>
              <a:t> we believe that Jesus died and rose again, even so, through Jesus, </a:t>
            </a:r>
            <a:r>
              <a:rPr lang="en-US" b="1" i="1" dirty="0">
                <a:solidFill>
                  <a:srgbClr val="0070C0"/>
                </a:solidFill>
              </a:rPr>
              <a:t>God will bring with him those who have fallen asleep</a:t>
            </a:r>
            <a:r>
              <a:rPr lang="en-US" b="1" dirty="0">
                <a:solidFill>
                  <a:srgbClr val="0070C0"/>
                </a:solidFill>
              </a:rPr>
              <a:t>. </a:t>
            </a:r>
          </a:p>
          <a:p>
            <a:pPr marL="0" indent="0">
              <a:buNone/>
            </a:pPr>
            <a:endParaRPr lang="en-US" b="1" dirty="0">
              <a:solidFill>
                <a:srgbClr val="0070C0"/>
              </a:solidFill>
            </a:endParaRPr>
          </a:p>
          <a:p>
            <a:pPr marL="0" indent="0">
              <a:buNone/>
            </a:pPr>
            <a:r>
              <a:rPr lang="en-US" b="1" dirty="0"/>
              <a:t>“</a:t>
            </a:r>
            <a:r>
              <a:rPr lang="en-US" b="1" i="1" dirty="0"/>
              <a:t>In my Father’s house are many rooms. If it were not so, would I have told you that I go to prepare a place for you? And if I go and prepare a place for you, </a:t>
            </a:r>
            <a:r>
              <a:rPr lang="en-US" b="1" i="1" dirty="0">
                <a:solidFill>
                  <a:srgbClr val="0070C0"/>
                </a:solidFill>
              </a:rPr>
              <a:t>I will come again and will take you to myself, that where I am you may be also</a:t>
            </a:r>
            <a:r>
              <a:rPr lang="en-US" b="1" i="1" dirty="0"/>
              <a:t>.</a:t>
            </a:r>
            <a:r>
              <a:rPr lang="en-US" b="1" dirty="0"/>
              <a:t>” </a:t>
            </a:r>
            <a:r>
              <a:rPr lang="en-US" b="1" dirty="0">
                <a:solidFill>
                  <a:srgbClr val="C00000"/>
                </a:solidFill>
              </a:rPr>
              <a:t>John 14:2-3</a:t>
            </a:r>
            <a:endParaRPr lang="en-US" sz="4000" b="1" dirty="0">
              <a:solidFill>
                <a:srgbClr val="C00000"/>
              </a:solidFill>
            </a:endParaRPr>
          </a:p>
        </p:txBody>
      </p:sp>
    </p:spTree>
    <p:extLst>
      <p:ext uri="{BB962C8B-B14F-4D97-AF65-F5344CB8AC3E}">
        <p14:creationId xmlns:p14="http://schemas.microsoft.com/office/powerpoint/2010/main" val="188782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7ACC6-00AB-ACFF-E988-68F9779A0F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3F2FB6-0102-B070-EA4F-FFAC44B1B8B0}"/>
              </a:ext>
            </a:extLst>
          </p:cNvPr>
          <p:cNvSpPr>
            <a:spLocks noGrp="1"/>
          </p:cNvSpPr>
          <p:nvPr>
            <p:ph type="title"/>
          </p:nvPr>
        </p:nvSpPr>
        <p:spPr/>
        <p:txBody>
          <a:bodyPr>
            <a:normAutofit/>
          </a:bodyPr>
          <a:lstStyle/>
          <a:p>
            <a:r>
              <a:rPr lang="en-US" sz="3200" b="1" dirty="0">
                <a:solidFill>
                  <a:srgbClr val="C00000"/>
                </a:solidFill>
              </a:rPr>
              <a:t>I.</a:t>
            </a:r>
            <a:r>
              <a:rPr lang="en-US" sz="3200" b="1" dirty="0"/>
              <a:t> The promise of our resurrection enables us to </a:t>
            </a:r>
            <a:r>
              <a:rPr lang="en-US" sz="3200" b="1" dirty="0">
                <a:solidFill>
                  <a:schemeClr val="accent2">
                    <a:lumMod val="75000"/>
                  </a:schemeClr>
                </a:solidFill>
              </a:rPr>
              <a:t>grieve</a:t>
            </a:r>
            <a:r>
              <a:rPr lang="en-US" sz="3200" b="1" dirty="0"/>
              <a:t> with certain hope (</a:t>
            </a:r>
            <a:r>
              <a:rPr lang="en-US" sz="3200" b="1" i="1" dirty="0"/>
              <a:t>verses 13-16</a:t>
            </a:r>
            <a:r>
              <a:rPr lang="en-US" sz="3200" b="1" dirty="0"/>
              <a:t>)</a:t>
            </a:r>
          </a:p>
        </p:txBody>
      </p:sp>
      <p:sp>
        <p:nvSpPr>
          <p:cNvPr id="4" name="Content Placeholder 3">
            <a:extLst>
              <a:ext uri="{FF2B5EF4-FFF2-40B4-BE49-F238E27FC236}">
                <a16:creationId xmlns:a16="http://schemas.microsoft.com/office/drawing/2014/main" id="{0469334E-DA30-ED4D-BECE-233B8FD2AB53}"/>
              </a:ext>
            </a:extLst>
          </p:cNvPr>
          <p:cNvSpPr>
            <a:spLocks noGrp="1"/>
          </p:cNvSpPr>
          <p:nvPr>
            <p:ph idx="1"/>
          </p:nvPr>
        </p:nvSpPr>
        <p:spPr/>
        <p:txBody>
          <a:bodyPr>
            <a:normAutofit/>
          </a:bodyPr>
          <a:lstStyle/>
          <a:p>
            <a:pPr marL="0" indent="0">
              <a:buNone/>
            </a:pPr>
            <a:r>
              <a:rPr lang="en-US" sz="2400" b="1" dirty="0">
                <a:solidFill>
                  <a:srgbClr val="FF0000"/>
                </a:solidFill>
              </a:rPr>
              <a:t>15</a:t>
            </a:r>
            <a:r>
              <a:rPr lang="en-US" b="1" dirty="0"/>
              <a:t> </a:t>
            </a:r>
            <a:r>
              <a:rPr lang="en-US" b="1" i="1" dirty="0"/>
              <a:t>For this we declare to you by </a:t>
            </a:r>
            <a:r>
              <a:rPr lang="en-US" b="1" i="1" dirty="0">
                <a:solidFill>
                  <a:srgbClr val="0070C0"/>
                </a:solidFill>
              </a:rPr>
              <a:t>a word from the Lord</a:t>
            </a:r>
            <a:r>
              <a:rPr lang="en-US" b="1" i="1" dirty="0"/>
              <a:t>, that we who are alive, who are left until the coming of the Lord, </a:t>
            </a:r>
            <a:r>
              <a:rPr lang="en-US" b="1" i="1" dirty="0">
                <a:solidFill>
                  <a:srgbClr val="0070C0"/>
                </a:solidFill>
              </a:rPr>
              <a:t>will not precede those who have fallen asleep</a:t>
            </a:r>
            <a:r>
              <a:rPr lang="en-US" b="1" dirty="0"/>
              <a:t>. </a:t>
            </a:r>
            <a:r>
              <a:rPr lang="en-US" sz="2400" b="1" dirty="0">
                <a:solidFill>
                  <a:srgbClr val="FF0000"/>
                </a:solidFill>
              </a:rPr>
              <a:t>16</a:t>
            </a:r>
            <a:r>
              <a:rPr lang="en-US" b="1" dirty="0"/>
              <a:t> </a:t>
            </a:r>
            <a:r>
              <a:rPr lang="en-US" b="1" i="1" dirty="0"/>
              <a:t>For the Lord himself will descend from heaven with a cry of command</a:t>
            </a:r>
            <a:r>
              <a:rPr lang="en-US" b="1" dirty="0"/>
              <a:t>, </a:t>
            </a:r>
            <a:r>
              <a:rPr lang="en-US" b="1" i="1" dirty="0"/>
              <a:t>with the voice of an archangel</a:t>
            </a:r>
            <a:r>
              <a:rPr lang="en-US" b="1" dirty="0"/>
              <a:t>, </a:t>
            </a:r>
            <a:r>
              <a:rPr lang="en-US" b="1" i="1" dirty="0"/>
              <a:t>and with the sound of the trumpet of God</a:t>
            </a:r>
            <a:r>
              <a:rPr lang="en-US" b="1" dirty="0"/>
              <a:t>. </a:t>
            </a:r>
            <a:r>
              <a:rPr lang="en-US" b="1" i="1" dirty="0">
                <a:solidFill>
                  <a:srgbClr val="0070C0"/>
                </a:solidFill>
              </a:rPr>
              <a:t>And the dead in Christ will rise first</a:t>
            </a:r>
            <a:r>
              <a:rPr lang="en-US" b="1" dirty="0"/>
              <a:t>.</a:t>
            </a:r>
          </a:p>
          <a:p>
            <a:pPr marL="0" indent="0">
              <a:buNone/>
            </a:pPr>
            <a:r>
              <a:rPr lang="en-US" sz="2400" b="1" dirty="0">
                <a:solidFill>
                  <a:srgbClr val="FF0000"/>
                </a:solidFill>
              </a:rPr>
              <a:t>15</a:t>
            </a:r>
            <a:r>
              <a:rPr lang="en-US" b="1" dirty="0">
                <a:solidFill>
                  <a:srgbClr val="FF0000"/>
                </a:solidFill>
              </a:rPr>
              <a:t> </a:t>
            </a:r>
            <a:r>
              <a:rPr lang="en-US" b="1" dirty="0"/>
              <a:t>…</a:t>
            </a:r>
            <a:r>
              <a:rPr lang="en-US" b="1" i="1" dirty="0"/>
              <a:t>will </a:t>
            </a:r>
            <a:r>
              <a:rPr lang="en-US" b="1" i="1" dirty="0">
                <a:solidFill>
                  <a:srgbClr val="0070C0"/>
                </a:solidFill>
              </a:rPr>
              <a:t>by no means </a:t>
            </a:r>
            <a:r>
              <a:rPr lang="en-US" b="1" i="1" dirty="0"/>
              <a:t>precede those who are ﻿asleep</a:t>
            </a:r>
            <a:r>
              <a:rPr lang="en-US" b="1" dirty="0"/>
              <a:t>.” </a:t>
            </a:r>
            <a:r>
              <a:rPr lang="en-US" b="1" dirty="0">
                <a:solidFill>
                  <a:srgbClr val="C00000"/>
                </a:solidFill>
              </a:rPr>
              <a:t>NKJV</a:t>
            </a:r>
            <a:endParaRPr lang="en-US" sz="4000" b="1" dirty="0">
              <a:solidFill>
                <a:srgbClr val="C00000"/>
              </a:solidFill>
            </a:endParaRPr>
          </a:p>
        </p:txBody>
      </p:sp>
    </p:spTree>
    <p:extLst>
      <p:ext uri="{BB962C8B-B14F-4D97-AF65-F5344CB8AC3E}">
        <p14:creationId xmlns:p14="http://schemas.microsoft.com/office/powerpoint/2010/main" val="2754570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860</TotalTime>
  <Words>1562</Words>
  <Application>Microsoft Office PowerPoint</Application>
  <PresentationFormat>Widescreen</PresentationFormat>
  <Paragraphs>61</Paragraphs>
  <Slides>19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Aptos</vt:lpstr>
      <vt:lpstr>Aptos Display</vt:lpstr>
      <vt:lpstr>Arial</vt:lpstr>
      <vt:lpstr>Calibri</vt:lpstr>
      <vt:lpstr>Calibri Light</vt:lpstr>
      <vt:lpstr>1_Office Theme</vt:lpstr>
      <vt:lpstr>4_Office Theme</vt:lpstr>
      <vt:lpstr>PowerPoint Presentation</vt:lpstr>
      <vt:lpstr>PowerPoint Presentation</vt:lpstr>
      <vt:lpstr>The Hope and Comfort of Resurrection</vt:lpstr>
      <vt:lpstr>I. The promise of our resurrection enables us to grieve with certain hope (verses 13-16)</vt:lpstr>
      <vt:lpstr>I. The promise of our resurrection enables us to grieve with certain hope (verses 13-16)</vt:lpstr>
      <vt:lpstr>I. The promise of our resurrection enables us to grieve with certain hope (verses 13-16)</vt:lpstr>
      <vt:lpstr>I. The promise of our resurrection enables us to grieve with certain hope (verses 13-16)</vt:lpstr>
      <vt:lpstr>I. The promise of our resurrection enables us to grieve with certain hope (verses 13-16)</vt:lpstr>
      <vt:lpstr>I. The promise of our resurrection enables us to grieve with certain hope (verses 13-16)</vt:lpstr>
      <vt:lpstr>I. The promise of our resurrection enables us to grieve with certain hope (verses 13-16)</vt:lpstr>
      <vt:lpstr>I. The promise of our resurrection enables us to grieve with certain hope (verses 13-16)</vt:lpstr>
      <vt:lpstr>I. The promise of our resurrection enables us to grieve with certain hope (verses 13-16)</vt:lpstr>
      <vt:lpstr>II. The promise of our resurrection enables us to live with certain hope (verse 17)</vt:lpstr>
      <vt:lpstr>II. The promise of our resurrection enables us to live with certain hope (verse 17)</vt:lpstr>
      <vt:lpstr>II. The promise of our resurrection enables us to live with certain hope (verse 17)</vt:lpstr>
      <vt:lpstr>III. We must give comfort and encouragement to one another in our resurrection hope (verse 18)</vt:lpstr>
      <vt:lpstr>III. We must give comfort and encouragement to one another in our resurrection hope (verse 18)</vt:lpstr>
      <vt:lpstr>III. We must give comfort and encouragement to one another in our resurrection hope (verse 18)</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64</cp:revision>
  <dcterms:created xsi:type="dcterms:W3CDTF">2020-03-26T18:56:14Z</dcterms:created>
  <dcterms:modified xsi:type="dcterms:W3CDTF">2025-02-23T19:43:10Z</dcterms:modified>
</cp:coreProperties>
</file>