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50" r:id="rId2"/>
  </p:sldMasterIdLst>
  <p:notesMasterIdLst>
    <p:notesMasterId r:id="rId20"/>
  </p:notesMasterIdLst>
  <p:sldIdLst>
    <p:sldId id="545" r:id="rId3"/>
    <p:sldId id="257" r:id="rId4"/>
    <p:sldId id="258" r:id="rId5"/>
    <p:sldId id="259" r:id="rId6"/>
    <p:sldId id="266" r:id="rId7"/>
    <p:sldId id="263" r:id="rId8"/>
    <p:sldId id="268" r:id="rId9"/>
    <p:sldId id="267" r:id="rId10"/>
    <p:sldId id="264" r:id="rId11"/>
    <p:sldId id="269" r:id="rId12"/>
    <p:sldId id="270" r:id="rId13"/>
    <p:sldId id="265" r:id="rId14"/>
    <p:sldId id="271" r:id="rId15"/>
    <p:sldId id="272" r:id="rId16"/>
    <p:sldId id="273" r:id="rId17"/>
    <p:sldId id="274" r:id="rId18"/>
    <p:sldId id="53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8BCAF5-87D6-4119-B99A-717781125A1B}" v="4" dt="2025-02-05T18:55:18.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O'Dowd" userId="722580d4ac8858fa" providerId="LiveId" clId="{D68BCAF5-87D6-4119-B99A-717781125A1B}"/>
    <pc:docChg chg="delSld modSld">
      <pc:chgData name="Michael O'Dowd" userId="722580d4ac8858fa" providerId="LiveId" clId="{D68BCAF5-87D6-4119-B99A-717781125A1B}" dt="2025-02-05T18:59:27.750" v="62" actId="20577"/>
      <pc:docMkLst>
        <pc:docMk/>
      </pc:docMkLst>
      <pc:sldChg chg="del">
        <pc:chgData name="Michael O'Dowd" userId="722580d4ac8858fa" providerId="LiveId" clId="{D68BCAF5-87D6-4119-B99A-717781125A1B}" dt="2025-02-05T18:54:48.280" v="2" actId="47"/>
        <pc:sldMkLst>
          <pc:docMk/>
          <pc:sldMk cId="4016277034" sldId="530"/>
        </pc:sldMkLst>
      </pc:sldChg>
      <pc:sldChg chg="del">
        <pc:chgData name="Michael O'Dowd" userId="722580d4ac8858fa" providerId="LiveId" clId="{D68BCAF5-87D6-4119-B99A-717781125A1B}" dt="2025-02-05T18:53:22.585" v="0" actId="47"/>
        <pc:sldMkLst>
          <pc:docMk/>
          <pc:sldMk cId="3575454007" sldId="531"/>
        </pc:sldMkLst>
      </pc:sldChg>
      <pc:sldChg chg="del">
        <pc:chgData name="Michael O'Dowd" userId="722580d4ac8858fa" providerId="LiveId" clId="{D68BCAF5-87D6-4119-B99A-717781125A1B}" dt="2025-02-05T18:55:21.451" v="3" actId="47"/>
        <pc:sldMkLst>
          <pc:docMk/>
          <pc:sldMk cId="1898484001" sldId="532"/>
        </pc:sldMkLst>
      </pc:sldChg>
      <pc:sldChg chg="modSp mod">
        <pc:chgData name="Michael O'Dowd" userId="722580d4ac8858fa" providerId="LiveId" clId="{D68BCAF5-87D6-4119-B99A-717781125A1B}" dt="2025-02-05T18:56:25.751" v="33" actId="20577"/>
        <pc:sldMkLst>
          <pc:docMk/>
          <pc:sldMk cId="3623895837" sldId="533"/>
        </pc:sldMkLst>
        <pc:spChg chg="mod">
          <ac:chgData name="Michael O'Dowd" userId="722580d4ac8858fa" providerId="LiveId" clId="{D68BCAF5-87D6-4119-B99A-717781125A1B}" dt="2025-02-05T18:56:25.751" v="33" actId="20577"/>
          <ac:spMkLst>
            <pc:docMk/>
            <pc:sldMk cId="3623895837" sldId="533"/>
            <ac:spMk id="3" creationId="{5D6A8E7D-724C-4ED6-8B95-17903A4D3681}"/>
          </ac:spMkLst>
        </pc:spChg>
      </pc:sldChg>
      <pc:sldChg chg="del">
        <pc:chgData name="Michael O'Dowd" userId="722580d4ac8858fa" providerId="LiveId" clId="{D68BCAF5-87D6-4119-B99A-717781125A1B}" dt="2025-02-05T18:54:13.519" v="1" actId="47"/>
        <pc:sldMkLst>
          <pc:docMk/>
          <pc:sldMk cId="2343245775" sldId="534"/>
        </pc:sldMkLst>
      </pc:sldChg>
      <pc:sldChg chg="modSp mod">
        <pc:chgData name="Michael O'Dowd" userId="722580d4ac8858fa" providerId="LiveId" clId="{D68BCAF5-87D6-4119-B99A-717781125A1B}" dt="2025-02-05T18:59:27.750" v="62" actId="20577"/>
        <pc:sldMkLst>
          <pc:docMk/>
          <pc:sldMk cId="3375875291" sldId="545"/>
        </pc:sldMkLst>
        <pc:spChg chg="mod">
          <ac:chgData name="Michael O'Dowd" userId="722580d4ac8858fa" providerId="LiveId" clId="{D68BCAF5-87D6-4119-B99A-717781125A1B}" dt="2025-02-05T18:59:27.750" v="62" actId="20577"/>
          <ac:spMkLst>
            <pc:docMk/>
            <pc:sldMk cId="3375875291" sldId="545"/>
            <ac:spMk id="3" creationId="{5D6A8E7D-724C-4ED6-8B95-17903A4D368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2442-459F-B434-F246-4EEB804C95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207F5F-9813-22B4-8D45-74110B6781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17EECD-069B-F449-D782-1B601B776786}"/>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5" name="Footer Placeholder 4">
            <a:extLst>
              <a:ext uri="{FF2B5EF4-FFF2-40B4-BE49-F238E27FC236}">
                <a16:creationId xmlns:a16="http://schemas.microsoft.com/office/drawing/2014/main" id="{00E10672-5102-DF4C-21E3-B652EEB36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DE-86B2-A840-845D-2C00561591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395578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4150-92F7-4C00-2599-DE916D0795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DCA099-8CD1-9CCB-EEC7-6A7C2DCD0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F6BFC-0365-0902-7107-69B23B4163D8}"/>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5" name="Footer Placeholder 4">
            <a:extLst>
              <a:ext uri="{FF2B5EF4-FFF2-40B4-BE49-F238E27FC236}">
                <a16:creationId xmlns:a16="http://schemas.microsoft.com/office/drawing/2014/main" id="{14A87F5F-A6B7-6763-0006-06E6EED83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E9F86-CDE1-035C-CCF6-1C888501EBC9}"/>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167064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E176C-BD84-EE4F-7917-0EB0A3297F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0846A8-691D-EF32-91F3-C613D5ED578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7B6258-D174-3C62-E23C-004779E7050D}"/>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5" name="Footer Placeholder 4">
            <a:extLst>
              <a:ext uri="{FF2B5EF4-FFF2-40B4-BE49-F238E27FC236}">
                <a16:creationId xmlns:a16="http://schemas.microsoft.com/office/drawing/2014/main" id="{2C22F94A-DA12-D1DD-5778-75382E348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CD1D-D9D4-90E6-3ED3-16B238F8838E}"/>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438850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E4D1F-8A6D-C8A3-902E-54ECD2CDE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4ABA4D-01B4-9688-F4D5-865C25B494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DC0839-3660-2A58-76BB-15AFD41287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31E299-DB68-D45F-EA4F-328A47A158D9}"/>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6" name="Footer Placeholder 5">
            <a:extLst>
              <a:ext uri="{FF2B5EF4-FFF2-40B4-BE49-F238E27FC236}">
                <a16:creationId xmlns:a16="http://schemas.microsoft.com/office/drawing/2014/main" id="{A553EEF9-FCC6-4BD4-4A6B-96032EDE6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56EF74-F61A-0D78-4824-9153F8D754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727942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291D-95DD-B93E-1F55-F4F9612E09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18DB5B-108D-8647-3652-2C0C89CC46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9A66F1-AD91-3034-5F69-5FBB46EA3C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96DA0D-0600-8ABF-8E9D-073C0EF1A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F445F6-F28A-115F-E3D9-CC50DFBFCB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1A8BFA-3951-B0E8-AACC-57AA4FA5F21F}"/>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8" name="Footer Placeholder 7">
            <a:extLst>
              <a:ext uri="{FF2B5EF4-FFF2-40B4-BE49-F238E27FC236}">
                <a16:creationId xmlns:a16="http://schemas.microsoft.com/office/drawing/2014/main" id="{B690AADE-4128-A89D-81CF-88F32C74AF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DFB2B6-B3C3-18F4-6E8C-69C427EFFE8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216951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5F0A-01D0-8678-C92B-0ED8AD80F7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81BCCD-A38E-3DD6-2994-203901BCEBFB}"/>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4" name="Footer Placeholder 3">
            <a:extLst>
              <a:ext uri="{FF2B5EF4-FFF2-40B4-BE49-F238E27FC236}">
                <a16:creationId xmlns:a16="http://schemas.microsoft.com/office/drawing/2014/main" id="{1D7AA4E1-016D-61E7-047D-9B2BBFF2ED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A9D4DA-9D58-3817-2EC0-3F5B9CA7C85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548083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3F0ABB-7339-8EDF-3675-918ECEA018C5}"/>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3" name="Footer Placeholder 2">
            <a:extLst>
              <a:ext uri="{FF2B5EF4-FFF2-40B4-BE49-F238E27FC236}">
                <a16:creationId xmlns:a16="http://schemas.microsoft.com/office/drawing/2014/main" id="{B9A2CEE1-6F84-CF74-95C2-56B94C8663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26A24E-50F8-4E6F-D4A9-6932D1FFF5E1}"/>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08364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CDA-E097-3470-F830-EBD44CAF5B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2C026F-A448-C2F7-BFEC-2D65F85995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3A6F9A-E60A-9CE6-6EE0-77D01D16A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87BF08-83ED-39F7-DA84-289CFF11A8DA}"/>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6" name="Footer Placeholder 5">
            <a:extLst>
              <a:ext uri="{FF2B5EF4-FFF2-40B4-BE49-F238E27FC236}">
                <a16:creationId xmlns:a16="http://schemas.microsoft.com/office/drawing/2014/main" id="{9CE952A5-E9EB-3801-EE16-DD523F284C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0F79E2-A1E3-0125-55D7-5A956D785F34}"/>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90980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1473-BE3E-DDB9-C3CD-249D0B680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5E2143-49B0-9D19-7F99-535D788CF0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09E907-CFE1-6E01-1CA6-E79EBA146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E3B8A-B66C-AB2B-664D-46E4D8BD9AAB}"/>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6" name="Footer Placeholder 5">
            <a:extLst>
              <a:ext uri="{FF2B5EF4-FFF2-40B4-BE49-F238E27FC236}">
                <a16:creationId xmlns:a16="http://schemas.microsoft.com/office/drawing/2014/main" id="{D71C9710-019A-781A-845E-5A00C30D6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B37CE-21E2-AE8B-2FF4-D4DCCDBD80EC}"/>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1066158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756A-C404-CDB0-AC6F-40FD347C3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095392-8232-560B-1B5F-5903EA57E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F55A8-071D-DC22-A29F-97838E40F4E5}"/>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5" name="Footer Placeholder 4">
            <a:extLst>
              <a:ext uri="{FF2B5EF4-FFF2-40B4-BE49-F238E27FC236}">
                <a16:creationId xmlns:a16="http://schemas.microsoft.com/office/drawing/2014/main" id="{E71D62B3-7714-3756-7899-855FC0F2F0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2F30C-3DFB-F98F-A83C-315C8FE2F04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9747484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22FDD7-9F7A-EEF7-6574-31DB1EC4A5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8259EE-2792-594D-915D-C7260C4A2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0C2A3-0CA4-E0AB-E515-2063536D20B0}"/>
              </a:ext>
            </a:extLst>
          </p:cNvPr>
          <p:cNvSpPr>
            <a:spLocks noGrp="1"/>
          </p:cNvSpPr>
          <p:nvPr>
            <p:ph type="dt" sz="half" idx="10"/>
          </p:nvPr>
        </p:nvSpPr>
        <p:spPr/>
        <p:txBody>
          <a:bodyPr/>
          <a:lstStyle/>
          <a:p>
            <a:fld id="{11C9E7F8-1C67-4E99-97B6-F00FA4CECCC0}" type="datetimeFigureOut">
              <a:rPr lang="en-US" smtClean="0"/>
              <a:t>2/9/2025</a:t>
            </a:fld>
            <a:endParaRPr lang="en-US"/>
          </a:p>
        </p:txBody>
      </p:sp>
      <p:sp>
        <p:nvSpPr>
          <p:cNvPr id="5" name="Footer Placeholder 4">
            <a:extLst>
              <a:ext uri="{FF2B5EF4-FFF2-40B4-BE49-F238E27FC236}">
                <a16:creationId xmlns:a16="http://schemas.microsoft.com/office/drawing/2014/main" id="{59083A41-F090-5330-A0DF-678540E8B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8CB25-3A8F-CFB2-BA46-B26183E4A248}"/>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39118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8E198F-A3E9-E14D-93C4-6AE2B2A76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AB412D-9A59-16DE-EC15-4D842EBDB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30826-C324-CDF5-9AFB-37CD0F4AB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C9E7F8-1C67-4E99-97B6-F00FA4CECCC0}" type="datetimeFigureOut">
              <a:rPr lang="en-US" smtClean="0"/>
              <a:t>2/9/2025</a:t>
            </a:fld>
            <a:endParaRPr lang="en-US"/>
          </a:p>
        </p:txBody>
      </p:sp>
      <p:sp>
        <p:nvSpPr>
          <p:cNvPr id="5" name="Footer Placeholder 4">
            <a:extLst>
              <a:ext uri="{FF2B5EF4-FFF2-40B4-BE49-F238E27FC236}">
                <a16:creationId xmlns:a16="http://schemas.microsoft.com/office/drawing/2014/main" id="{98E46033-224B-57AC-EBCA-6657B7F92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E0E51BF-C1C9-FC8E-7129-3B76CE4C4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0C6ECA-2FE5-4380-8873-1D8E30ED61A7}" type="slidenum">
              <a:rPr lang="en-US" smtClean="0"/>
              <a:t>‹#›</a:t>
            </a:fld>
            <a:endParaRPr lang="en-US"/>
          </a:p>
        </p:txBody>
      </p:sp>
    </p:spTree>
    <p:extLst>
      <p:ext uri="{BB962C8B-B14F-4D97-AF65-F5344CB8AC3E}">
        <p14:creationId xmlns:p14="http://schemas.microsoft.com/office/powerpoint/2010/main" val="381635075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Scripture Reading</a:t>
            </a:r>
          </a:p>
          <a:p>
            <a:pPr marL="0" indent="0" algn="ctr">
              <a:buNone/>
            </a:pPr>
            <a:r>
              <a:rPr lang="en-US" sz="4400" b="1" i="1" dirty="0">
                <a:solidFill>
                  <a:schemeClr val="accent4">
                    <a:lumMod val="60000"/>
                    <a:lumOff val="40000"/>
                  </a:schemeClr>
                </a:solidFill>
              </a:rPr>
              <a:t>1</a:t>
            </a:r>
            <a:r>
              <a:rPr lang="en-US" sz="4400" b="1" i="1" baseline="30000" dirty="0">
                <a:solidFill>
                  <a:schemeClr val="accent4">
                    <a:lumMod val="60000"/>
                    <a:lumOff val="40000"/>
                  </a:schemeClr>
                </a:solidFill>
              </a:rPr>
              <a:t>st</a:t>
            </a:r>
            <a:r>
              <a:rPr lang="en-US" sz="4400" b="1" i="1" dirty="0">
                <a:solidFill>
                  <a:schemeClr val="accent4">
                    <a:lumMod val="60000"/>
                    <a:lumOff val="40000"/>
                  </a:schemeClr>
                </a:solidFill>
              </a:rPr>
              <a:t> Thessalonians 4:1-12</a:t>
            </a:r>
          </a:p>
          <a:p>
            <a:pPr marL="0" indent="0" algn="ctr">
              <a:buNone/>
            </a:pPr>
            <a:endParaRPr lang="en-US" sz="4000" b="1" dirty="0">
              <a:solidFill>
                <a:srgbClr val="FF3300"/>
              </a:solidFill>
            </a:endParaRPr>
          </a:p>
          <a:p>
            <a:pPr marL="0" indent="0" algn="ctr">
              <a:buNone/>
            </a:pPr>
            <a:r>
              <a:rPr lang="en-US" sz="4000" b="1" dirty="0">
                <a:solidFill>
                  <a:srgbClr val="FF3300"/>
                </a:solidFill>
              </a:rPr>
              <a:t>Page </a:t>
            </a:r>
            <a:r>
              <a:rPr lang="en-US" sz="4800" b="1" dirty="0">
                <a:solidFill>
                  <a:schemeClr val="accent2">
                    <a:lumMod val="60000"/>
                    <a:lumOff val="40000"/>
                  </a:schemeClr>
                </a:solidFill>
              </a:rPr>
              <a:t>1173</a:t>
            </a:r>
            <a:r>
              <a:rPr lang="en-US" sz="4000" b="1" dirty="0">
                <a:solidFill>
                  <a:srgbClr val="FF3300"/>
                </a:solidFill>
              </a:rPr>
              <a:t> 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C7AA3-4231-1080-490D-C65C1DE75C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4E8B72-988E-B033-47D1-70B661299EF1}"/>
              </a:ext>
            </a:extLst>
          </p:cNvPr>
          <p:cNvSpPr>
            <a:spLocks noGrp="1"/>
          </p:cNvSpPr>
          <p:nvPr>
            <p:ph type="title"/>
          </p:nvPr>
        </p:nvSpPr>
        <p:spPr/>
        <p:txBody>
          <a:bodyPr>
            <a:normAutofit/>
          </a:bodyPr>
          <a:lstStyle/>
          <a:p>
            <a:r>
              <a:rPr lang="en-US" sz="3200" b="1" dirty="0">
                <a:solidFill>
                  <a:srgbClr val="C00000"/>
                </a:solidFill>
              </a:rPr>
              <a:t>III.</a:t>
            </a:r>
            <a:r>
              <a:rPr lang="en-US" sz="3200" b="1" dirty="0"/>
              <a:t> A life that pleases God always grows in love for one another (</a:t>
            </a:r>
            <a:r>
              <a:rPr lang="en-US" sz="3200" b="1" i="1" dirty="0"/>
              <a:t>verses 9-10</a:t>
            </a:r>
            <a:r>
              <a:rPr lang="en-US" sz="3200" b="1" dirty="0"/>
              <a:t>)</a:t>
            </a:r>
          </a:p>
        </p:txBody>
      </p:sp>
      <p:sp>
        <p:nvSpPr>
          <p:cNvPr id="3" name="Content Placeholder 2">
            <a:extLst>
              <a:ext uri="{FF2B5EF4-FFF2-40B4-BE49-F238E27FC236}">
                <a16:creationId xmlns:a16="http://schemas.microsoft.com/office/drawing/2014/main" id="{4592A822-4530-D414-88EF-0E03C9580B0C}"/>
              </a:ext>
            </a:extLst>
          </p:cNvPr>
          <p:cNvSpPr>
            <a:spLocks noGrp="1"/>
          </p:cNvSpPr>
          <p:nvPr>
            <p:ph idx="1"/>
          </p:nvPr>
        </p:nvSpPr>
        <p:spPr/>
        <p:txBody>
          <a:bodyPr>
            <a:normAutofit/>
          </a:bodyPr>
          <a:lstStyle/>
          <a:p>
            <a:pPr marL="0" indent="0" algn="ctr">
              <a:buNone/>
            </a:pPr>
            <a:r>
              <a:rPr lang="en-US" b="1" dirty="0">
                <a:solidFill>
                  <a:srgbClr val="7030A0"/>
                </a:solidFill>
                <a:effectLst/>
                <a:ea typeface="Calibri" panose="020F0502020204030204" pitchFamily="34" charset="0"/>
              </a:rPr>
              <a:t>Love and </a:t>
            </a:r>
            <a:r>
              <a:rPr lang="en-US" b="1" u="sng" dirty="0">
                <a:solidFill>
                  <a:srgbClr val="7030A0"/>
                </a:solidFill>
                <a:effectLst/>
                <a:ea typeface="Calibri" panose="020F0502020204030204" pitchFamily="34" charset="0"/>
              </a:rPr>
              <a:t>growing in love</a:t>
            </a:r>
            <a:r>
              <a:rPr lang="en-US" b="1" dirty="0">
                <a:solidFill>
                  <a:srgbClr val="7030A0"/>
                </a:solidFill>
                <a:effectLst/>
                <a:ea typeface="Calibri" panose="020F0502020204030204" pitchFamily="34" charset="0"/>
              </a:rPr>
              <a:t> is the true essential in a life that pleases God.</a:t>
            </a:r>
            <a:endParaRPr lang="en-US" b="1" dirty="0">
              <a:solidFill>
                <a:srgbClr val="7030A0"/>
              </a:solidFill>
            </a:endParaRPr>
          </a:p>
          <a:p>
            <a:pPr marL="0" indent="0">
              <a:buNone/>
            </a:pPr>
            <a:r>
              <a:rPr lang="en-US" b="1" dirty="0">
                <a:solidFill>
                  <a:srgbClr val="FF0000"/>
                </a:solidFill>
              </a:rPr>
              <a:t>9</a:t>
            </a:r>
            <a:r>
              <a:rPr lang="en-US" b="1" dirty="0"/>
              <a:t> </a:t>
            </a:r>
            <a:r>
              <a:rPr lang="en-US" b="1" i="1" dirty="0"/>
              <a:t>Now concerning brotherly love you have no need for anyone to write to you, for </a:t>
            </a:r>
            <a:r>
              <a:rPr lang="en-US" b="1" i="1" dirty="0">
                <a:solidFill>
                  <a:srgbClr val="0070C0"/>
                </a:solidFill>
              </a:rPr>
              <a:t>you yourselves have been taught by God to love one another</a:t>
            </a:r>
            <a:r>
              <a:rPr lang="en-US" b="1" dirty="0"/>
              <a:t>, </a:t>
            </a:r>
            <a:r>
              <a:rPr lang="en-US" b="1" dirty="0">
                <a:solidFill>
                  <a:srgbClr val="FF0000"/>
                </a:solidFill>
              </a:rPr>
              <a:t>10</a:t>
            </a:r>
            <a:r>
              <a:rPr lang="en-US" b="1" dirty="0"/>
              <a:t> </a:t>
            </a:r>
            <a:r>
              <a:rPr lang="en-US" b="1" i="1" dirty="0"/>
              <a:t>for that indeed is what </a:t>
            </a:r>
            <a:r>
              <a:rPr lang="en-US" b="1" i="1" dirty="0">
                <a:solidFill>
                  <a:srgbClr val="0070C0"/>
                </a:solidFill>
              </a:rPr>
              <a:t>you are doing to all the brothers throughout Macedonia</a:t>
            </a:r>
            <a:r>
              <a:rPr lang="en-US" b="1" i="1" dirty="0"/>
              <a:t>. But we urge you, brothers, to do this more and more</a:t>
            </a:r>
            <a:r>
              <a:rPr lang="en-US" b="1" dirty="0"/>
              <a:t>…</a:t>
            </a:r>
          </a:p>
          <a:p>
            <a:pPr marL="0" indent="0">
              <a:buNone/>
            </a:pPr>
            <a:r>
              <a:rPr lang="en-US" b="1" dirty="0"/>
              <a:t>“</a:t>
            </a:r>
            <a:r>
              <a:rPr lang="en-US" b="1" i="1" dirty="0"/>
              <a:t>We love because he first loved us.</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John 4:19</a:t>
            </a:r>
          </a:p>
          <a:p>
            <a:pPr marL="0" indent="0" algn="ctr">
              <a:buNone/>
            </a:pPr>
            <a:r>
              <a:rPr lang="en-US" b="1" dirty="0">
                <a:solidFill>
                  <a:srgbClr val="7030A0"/>
                </a:solidFill>
              </a:rPr>
              <a:t>The kind of love that marks a life that pleases God is a love that comes from Him and learns from Him because it loves like Him.</a:t>
            </a:r>
          </a:p>
        </p:txBody>
      </p:sp>
    </p:spTree>
    <p:extLst>
      <p:ext uri="{BB962C8B-B14F-4D97-AF65-F5344CB8AC3E}">
        <p14:creationId xmlns:p14="http://schemas.microsoft.com/office/powerpoint/2010/main" val="402264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68B13-B7D6-192F-3B2D-AE5D8F2EA7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3F69BE-A23B-76BB-49CA-8838B436AD2A}"/>
              </a:ext>
            </a:extLst>
          </p:cNvPr>
          <p:cNvSpPr>
            <a:spLocks noGrp="1"/>
          </p:cNvSpPr>
          <p:nvPr>
            <p:ph type="title"/>
          </p:nvPr>
        </p:nvSpPr>
        <p:spPr/>
        <p:txBody>
          <a:bodyPr>
            <a:normAutofit/>
          </a:bodyPr>
          <a:lstStyle/>
          <a:p>
            <a:r>
              <a:rPr lang="en-US" sz="3200" b="1" dirty="0">
                <a:solidFill>
                  <a:srgbClr val="C00000"/>
                </a:solidFill>
              </a:rPr>
              <a:t>III.</a:t>
            </a:r>
            <a:r>
              <a:rPr lang="en-US" sz="3200" b="1" dirty="0"/>
              <a:t> A life that pleases God always grows in love for one another (</a:t>
            </a:r>
            <a:r>
              <a:rPr lang="en-US" sz="3200" b="1" i="1" dirty="0"/>
              <a:t>verses 9-10</a:t>
            </a:r>
            <a:r>
              <a:rPr lang="en-US" sz="3200" b="1" dirty="0"/>
              <a:t>)</a:t>
            </a:r>
          </a:p>
        </p:txBody>
      </p:sp>
      <p:sp>
        <p:nvSpPr>
          <p:cNvPr id="3" name="Content Placeholder 2">
            <a:extLst>
              <a:ext uri="{FF2B5EF4-FFF2-40B4-BE49-F238E27FC236}">
                <a16:creationId xmlns:a16="http://schemas.microsoft.com/office/drawing/2014/main" id="{7E249103-A96C-7E78-932A-80C1033E8214}"/>
              </a:ext>
            </a:extLst>
          </p:cNvPr>
          <p:cNvSpPr>
            <a:spLocks noGrp="1"/>
          </p:cNvSpPr>
          <p:nvPr>
            <p:ph idx="1"/>
          </p:nvPr>
        </p:nvSpPr>
        <p:spPr/>
        <p:txBody>
          <a:bodyPr>
            <a:normAutofit/>
          </a:bodyPr>
          <a:lstStyle/>
          <a:p>
            <a:pPr marL="0" indent="0" algn="ctr">
              <a:buNone/>
            </a:pPr>
            <a:r>
              <a:rPr lang="en-US" b="1" dirty="0">
                <a:solidFill>
                  <a:srgbClr val="7030A0"/>
                </a:solidFill>
                <a:effectLst/>
                <a:ea typeface="Calibri" panose="020F0502020204030204" pitchFamily="34" charset="0"/>
              </a:rPr>
              <a:t>Love and </a:t>
            </a:r>
            <a:r>
              <a:rPr lang="en-US" b="1" u="sng" dirty="0">
                <a:solidFill>
                  <a:srgbClr val="7030A0"/>
                </a:solidFill>
                <a:effectLst/>
                <a:ea typeface="Calibri" panose="020F0502020204030204" pitchFamily="34" charset="0"/>
              </a:rPr>
              <a:t>growing in love</a:t>
            </a:r>
            <a:r>
              <a:rPr lang="en-US" b="1" dirty="0">
                <a:solidFill>
                  <a:srgbClr val="7030A0"/>
                </a:solidFill>
                <a:effectLst/>
                <a:ea typeface="Calibri" panose="020F0502020204030204" pitchFamily="34" charset="0"/>
              </a:rPr>
              <a:t> is the true essential in a life that pleases God.</a:t>
            </a:r>
            <a:endParaRPr lang="en-US" b="1" dirty="0">
              <a:solidFill>
                <a:srgbClr val="7030A0"/>
              </a:solidFill>
            </a:endParaRPr>
          </a:p>
          <a:p>
            <a:pPr marL="0" indent="0">
              <a:buNone/>
            </a:pPr>
            <a:r>
              <a:rPr lang="en-US" b="1" dirty="0">
                <a:solidFill>
                  <a:srgbClr val="FF0000"/>
                </a:solidFill>
              </a:rPr>
              <a:t>9</a:t>
            </a:r>
            <a:r>
              <a:rPr lang="en-US" b="1" dirty="0"/>
              <a:t> </a:t>
            </a:r>
            <a:r>
              <a:rPr lang="en-US" b="1" i="1" dirty="0"/>
              <a:t>Now concerning brotherly love you have no need for anyone to write to you, for you yourselves have been taught by God to love one another</a:t>
            </a:r>
            <a:r>
              <a:rPr lang="en-US" b="1" dirty="0"/>
              <a:t>, </a:t>
            </a:r>
            <a:r>
              <a:rPr lang="en-US" b="1" dirty="0">
                <a:solidFill>
                  <a:srgbClr val="FF0000"/>
                </a:solidFill>
              </a:rPr>
              <a:t>10</a:t>
            </a:r>
            <a:r>
              <a:rPr lang="en-US" b="1" dirty="0"/>
              <a:t> </a:t>
            </a:r>
            <a:r>
              <a:rPr lang="en-US" b="1" i="1" dirty="0"/>
              <a:t>for that indeed is what you are doing to all the brothers throughout Macedonia. But we urge you, brothers, to </a:t>
            </a:r>
            <a:r>
              <a:rPr lang="en-US" b="1" i="1" dirty="0">
                <a:solidFill>
                  <a:srgbClr val="0070C0"/>
                </a:solidFill>
              </a:rPr>
              <a:t>do this more and more</a:t>
            </a:r>
            <a:r>
              <a:rPr lang="en-US" b="1" dirty="0"/>
              <a:t>…</a:t>
            </a:r>
          </a:p>
          <a:p>
            <a:pPr marL="0" indent="0">
              <a:buNone/>
            </a:pPr>
            <a:r>
              <a:rPr lang="en-US" b="1" dirty="0"/>
              <a:t>“</a:t>
            </a:r>
            <a:r>
              <a:rPr lang="en-US" b="1" i="1" dirty="0"/>
              <a:t>God’s love has been </a:t>
            </a:r>
            <a:r>
              <a:rPr lang="en-US" b="1" i="1" dirty="0">
                <a:solidFill>
                  <a:srgbClr val="0070C0"/>
                </a:solidFill>
              </a:rPr>
              <a:t>poured into our hearts </a:t>
            </a:r>
            <a:r>
              <a:rPr lang="en-US" b="1" i="1" dirty="0"/>
              <a:t>through the Holy Spirit who has been given to us.</a:t>
            </a:r>
            <a:r>
              <a:rPr lang="en-US" b="1" dirty="0"/>
              <a:t>” </a:t>
            </a:r>
            <a:r>
              <a:rPr lang="en-US" b="1" dirty="0">
                <a:solidFill>
                  <a:srgbClr val="C00000"/>
                </a:solidFill>
              </a:rPr>
              <a:t>Romans 5:5</a:t>
            </a:r>
          </a:p>
        </p:txBody>
      </p:sp>
    </p:spTree>
    <p:extLst>
      <p:ext uri="{BB962C8B-B14F-4D97-AF65-F5344CB8AC3E}">
        <p14:creationId xmlns:p14="http://schemas.microsoft.com/office/powerpoint/2010/main" val="3607893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43F1B-9C53-517B-13F0-41C64A281B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D2AEBC-87ED-8134-4582-55435D2094E0}"/>
              </a:ext>
            </a:extLst>
          </p:cNvPr>
          <p:cNvSpPr>
            <a:spLocks noGrp="1"/>
          </p:cNvSpPr>
          <p:nvPr>
            <p:ph type="title"/>
          </p:nvPr>
        </p:nvSpPr>
        <p:spPr/>
        <p:txBody>
          <a:bodyPr>
            <a:normAutofit/>
          </a:bodyPr>
          <a:lstStyle/>
          <a:p>
            <a:r>
              <a:rPr lang="en-US" sz="3200" b="1" dirty="0">
                <a:solidFill>
                  <a:srgbClr val="C00000"/>
                </a:solidFill>
              </a:rPr>
              <a:t>IV.</a:t>
            </a:r>
            <a:r>
              <a:rPr lang="en-US" sz="3200" b="1" dirty="0"/>
              <a:t> A life that pleases God models a responsible Christian lifestyle (</a:t>
            </a:r>
            <a:r>
              <a:rPr lang="en-US" sz="3200" b="1" i="1" dirty="0"/>
              <a:t>verses 11-12</a:t>
            </a:r>
            <a:r>
              <a:rPr lang="en-US" sz="3200" b="1" dirty="0"/>
              <a:t>)</a:t>
            </a:r>
          </a:p>
        </p:txBody>
      </p:sp>
      <p:sp>
        <p:nvSpPr>
          <p:cNvPr id="3" name="Content Placeholder 2">
            <a:extLst>
              <a:ext uri="{FF2B5EF4-FFF2-40B4-BE49-F238E27FC236}">
                <a16:creationId xmlns:a16="http://schemas.microsoft.com/office/drawing/2014/main" id="{812385A7-1F9C-425D-A515-95264831F8FF}"/>
              </a:ext>
            </a:extLst>
          </p:cNvPr>
          <p:cNvSpPr>
            <a:spLocks noGrp="1"/>
          </p:cNvSpPr>
          <p:nvPr>
            <p:ph idx="1"/>
          </p:nvPr>
        </p:nvSpPr>
        <p:spPr/>
        <p:txBody>
          <a:bodyPr>
            <a:normAutofit/>
          </a:bodyPr>
          <a:lstStyle/>
          <a:p>
            <a:pPr marL="0" indent="0">
              <a:buNone/>
            </a:pPr>
            <a:r>
              <a:rPr lang="en-US" b="1" u="sng" dirty="0">
                <a:solidFill>
                  <a:srgbClr val="C00000"/>
                </a:solidFill>
              </a:rPr>
              <a:t>2</a:t>
            </a:r>
            <a:r>
              <a:rPr lang="en-US" b="1" u="sng" baseline="30000" dirty="0">
                <a:solidFill>
                  <a:srgbClr val="C00000"/>
                </a:solidFill>
              </a:rPr>
              <a:t>nd</a:t>
            </a:r>
            <a:r>
              <a:rPr lang="en-US" b="1" u="sng" dirty="0">
                <a:solidFill>
                  <a:srgbClr val="C00000"/>
                </a:solidFill>
              </a:rPr>
              <a:t> Thessalonians 3</a:t>
            </a:r>
          </a:p>
          <a:p>
            <a:pPr marL="0" indent="0">
              <a:buNone/>
            </a:pPr>
            <a:r>
              <a:rPr lang="en-US" sz="2400" b="1" dirty="0">
                <a:solidFill>
                  <a:srgbClr val="FF0000"/>
                </a:solidFill>
              </a:rPr>
              <a:t>6</a:t>
            </a:r>
            <a:r>
              <a:rPr lang="en-US" b="1" dirty="0"/>
              <a:t> </a:t>
            </a:r>
            <a:r>
              <a:rPr lang="en-US" b="1" i="1" dirty="0"/>
              <a:t>Now we command you, brothers…that you keep away from </a:t>
            </a:r>
            <a:r>
              <a:rPr lang="en-US" b="1" i="1" dirty="0">
                <a:solidFill>
                  <a:srgbClr val="0070C0"/>
                </a:solidFill>
              </a:rPr>
              <a:t>any brother who is walking in idleness</a:t>
            </a:r>
            <a:r>
              <a:rPr lang="en-US" b="1" dirty="0"/>
              <a:t>…</a:t>
            </a:r>
          </a:p>
          <a:p>
            <a:pPr marL="0" indent="0">
              <a:buNone/>
            </a:pPr>
            <a:r>
              <a:rPr lang="en-US" sz="2400" b="1" dirty="0">
                <a:solidFill>
                  <a:srgbClr val="FF0000"/>
                </a:solidFill>
              </a:rPr>
              <a:t>10</a:t>
            </a:r>
            <a:r>
              <a:rPr lang="en-US" b="1" dirty="0"/>
              <a:t> </a:t>
            </a:r>
            <a:r>
              <a:rPr lang="en-US" b="1" i="1" dirty="0"/>
              <a:t>For even when we were with you, we would give you this command: </a:t>
            </a:r>
            <a:r>
              <a:rPr lang="en-US" b="1" i="1" dirty="0">
                <a:solidFill>
                  <a:srgbClr val="0070C0"/>
                </a:solidFill>
              </a:rPr>
              <a:t>If anyone is not willing to work, let him not eat</a:t>
            </a:r>
            <a:r>
              <a:rPr lang="en-US" b="1" dirty="0"/>
              <a:t>. </a:t>
            </a:r>
            <a:r>
              <a:rPr lang="en-US" sz="2400" b="1" dirty="0">
                <a:solidFill>
                  <a:srgbClr val="FF0000"/>
                </a:solidFill>
              </a:rPr>
              <a:t>11</a:t>
            </a:r>
            <a:r>
              <a:rPr lang="en-US" b="1" dirty="0"/>
              <a:t> </a:t>
            </a:r>
            <a:r>
              <a:rPr lang="en-US" b="1" i="1" dirty="0"/>
              <a:t>For we hear that </a:t>
            </a:r>
            <a:r>
              <a:rPr lang="en-US" b="1" i="1" dirty="0">
                <a:solidFill>
                  <a:srgbClr val="0070C0"/>
                </a:solidFill>
              </a:rPr>
              <a:t>some</a:t>
            </a:r>
            <a:r>
              <a:rPr lang="en-US" b="1" i="1" dirty="0"/>
              <a:t> among you </a:t>
            </a:r>
            <a:r>
              <a:rPr lang="en-US" b="1" i="1" dirty="0">
                <a:solidFill>
                  <a:srgbClr val="0070C0"/>
                </a:solidFill>
              </a:rPr>
              <a:t>walk in idleness</a:t>
            </a:r>
            <a:r>
              <a:rPr lang="en-US" b="1" i="1" dirty="0"/>
              <a:t>, </a:t>
            </a:r>
            <a:r>
              <a:rPr lang="en-US" b="1" i="1" dirty="0">
                <a:solidFill>
                  <a:srgbClr val="0070C0"/>
                </a:solidFill>
              </a:rPr>
              <a:t>not busy at work, but</a:t>
            </a:r>
            <a:r>
              <a:rPr lang="en-US" b="1" i="1" dirty="0"/>
              <a:t> </a:t>
            </a:r>
            <a:r>
              <a:rPr lang="en-US" b="1" i="1" dirty="0">
                <a:solidFill>
                  <a:srgbClr val="0070C0"/>
                </a:solidFill>
              </a:rPr>
              <a:t>busybodies</a:t>
            </a:r>
            <a:r>
              <a:rPr lang="en-US" b="1" dirty="0"/>
              <a:t>. </a:t>
            </a:r>
            <a:r>
              <a:rPr lang="en-US" sz="2400" b="1" dirty="0">
                <a:solidFill>
                  <a:srgbClr val="FF0000"/>
                </a:solidFill>
              </a:rPr>
              <a:t>12</a:t>
            </a:r>
            <a:r>
              <a:rPr lang="en-US" b="1" dirty="0"/>
              <a:t> </a:t>
            </a:r>
            <a:r>
              <a:rPr lang="en-US" b="1" i="1" dirty="0"/>
              <a:t>Now </a:t>
            </a:r>
            <a:r>
              <a:rPr lang="en-US" b="1" i="1" dirty="0">
                <a:solidFill>
                  <a:srgbClr val="0070C0"/>
                </a:solidFill>
              </a:rPr>
              <a:t>such persons we command </a:t>
            </a:r>
            <a:r>
              <a:rPr lang="en-US" b="1" i="1" dirty="0"/>
              <a:t>and </a:t>
            </a:r>
            <a:r>
              <a:rPr lang="en-US" b="1" i="1" dirty="0">
                <a:solidFill>
                  <a:srgbClr val="0070C0"/>
                </a:solidFill>
              </a:rPr>
              <a:t>encourage</a:t>
            </a:r>
            <a:r>
              <a:rPr lang="en-US" b="1" i="1" dirty="0"/>
              <a:t> in the Lord Jesus Christ to </a:t>
            </a:r>
            <a:r>
              <a:rPr lang="en-US" b="1" i="1" dirty="0">
                <a:solidFill>
                  <a:srgbClr val="0070C0"/>
                </a:solidFill>
              </a:rPr>
              <a:t>do their work quietly </a:t>
            </a:r>
            <a:r>
              <a:rPr lang="en-US" b="1" i="1" dirty="0"/>
              <a:t>and to</a:t>
            </a:r>
            <a:r>
              <a:rPr lang="en-US" b="1" i="1" dirty="0">
                <a:solidFill>
                  <a:srgbClr val="0070C0"/>
                </a:solidFill>
              </a:rPr>
              <a:t> earn their own living</a:t>
            </a:r>
            <a:r>
              <a:rPr lang="en-US" b="1" dirty="0"/>
              <a:t>. </a:t>
            </a:r>
          </a:p>
        </p:txBody>
      </p:sp>
    </p:spTree>
    <p:extLst>
      <p:ext uri="{BB962C8B-B14F-4D97-AF65-F5344CB8AC3E}">
        <p14:creationId xmlns:p14="http://schemas.microsoft.com/office/powerpoint/2010/main" val="160760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521DE-8E67-B230-C646-79A37EE611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BE03C5-00BF-9CC2-94E8-70D72600CF05}"/>
              </a:ext>
            </a:extLst>
          </p:cNvPr>
          <p:cNvSpPr>
            <a:spLocks noGrp="1"/>
          </p:cNvSpPr>
          <p:nvPr>
            <p:ph type="title"/>
          </p:nvPr>
        </p:nvSpPr>
        <p:spPr/>
        <p:txBody>
          <a:bodyPr>
            <a:normAutofit/>
          </a:bodyPr>
          <a:lstStyle/>
          <a:p>
            <a:r>
              <a:rPr lang="en-US" sz="3200" b="1" dirty="0">
                <a:solidFill>
                  <a:srgbClr val="C00000"/>
                </a:solidFill>
              </a:rPr>
              <a:t>IV.</a:t>
            </a:r>
            <a:r>
              <a:rPr lang="en-US" sz="3200" b="1" dirty="0"/>
              <a:t> A life that pleases God models a responsible Christian lifestyle (</a:t>
            </a:r>
            <a:r>
              <a:rPr lang="en-US" sz="3200" b="1" i="1" dirty="0"/>
              <a:t>verses 11-12</a:t>
            </a:r>
            <a:r>
              <a:rPr lang="en-US" sz="3200" b="1" dirty="0"/>
              <a:t>)</a:t>
            </a:r>
          </a:p>
        </p:txBody>
      </p:sp>
      <p:sp>
        <p:nvSpPr>
          <p:cNvPr id="3" name="Content Placeholder 2">
            <a:extLst>
              <a:ext uri="{FF2B5EF4-FFF2-40B4-BE49-F238E27FC236}">
                <a16:creationId xmlns:a16="http://schemas.microsoft.com/office/drawing/2014/main" id="{90FECD33-E408-07B9-9914-8C1EC831A826}"/>
              </a:ext>
            </a:extLst>
          </p:cNvPr>
          <p:cNvSpPr>
            <a:spLocks noGrp="1"/>
          </p:cNvSpPr>
          <p:nvPr>
            <p:ph idx="1"/>
          </p:nvPr>
        </p:nvSpPr>
        <p:spPr/>
        <p:txBody>
          <a:bodyPr>
            <a:normAutofit/>
          </a:bodyPr>
          <a:lstStyle/>
          <a:p>
            <a:pPr marL="0" indent="0">
              <a:buNone/>
            </a:pPr>
            <a:r>
              <a:rPr lang="en-US" sz="2400" b="1" dirty="0">
                <a:solidFill>
                  <a:srgbClr val="FF0000"/>
                </a:solidFill>
              </a:rPr>
              <a:t>11</a:t>
            </a:r>
            <a:r>
              <a:rPr lang="en-US" b="1" dirty="0"/>
              <a:t> </a:t>
            </a:r>
            <a:r>
              <a:rPr lang="en-US" b="1" i="1" dirty="0"/>
              <a:t>and to </a:t>
            </a:r>
            <a:r>
              <a:rPr lang="en-US" b="1" i="1" dirty="0">
                <a:solidFill>
                  <a:srgbClr val="0070C0"/>
                </a:solidFill>
              </a:rPr>
              <a:t>aspire</a:t>
            </a:r>
            <a:r>
              <a:rPr lang="en-US" b="1" i="1" dirty="0"/>
              <a:t> to live quietly, and to mind your own affairs, and </a:t>
            </a:r>
            <a:r>
              <a:rPr lang="en-US" b="1" i="1" dirty="0">
                <a:solidFill>
                  <a:srgbClr val="0070C0"/>
                </a:solidFill>
              </a:rPr>
              <a:t>to work with your hands</a:t>
            </a:r>
            <a:r>
              <a:rPr lang="en-US" b="1" i="1" dirty="0"/>
              <a:t>, as we instructed you</a:t>
            </a:r>
            <a:r>
              <a:rPr lang="en-US" b="1" dirty="0"/>
              <a:t>, </a:t>
            </a:r>
            <a:r>
              <a:rPr lang="en-US" sz="2400" b="1" dirty="0">
                <a:solidFill>
                  <a:srgbClr val="FF0000"/>
                </a:solidFill>
              </a:rPr>
              <a:t>12</a:t>
            </a:r>
            <a:r>
              <a:rPr lang="en-US" b="1" dirty="0"/>
              <a:t> </a:t>
            </a:r>
            <a:r>
              <a:rPr lang="en-US" b="1" i="1" dirty="0"/>
              <a:t>so that you may </a:t>
            </a:r>
            <a:r>
              <a:rPr lang="en-US" b="1" i="1" dirty="0">
                <a:solidFill>
                  <a:srgbClr val="0070C0"/>
                </a:solidFill>
              </a:rPr>
              <a:t>walk properly before outsiders and be dependent on no one</a:t>
            </a:r>
            <a:r>
              <a:rPr lang="en-US" b="1" dirty="0"/>
              <a:t>.</a:t>
            </a:r>
          </a:p>
          <a:p>
            <a:pPr marL="0" indent="0" algn="ctr">
              <a:buNone/>
            </a:pPr>
            <a:r>
              <a:rPr lang="en-US" b="1" dirty="0">
                <a:solidFill>
                  <a:srgbClr val="7030A0"/>
                </a:solidFill>
              </a:rPr>
              <a:t>As a matter of </a:t>
            </a:r>
            <a:r>
              <a:rPr lang="en-US" b="1" u="sng" dirty="0">
                <a:solidFill>
                  <a:srgbClr val="7030A0"/>
                </a:solidFill>
              </a:rPr>
              <a:t>the routine</a:t>
            </a:r>
            <a:r>
              <a:rPr lang="en-US" b="1" dirty="0">
                <a:solidFill>
                  <a:srgbClr val="7030A0"/>
                </a:solidFill>
              </a:rPr>
              <a:t> in life, Christians should not be a burden to another.</a:t>
            </a:r>
          </a:p>
        </p:txBody>
      </p:sp>
    </p:spTree>
    <p:extLst>
      <p:ext uri="{BB962C8B-B14F-4D97-AF65-F5344CB8AC3E}">
        <p14:creationId xmlns:p14="http://schemas.microsoft.com/office/powerpoint/2010/main" val="121670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122A9-6BF5-E289-3091-003993CCF5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529937-A768-08A1-BB28-3927A19836C7}"/>
              </a:ext>
            </a:extLst>
          </p:cNvPr>
          <p:cNvSpPr>
            <a:spLocks noGrp="1"/>
          </p:cNvSpPr>
          <p:nvPr>
            <p:ph type="title"/>
          </p:nvPr>
        </p:nvSpPr>
        <p:spPr/>
        <p:txBody>
          <a:bodyPr>
            <a:normAutofit/>
          </a:bodyPr>
          <a:lstStyle/>
          <a:p>
            <a:r>
              <a:rPr lang="en-US" sz="3200" b="1" dirty="0">
                <a:solidFill>
                  <a:srgbClr val="C00000"/>
                </a:solidFill>
              </a:rPr>
              <a:t>IV.</a:t>
            </a:r>
            <a:r>
              <a:rPr lang="en-US" sz="3200" b="1" dirty="0"/>
              <a:t> A life that pleases God models a responsible Christian lifestyle (</a:t>
            </a:r>
            <a:r>
              <a:rPr lang="en-US" sz="3200" b="1" i="1" dirty="0"/>
              <a:t>verses 11-12</a:t>
            </a:r>
            <a:r>
              <a:rPr lang="en-US" sz="3200" b="1" dirty="0"/>
              <a:t>)</a:t>
            </a:r>
          </a:p>
        </p:txBody>
      </p:sp>
      <p:sp>
        <p:nvSpPr>
          <p:cNvPr id="3" name="Content Placeholder 2">
            <a:extLst>
              <a:ext uri="{FF2B5EF4-FFF2-40B4-BE49-F238E27FC236}">
                <a16:creationId xmlns:a16="http://schemas.microsoft.com/office/drawing/2014/main" id="{51506656-E368-FDCF-67B5-D6FABBFAD7EB}"/>
              </a:ext>
            </a:extLst>
          </p:cNvPr>
          <p:cNvSpPr>
            <a:spLocks noGrp="1"/>
          </p:cNvSpPr>
          <p:nvPr>
            <p:ph idx="1"/>
          </p:nvPr>
        </p:nvSpPr>
        <p:spPr/>
        <p:txBody>
          <a:bodyPr>
            <a:normAutofit/>
          </a:bodyPr>
          <a:lstStyle/>
          <a:p>
            <a:pPr marL="0" indent="0">
              <a:buNone/>
            </a:pPr>
            <a:r>
              <a:rPr lang="en-US" sz="2400" b="1" dirty="0">
                <a:solidFill>
                  <a:srgbClr val="FF0000"/>
                </a:solidFill>
              </a:rPr>
              <a:t>11</a:t>
            </a:r>
            <a:r>
              <a:rPr lang="en-US" b="1" dirty="0"/>
              <a:t> </a:t>
            </a:r>
            <a:r>
              <a:rPr lang="en-US" b="1" i="1" dirty="0"/>
              <a:t>and to </a:t>
            </a:r>
            <a:r>
              <a:rPr lang="en-US" b="1" i="1" dirty="0">
                <a:solidFill>
                  <a:srgbClr val="0070C0"/>
                </a:solidFill>
              </a:rPr>
              <a:t>aspire</a:t>
            </a:r>
            <a:r>
              <a:rPr lang="en-US" b="1" i="1" dirty="0"/>
              <a:t> to live quietly, and </a:t>
            </a:r>
            <a:r>
              <a:rPr lang="en-US" b="1" i="1" dirty="0">
                <a:solidFill>
                  <a:srgbClr val="0070C0"/>
                </a:solidFill>
              </a:rPr>
              <a:t>to mind your own affairs</a:t>
            </a:r>
            <a:r>
              <a:rPr lang="en-US" b="1" i="1" dirty="0"/>
              <a:t>, and to work with your hands, as we instructed you</a:t>
            </a:r>
            <a:r>
              <a:rPr lang="en-US" b="1" dirty="0"/>
              <a:t>, </a:t>
            </a:r>
            <a:r>
              <a:rPr lang="en-US" sz="2400" b="1" dirty="0">
                <a:solidFill>
                  <a:srgbClr val="FF0000"/>
                </a:solidFill>
              </a:rPr>
              <a:t>12</a:t>
            </a:r>
            <a:r>
              <a:rPr lang="en-US" b="1" dirty="0"/>
              <a:t> </a:t>
            </a:r>
            <a:r>
              <a:rPr lang="en-US" b="1" i="1" dirty="0"/>
              <a:t>so that you may walk properly before outsiders and be dependent on no one</a:t>
            </a:r>
            <a:r>
              <a:rPr lang="en-US" b="1" dirty="0"/>
              <a:t>.</a:t>
            </a:r>
          </a:p>
          <a:p>
            <a:pPr marL="0" indent="0">
              <a:buNone/>
            </a:pPr>
            <a:r>
              <a:rPr lang="en-US" b="1" dirty="0"/>
              <a:t>“</a:t>
            </a:r>
            <a:r>
              <a:rPr lang="en-US" b="1" i="1" dirty="0"/>
              <a:t>Let your foot be seldom in your neighbor’s house, </a:t>
            </a:r>
            <a:r>
              <a:rPr lang="en-US" b="1" i="1" dirty="0">
                <a:solidFill>
                  <a:srgbClr val="0070C0"/>
                </a:solidFill>
              </a:rPr>
              <a:t>lest he have his fill of you and hate you</a:t>
            </a:r>
            <a:r>
              <a:rPr lang="en-US" b="1" dirty="0"/>
              <a:t>.” </a:t>
            </a:r>
            <a:r>
              <a:rPr lang="en-US" b="1" dirty="0">
                <a:solidFill>
                  <a:srgbClr val="C00000"/>
                </a:solidFill>
              </a:rPr>
              <a:t>Proverbs 25:17 </a:t>
            </a:r>
          </a:p>
          <a:p>
            <a:pPr marL="0" indent="0" algn="ctr">
              <a:buNone/>
            </a:pPr>
            <a:r>
              <a:rPr lang="en-US" b="1" dirty="0">
                <a:solidFill>
                  <a:srgbClr val="7030A0"/>
                </a:solidFill>
              </a:rPr>
              <a:t>One aspect of love is being a thoughtful study of others for the purpose of discerning what latitude a brother or sister will extend to you to be a part of their life, and to </a:t>
            </a:r>
            <a:r>
              <a:rPr lang="en-US" b="1" u="sng" dirty="0">
                <a:solidFill>
                  <a:srgbClr val="7030A0"/>
                </a:solidFill>
              </a:rPr>
              <a:t>respect that latitude</a:t>
            </a:r>
            <a:r>
              <a:rPr lang="en-US" b="1" dirty="0">
                <a:solidFill>
                  <a:srgbClr val="7030A0"/>
                </a:solidFill>
              </a:rPr>
              <a:t>.</a:t>
            </a:r>
          </a:p>
        </p:txBody>
      </p:sp>
    </p:spTree>
    <p:extLst>
      <p:ext uri="{BB962C8B-B14F-4D97-AF65-F5344CB8AC3E}">
        <p14:creationId xmlns:p14="http://schemas.microsoft.com/office/powerpoint/2010/main" val="358748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3CAE2-B23A-0708-6856-48919A9F47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9C5BFB-CB7C-497E-6B46-669A037B3AAA}"/>
              </a:ext>
            </a:extLst>
          </p:cNvPr>
          <p:cNvSpPr>
            <a:spLocks noGrp="1"/>
          </p:cNvSpPr>
          <p:nvPr>
            <p:ph type="title"/>
          </p:nvPr>
        </p:nvSpPr>
        <p:spPr/>
        <p:txBody>
          <a:bodyPr>
            <a:normAutofit/>
          </a:bodyPr>
          <a:lstStyle/>
          <a:p>
            <a:r>
              <a:rPr lang="en-US" sz="3200" b="1" dirty="0">
                <a:solidFill>
                  <a:srgbClr val="C00000"/>
                </a:solidFill>
              </a:rPr>
              <a:t>IV.</a:t>
            </a:r>
            <a:r>
              <a:rPr lang="en-US" sz="3200" b="1" dirty="0"/>
              <a:t> A life that pleases God models a responsible Christian lifestyle (</a:t>
            </a:r>
            <a:r>
              <a:rPr lang="en-US" sz="3200" b="1" i="1" dirty="0"/>
              <a:t>verses 11-12</a:t>
            </a:r>
            <a:r>
              <a:rPr lang="en-US" sz="3200" b="1" dirty="0"/>
              <a:t>)</a:t>
            </a:r>
          </a:p>
        </p:txBody>
      </p:sp>
      <p:sp>
        <p:nvSpPr>
          <p:cNvPr id="3" name="Content Placeholder 2">
            <a:extLst>
              <a:ext uri="{FF2B5EF4-FFF2-40B4-BE49-F238E27FC236}">
                <a16:creationId xmlns:a16="http://schemas.microsoft.com/office/drawing/2014/main" id="{3B083F50-E649-1D5E-B7CC-91A84A166847}"/>
              </a:ext>
            </a:extLst>
          </p:cNvPr>
          <p:cNvSpPr>
            <a:spLocks noGrp="1"/>
          </p:cNvSpPr>
          <p:nvPr>
            <p:ph idx="1"/>
          </p:nvPr>
        </p:nvSpPr>
        <p:spPr/>
        <p:txBody>
          <a:bodyPr>
            <a:normAutofit/>
          </a:bodyPr>
          <a:lstStyle/>
          <a:p>
            <a:pPr marL="0" indent="0">
              <a:buNone/>
            </a:pPr>
            <a:r>
              <a:rPr lang="en-US" sz="2400" b="1" dirty="0">
                <a:solidFill>
                  <a:srgbClr val="FF0000"/>
                </a:solidFill>
              </a:rPr>
              <a:t>11</a:t>
            </a:r>
            <a:r>
              <a:rPr lang="en-US" b="1" dirty="0"/>
              <a:t> </a:t>
            </a:r>
            <a:r>
              <a:rPr lang="en-US" b="1" i="1" dirty="0"/>
              <a:t>and to </a:t>
            </a:r>
            <a:r>
              <a:rPr lang="en-US" b="1" i="1" dirty="0">
                <a:solidFill>
                  <a:srgbClr val="0070C0"/>
                </a:solidFill>
              </a:rPr>
              <a:t>aspire</a:t>
            </a:r>
            <a:r>
              <a:rPr lang="en-US" b="1" i="1" dirty="0"/>
              <a:t> </a:t>
            </a:r>
            <a:r>
              <a:rPr lang="en-US" b="1" i="1" dirty="0">
                <a:solidFill>
                  <a:srgbClr val="0070C0"/>
                </a:solidFill>
              </a:rPr>
              <a:t>to live quietly</a:t>
            </a:r>
            <a:r>
              <a:rPr lang="en-US" b="1" i="1" dirty="0"/>
              <a:t>, and to mind your own affairs, and to work with your hands, as we instructed you</a:t>
            </a:r>
            <a:r>
              <a:rPr lang="en-US" b="1" dirty="0"/>
              <a:t>, </a:t>
            </a:r>
            <a:r>
              <a:rPr lang="en-US" sz="2400" b="1" dirty="0">
                <a:solidFill>
                  <a:srgbClr val="FF0000"/>
                </a:solidFill>
              </a:rPr>
              <a:t>12</a:t>
            </a:r>
            <a:r>
              <a:rPr lang="en-US" b="1" dirty="0"/>
              <a:t> </a:t>
            </a:r>
            <a:r>
              <a:rPr lang="en-US" b="1" i="1" dirty="0"/>
              <a:t>so that you may walk properly before outsiders and be dependent on no one</a:t>
            </a:r>
            <a:r>
              <a:rPr lang="en-US" b="1" dirty="0"/>
              <a:t>.</a:t>
            </a:r>
          </a:p>
          <a:p>
            <a:pPr marL="0" indent="0">
              <a:buNone/>
            </a:pPr>
            <a:r>
              <a:rPr lang="en-US" b="1" dirty="0"/>
              <a:t>Pray “</a:t>
            </a:r>
            <a:r>
              <a:rPr lang="en-US" b="1" i="1" dirty="0"/>
              <a:t>for kings and all who are in high positions, that we may lead </a:t>
            </a:r>
            <a:r>
              <a:rPr lang="en-US" b="1" i="1" dirty="0">
                <a:solidFill>
                  <a:srgbClr val="0070C0"/>
                </a:solidFill>
              </a:rPr>
              <a:t>a peaceful and quiet life</a:t>
            </a:r>
            <a:r>
              <a:rPr lang="en-US" b="1" i="1" dirty="0"/>
              <a:t>, </a:t>
            </a:r>
            <a:r>
              <a:rPr lang="en-US" b="1" i="1" dirty="0">
                <a:solidFill>
                  <a:srgbClr val="0070C0"/>
                </a:solidFill>
              </a:rPr>
              <a:t>godly and dignified in every way</a:t>
            </a:r>
            <a:r>
              <a:rPr lang="en-US" b="1" i="1" dirty="0"/>
              <a:t>. </a:t>
            </a:r>
            <a:r>
              <a:rPr lang="en-US" b="1" i="1" dirty="0">
                <a:solidFill>
                  <a:srgbClr val="0070C0"/>
                </a:solidFill>
              </a:rPr>
              <a:t>This is good, and it is pleasing in the sight of God </a:t>
            </a:r>
            <a:r>
              <a:rPr lang="en-US" b="1" i="1" dirty="0"/>
              <a:t>our Savior.</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Timothy 2:2-3</a:t>
            </a:r>
          </a:p>
        </p:txBody>
      </p:sp>
    </p:spTree>
    <p:extLst>
      <p:ext uri="{BB962C8B-B14F-4D97-AF65-F5344CB8AC3E}">
        <p14:creationId xmlns:p14="http://schemas.microsoft.com/office/powerpoint/2010/main" val="31923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a:extLst>
            <a:ext uri="{FF2B5EF4-FFF2-40B4-BE49-F238E27FC236}">
              <a16:creationId xmlns:a16="http://schemas.microsoft.com/office/drawing/2014/main" id="{8CB1F8E5-60CF-AD2B-D844-6EFD72B809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176A9E-F787-89F0-D846-C45ECBAF5E8D}"/>
              </a:ext>
            </a:extLst>
          </p:cNvPr>
          <p:cNvSpPr>
            <a:spLocks noGrp="1"/>
          </p:cNvSpPr>
          <p:nvPr>
            <p:ph type="ctrTitle"/>
          </p:nvPr>
        </p:nvSpPr>
        <p:spPr>
          <a:xfrm>
            <a:off x="7736441" y="4479533"/>
            <a:ext cx="4058292" cy="1458930"/>
          </a:xfrm>
        </p:spPr>
        <p:txBody>
          <a:bodyPr>
            <a:normAutofit/>
          </a:bodyPr>
          <a:lstStyle/>
          <a:p>
            <a:r>
              <a:rPr lang="en-US" sz="4800" b="1" dirty="0">
                <a:solidFill>
                  <a:schemeClr val="bg1"/>
                </a:solidFill>
              </a:rPr>
              <a:t>A Life that Pleases God</a:t>
            </a:r>
          </a:p>
        </p:txBody>
      </p:sp>
      <p:sp>
        <p:nvSpPr>
          <p:cNvPr id="3" name="Subtitle 2">
            <a:extLst>
              <a:ext uri="{FF2B5EF4-FFF2-40B4-BE49-F238E27FC236}">
                <a16:creationId xmlns:a16="http://schemas.microsoft.com/office/drawing/2014/main" id="{955B6C9A-03B4-8B97-C410-8B686B319FDB}"/>
              </a:ext>
            </a:extLst>
          </p:cNvPr>
          <p:cNvSpPr>
            <a:spLocks noGrp="1"/>
          </p:cNvSpPr>
          <p:nvPr>
            <p:ph type="subTitle" idx="1"/>
          </p:nvPr>
        </p:nvSpPr>
        <p:spPr>
          <a:xfrm>
            <a:off x="7282665" y="5938463"/>
            <a:ext cx="4760359" cy="673265"/>
          </a:xfrm>
        </p:spPr>
        <p:txBody>
          <a:bodyPr>
            <a:normAutofit/>
          </a:bodyPr>
          <a:lstStyle/>
          <a:p>
            <a:pPr algn="r"/>
            <a:r>
              <a:rPr lang="en-US" sz="3200" b="1" i="1" dirty="0">
                <a:solidFill>
                  <a:schemeClr val="bg1"/>
                </a:solidFill>
              </a:rPr>
              <a:t>1</a:t>
            </a:r>
            <a:r>
              <a:rPr lang="en-US" sz="3200" b="1" i="1" baseline="30000" dirty="0">
                <a:solidFill>
                  <a:schemeClr val="bg1"/>
                </a:solidFill>
              </a:rPr>
              <a:t>st</a:t>
            </a:r>
            <a:r>
              <a:rPr lang="en-US" sz="3200" b="1" i="1" dirty="0">
                <a:solidFill>
                  <a:schemeClr val="bg1"/>
                </a:solidFill>
              </a:rPr>
              <a:t> Thessalonians 4:1-12</a:t>
            </a:r>
          </a:p>
        </p:txBody>
      </p:sp>
    </p:spTree>
    <p:extLst>
      <p:ext uri="{BB962C8B-B14F-4D97-AF65-F5344CB8AC3E}">
        <p14:creationId xmlns:p14="http://schemas.microsoft.com/office/powerpoint/2010/main" val="1072869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Closing Thoughts &amp; Benediction</a:t>
            </a:r>
          </a:p>
        </p:txBody>
      </p:sp>
    </p:spTree>
    <p:extLst>
      <p:ext uri="{BB962C8B-B14F-4D97-AF65-F5344CB8AC3E}">
        <p14:creationId xmlns:p14="http://schemas.microsoft.com/office/powerpoint/2010/main" val="27386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714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C9E2-C6CE-3A30-F624-6714137EBC46}"/>
              </a:ext>
            </a:extLst>
          </p:cNvPr>
          <p:cNvSpPr>
            <a:spLocks noGrp="1"/>
          </p:cNvSpPr>
          <p:nvPr>
            <p:ph type="ctrTitle"/>
          </p:nvPr>
        </p:nvSpPr>
        <p:spPr>
          <a:xfrm>
            <a:off x="7736441" y="4479533"/>
            <a:ext cx="4058292" cy="1458930"/>
          </a:xfrm>
        </p:spPr>
        <p:txBody>
          <a:bodyPr>
            <a:normAutofit/>
          </a:bodyPr>
          <a:lstStyle/>
          <a:p>
            <a:r>
              <a:rPr lang="en-US" sz="4800" b="1" dirty="0">
                <a:solidFill>
                  <a:schemeClr val="bg1"/>
                </a:solidFill>
              </a:rPr>
              <a:t>A Life that Pleases God</a:t>
            </a:r>
          </a:p>
        </p:txBody>
      </p:sp>
      <p:sp>
        <p:nvSpPr>
          <p:cNvPr id="3" name="Subtitle 2">
            <a:extLst>
              <a:ext uri="{FF2B5EF4-FFF2-40B4-BE49-F238E27FC236}">
                <a16:creationId xmlns:a16="http://schemas.microsoft.com/office/drawing/2014/main" id="{A3098CA9-CF0F-32D1-C2C5-8F96634EF155}"/>
              </a:ext>
            </a:extLst>
          </p:cNvPr>
          <p:cNvSpPr>
            <a:spLocks noGrp="1"/>
          </p:cNvSpPr>
          <p:nvPr>
            <p:ph type="subTitle" idx="1"/>
          </p:nvPr>
        </p:nvSpPr>
        <p:spPr>
          <a:xfrm>
            <a:off x="7282665" y="5938463"/>
            <a:ext cx="4760359" cy="673265"/>
          </a:xfrm>
        </p:spPr>
        <p:txBody>
          <a:bodyPr>
            <a:normAutofit/>
          </a:bodyPr>
          <a:lstStyle/>
          <a:p>
            <a:pPr algn="r"/>
            <a:r>
              <a:rPr lang="en-US" sz="3200" b="1" i="1" dirty="0">
                <a:solidFill>
                  <a:schemeClr val="bg1"/>
                </a:solidFill>
              </a:rPr>
              <a:t>1</a:t>
            </a:r>
            <a:r>
              <a:rPr lang="en-US" sz="3200" b="1" i="1" baseline="30000" dirty="0">
                <a:solidFill>
                  <a:schemeClr val="bg1"/>
                </a:solidFill>
              </a:rPr>
              <a:t>st</a:t>
            </a:r>
            <a:r>
              <a:rPr lang="en-US" sz="3200" b="1" i="1" dirty="0">
                <a:solidFill>
                  <a:schemeClr val="bg1"/>
                </a:solidFill>
              </a:rPr>
              <a:t> Thessalonians 4:1-12</a:t>
            </a:r>
          </a:p>
        </p:txBody>
      </p:sp>
      <p:sp>
        <p:nvSpPr>
          <p:cNvPr id="4" name="TextBox 3">
            <a:extLst>
              <a:ext uri="{FF2B5EF4-FFF2-40B4-BE49-F238E27FC236}">
                <a16:creationId xmlns:a16="http://schemas.microsoft.com/office/drawing/2014/main" id="{CC20DB59-F67A-DA3E-6A3F-081F0A9BBF65}"/>
              </a:ext>
            </a:extLst>
          </p:cNvPr>
          <p:cNvSpPr txBox="1"/>
          <p:nvPr/>
        </p:nvSpPr>
        <p:spPr>
          <a:xfrm>
            <a:off x="576942" y="370115"/>
            <a:ext cx="5442857" cy="1569660"/>
          </a:xfrm>
          <a:prstGeom prst="rect">
            <a:avLst/>
          </a:prstGeom>
          <a:solidFill>
            <a:schemeClr val="tx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a:t>
            </a:r>
            <a:r>
              <a:rPr kumimoji="0" lang="en-US" sz="3200" b="1" i="1"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If by the Spirit you </a:t>
            </a:r>
            <a:r>
              <a:rPr kumimoji="0" lang="en-US" sz="3200" b="1" i="1" u="none" strike="noStrike" kern="1200" cap="none" spc="0" normalizeH="0" baseline="0" noProof="0" dirty="0">
                <a:ln>
                  <a:noFill/>
                </a:ln>
                <a:solidFill>
                  <a:srgbClr val="00B0F0"/>
                </a:solidFill>
                <a:effectLst/>
                <a:uLnTx/>
                <a:uFillTx/>
                <a:latin typeface="Aptos" panose="02110004020202020204"/>
                <a:ea typeface="Calibri" panose="020F0502020204030204" pitchFamily="34" charset="0"/>
                <a:cs typeface="+mn-cs"/>
              </a:rPr>
              <a:t>put to death</a:t>
            </a:r>
            <a:r>
              <a:rPr kumimoji="0" lang="en-US" sz="3200" b="1" i="1"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 the deeds of the body, you will live.</a:t>
            </a:r>
            <a:r>
              <a:rPr kumimoji="0" lang="en-US" sz="32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 </a:t>
            </a:r>
            <a:r>
              <a:rPr kumimoji="0" lang="en-US" sz="3200" b="1" i="0" u="none" strike="noStrike" kern="1200" cap="none" spc="0" normalizeH="0" baseline="0" noProof="0" dirty="0">
                <a:ln>
                  <a:noFill/>
                </a:ln>
                <a:solidFill>
                  <a:srgbClr val="FF0000"/>
                </a:solidFill>
                <a:effectLst/>
                <a:uLnTx/>
                <a:uFillTx/>
                <a:latin typeface="Aptos" panose="02110004020202020204"/>
                <a:ea typeface="Calibri" panose="020F0502020204030204" pitchFamily="34" charset="0"/>
                <a:cs typeface="+mn-cs"/>
              </a:rPr>
              <a:t>Romans 8:13</a:t>
            </a:r>
            <a:endParaRPr kumimoji="0" lang="en-US" sz="3200" b="1" i="0" u="none" strike="noStrike" kern="1200" cap="none" spc="0" normalizeH="0" baseline="0" noProof="0" dirty="0">
              <a:ln>
                <a:noFill/>
              </a:ln>
              <a:solidFill>
                <a:srgbClr val="FF0000"/>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1091768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5BC1-A032-2460-F62B-9B09F66B9FB4}"/>
              </a:ext>
            </a:extLst>
          </p:cNvPr>
          <p:cNvSpPr>
            <a:spLocks noGrp="1"/>
          </p:cNvSpPr>
          <p:nvPr>
            <p:ph type="title"/>
          </p:nvPr>
        </p:nvSpPr>
        <p:spPr/>
        <p:txBody>
          <a:bodyPr>
            <a:normAutofit/>
          </a:bodyPr>
          <a:lstStyle/>
          <a:p>
            <a:r>
              <a:rPr lang="en-US" sz="3200" b="1" dirty="0">
                <a:solidFill>
                  <a:srgbClr val="C00000"/>
                </a:solidFill>
              </a:rPr>
              <a:t>I.</a:t>
            </a:r>
            <a:r>
              <a:rPr lang="en-US" sz="3200" b="1" dirty="0"/>
              <a:t> A life that pleases God embraces God’s will for our sanctification (</a:t>
            </a:r>
            <a:r>
              <a:rPr lang="en-US" sz="3200" b="1" i="1" dirty="0"/>
              <a:t>verses 1-3a</a:t>
            </a:r>
            <a:r>
              <a:rPr lang="en-US" sz="3200" b="1" dirty="0"/>
              <a:t>)</a:t>
            </a:r>
          </a:p>
        </p:txBody>
      </p:sp>
      <p:sp>
        <p:nvSpPr>
          <p:cNvPr id="4" name="Content Placeholder 3">
            <a:extLst>
              <a:ext uri="{FF2B5EF4-FFF2-40B4-BE49-F238E27FC236}">
                <a16:creationId xmlns:a16="http://schemas.microsoft.com/office/drawing/2014/main" id="{4166FB10-CD88-85BA-662A-4E035B4C9E31}"/>
              </a:ext>
            </a:extLst>
          </p:cNvPr>
          <p:cNvSpPr>
            <a:spLocks noGrp="1"/>
          </p:cNvSpPr>
          <p:nvPr>
            <p:ph idx="1"/>
          </p:nvPr>
        </p:nvSpPr>
        <p:spPr/>
        <p:txBody>
          <a:bodyPr>
            <a:normAutofit/>
          </a:bodyPr>
          <a:lstStyle/>
          <a:p>
            <a:pPr marL="0" indent="0">
              <a:buNone/>
            </a:pPr>
            <a:r>
              <a:rPr lang="en-US" sz="2400" b="1" dirty="0">
                <a:solidFill>
                  <a:srgbClr val="FF0000"/>
                </a:solidFill>
              </a:rPr>
              <a:t>1</a:t>
            </a:r>
            <a:r>
              <a:rPr lang="en-US" b="1" dirty="0"/>
              <a:t> </a:t>
            </a:r>
            <a:r>
              <a:rPr lang="en-US" b="1" i="1" dirty="0"/>
              <a:t>Finally, then, brothers, we ask and urge you in the Lord Jesus, that as you received from us how you ought to walk and to please God, just as you are doing, that you do so more and more</a:t>
            </a:r>
            <a:r>
              <a:rPr lang="en-US" b="1" dirty="0"/>
              <a:t>. </a:t>
            </a:r>
            <a:r>
              <a:rPr lang="en-US" sz="2400" b="1" dirty="0">
                <a:solidFill>
                  <a:srgbClr val="FF0000"/>
                </a:solidFill>
              </a:rPr>
              <a:t>2</a:t>
            </a:r>
            <a:r>
              <a:rPr lang="en-US" b="1" dirty="0"/>
              <a:t> </a:t>
            </a:r>
            <a:r>
              <a:rPr lang="en-US" b="1" i="1" dirty="0"/>
              <a:t>For </a:t>
            </a:r>
            <a:r>
              <a:rPr lang="en-US" b="1" i="1" dirty="0">
                <a:solidFill>
                  <a:srgbClr val="0070C0"/>
                </a:solidFill>
              </a:rPr>
              <a:t>you know what instructions we gave you through the Lord Jesus</a:t>
            </a:r>
            <a:r>
              <a:rPr lang="en-US" b="1" dirty="0"/>
              <a:t>. </a:t>
            </a:r>
            <a:r>
              <a:rPr lang="en-US" sz="2400" b="1" dirty="0">
                <a:solidFill>
                  <a:srgbClr val="FF0000"/>
                </a:solidFill>
              </a:rPr>
              <a:t>3</a:t>
            </a:r>
            <a:r>
              <a:rPr lang="en-US" b="1" dirty="0"/>
              <a:t> </a:t>
            </a:r>
            <a:r>
              <a:rPr lang="en-US" b="1" i="1" dirty="0"/>
              <a:t>For </a:t>
            </a:r>
            <a:r>
              <a:rPr lang="en-US" b="1" i="1" dirty="0">
                <a:solidFill>
                  <a:srgbClr val="0070C0"/>
                </a:solidFill>
              </a:rPr>
              <a:t>this is the will of God, your sanctification</a:t>
            </a:r>
            <a:r>
              <a:rPr lang="en-US" b="1" i="1" dirty="0"/>
              <a:t>…</a:t>
            </a:r>
            <a:r>
              <a:rPr lang="en-US" b="1" dirty="0"/>
              <a:t>﻿ </a:t>
            </a:r>
            <a:endParaRPr lang="en-US" sz="4000" b="1" dirty="0">
              <a:solidFill>
                <a:srgbClr val="C00000"/>
              </a:solidFill>
            </a:endParaRPr>
          </a:p>
        </p:txBody>
      </p:sp>
    </p:spTree>
    <p:extLst>
      <p:ext uri="{BB962C8B-B14F-4D97-AF65-F5344CB8AC3E}">
        <p14:creationId xmlns:p14="http://schemas.microsoft.com/office/powerpoint/2010/main" val="126235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00F82-8A82-627A-EA7D-B98F7EBBC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29AB87-2833-0DEE-F024-1F358F6A2DC3}"/>
              </a:ext>
            </a:extLst>
          </p:cNvPr>
          <p:cNvSpPr>
            <a:spLocks noGrp="1"/>
          </p:cNvSpPr>
          <p:nvPr>
            <p:ph type="title"/>
          </p:nvPr>
        </p:nvSpPr>
        <p:spPr/>
        <p:txBody>
          <a:bodyPr>
            <a:normAutofit/>
          </a:bodyPr>
          <a:lstStyle/>
          <a:p>
            <a:r>
              <a:rPr lang="en-US" sz="3200" b="1" dirty="0">
                <a:solidFill>
                  <a:srgbClr val="C00000"/>
                </a:solidFill>
              </a:rPr>
              <a:t>I.</a:t>
            </a:r>
            <a:r>
              <a:rPr lang="en-US" sz="3200" b="1" dirty="0"/>
              <a:t> A life that pleases God embraces God’s will for our sanctification (</a:t>
            </a:r>
            <a:r>
              <a:rPr lang="en-US" sz="3200" b="1" i="1" dirty="0"/>
              <a:t>verses 1-3a</a:t>
            </a:r>
            <a:r>
              <a:rPr lang="en-US" sz="3200" b="1" dirty="0"/>
              <a:t>)</a:t>
            </a:r>
          </a:p>
        </p:txBody>
      </p:sp>
      <p:sp>
        <p:nvSpPr>
          <p:cNvPr id="4" name="Content Placeholder 3">
            <a:extLst>
              <a:ext uri="{FF2B5EF4-FFF2-40B4-BE49-F238E27FC236}">
                <a16:creationId xmlns:a16="http://schemas.microsoft.com/office/drawing/2014/main" id="{9851F09F-238C-87EF-3180-2772A23BD3DA}"/>
              </a:ext>
            </a:extLst>
          </p:cNvPr>
          <p:cNvSpPr>
            <a:spLocks noGrp="1"/>
          </p:cNvSpPr>
          <p:nvPr>
            <p:ph idx="1"/>
          </p:nvPr>
        </p:nvSpPr>
        <p:spPr/>
        <p:txBody>
          <a:bodyPr>
            <a:normAutofit/>
          </a:bodyPr>
          <a:lstStyle/>
          <a:p>
            <a:pPr marL="0" indent="0">
              <a:buNone/>
            </a:pPr>
            <a:r>
              <a:rPr lang="en-US" sz="2400" b="1" dirty="0">
                <a:solidFill>
                  <a:srgbClr val="FF0000"/>
                </a:solidFill>
              </a:rPr>
              <a:t>1</a:t>
            </a:r>
            <a:r>
              <a:rPr lang="en-US" b="1" dirty="0"/>
              <a:t> </a:t>
            </a:r>
            <a:r>
              <a:rPr lang="en-US" b="1" i="1" dirty="0"/>
              <a:t>Finally, then, brothers, we ask and urge you in the Lord Jesus, that as </a:t>
            </a:r>
            <a:r>
              <a:rPr lang="en-US" b="1" i="1" dirty="0">
                <a:solidFill>
                  <a:srgbClr val="0070C0"/>
                </a:solidFill>
              </a:rPr>
              <a:t>you received from us how you ought to walk and to please God, just as you are doing</a:t>
            </a:r>
            <a:r>
              <a:rPr lang="en-US" b="1" i="1" dirty="0"/>
              <a:t>, that you </a:t>
            </a:r>
            <a:r>
              <a:rPr lang="en-US" b="1" i="1" dirty="0">
                <a:solidFill>
                  <a:srgbClr val="0070C0"/>
                </a:solidFill>
              </a:rPr>
              <a:t>do so more and more</a:t>
            </a:r>
            <a:r>
              <a:rPr lang="en-US" b="1" dirty="0"/>
              <a:t>. </a:t>
            </a:r>
            <a:r>
              <a:rPr lang="en-US" sz="2400" b="1" dirty="0">
                <a:solidFill>
                  <a:srgbClr val="FF0000"/>
                </a:solidFill>
              </a:rPr>
              <a:t>2</a:t>
            </a:r>
            <a:r>
              <a:rPr lang="en-US" b="1" dirty="0"/>
              <a:t> </a:t>
            </a:r>
            <a:r>
              <a:rPr lang="en-US" b="1" i="1" dirty="0"/>
              <a:t>For you know what instructions we gave you through the Lord Jesus</a:t>
            </a:r>
            <a:r>
              <a:rPr lang="en-US" b="1" dirty="0"/>
              <a:t>. </a:t>
            </a:r>
            <a:r>
              <a:rPr lang="en-US" sz="2400" b="1" dirty="0">
                <a:solidFill>
                  <a:srgbClr val="FF0000"/>
                </a:solidFill>
              </a:rPr>
              <a:t>3</a:t>
            </a:r>
            <a:r>
              <a:rPr lang="en-US" b="1" dirty="0"/>
              <a:t> </a:t>
            </a:r>
            <a:r>
              <a:rPr lang="en-US" b="1" i="1" dirty="0"/>
              <a:t>For this is the will of God, your sanctification…</a:t>
            </a:r>
            <a:r>
              <a:rPr lang="en-US" b="1" dirty="0"/>
              <a:t>﻿ </a:t>
            </a:r>
          </a:p>
          <a:p>
            <a:pPr marL="0" indent="0">
              <a:buNone/>
            </a:pPr>
            <a:endParaRPr lang="en-US" dirty="0"/>
          </a:p>
          <a:p>
            <a:pPr marL="0" indent="0" algn="ctr">
              <a:buNone/>
            </a:pPr>
            <a:r>
              <a:rPr lang="en-US" b="1" dirty="0">
                <a:solidFill>
                  <a:srgbClr val="7030A0"/>
                </a:solidFill>
              </a:rPr>
              <a:t>A stagnant Christian life is not a life that pleases God.</a:t>
            </a:r>
            <a:endParaRPr lang="en-US" sz="4000" b="1" dirty="0">
              <a:solidFill>
                <a:srgbClr val="7030A0"/>
              </a:solidFill>
            </a:endParaRPr>
          </a:p>
        </p:txBody>
      </p:sp>
    </p:spTree>
    <p:extLst>
      <p:ext uri="{BB962C8B-B14F-4D97-AF65-F5344CB8AC3E}">
        <p14:creationId xmlns:p14="http://schemas.microsoft.com/office/powerpoint/2010/main" val="7206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BA20A-3F68-41F2-2625-2C0E0A080A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9C5047-987C-ED97-5ACD-0414758064EE}"/>
              </a:ext>
            </a:extLst>
          </p:cNvPr>
          <p:cNvSpPr>
            <a:spLocks noGrp="1"/>
          </p:cNvSpPr>
          <p:nvPr>
            <p:ph type="title"/>
          </p:nvPr>
        </p:nvSpPr>
        <p:spPr/>
        <p:txBody>
          <a:bodyPr>
            <a:normAutofit/>
          </a:bodyPr>
          <a:lstStyle/>
          <a:p>
            <a:r>
              <a:rPr lang="en-US" sz="3200" b="1" dirty="0">
                <a:solidFill>
                  <a:srgbClr val="C00000"/>
                </a:solidFill>
              </a:rPr>
              <a:t>II.</a:t>
            </a:r>
            <a:r>
              <a:rPr lang="en-US" sz="3200" b="1" dirty="0"/>
              <a:t> A life that pleases God abstains from sexual immorality (</a:t>
            </a:r>
            <a:r>
              <a:rPr lang="en-US" sz="3200" b="1" i="1" dirty="0"/>
              <a:t>verses 3b-8</a:t>
            </a:r>
            <a:r>
              <a:rPr lang="en-US" sz="3200" b="1" dirty="0"/>
              <a:t>)</a:t>
            </a:r>
          </a:p>
        </p:txBody>
      </p:sp>
      <p:sp>
        <p:nvSpPr>
          <p:cNvPr id="3" name="Content Placeholder 2">
            <a:extLst>
              <a:ext uri="{FF2B5EF4-FFF2-40B4-BE49-F238E27FC236}">
                <a16:creationId xmlns:a16="http://schemas.microsoft.com/office/drawing/2014/main" id="{4C645DFE-245F-8E49-B020-E616FA70B658}"/>
              </a:ext>
            </a:extLst>
          </p:cNvPr>
          <p:cNvSpPr>
            <a:spLocks noGrp="1"/>
          </p:cNvSpPr>
          <p:nvPr>
            <p:ph idx="1"/>
          </p:nvPr>
        </p:nvSpPr>
        <p:spPr/>
        <p:txBody>
          <a:bodyPr>
            <a:normAutofit/>
          </a:bodyPr>
          <a:lstStyle/>
          <a:p>
            <a:pPr marL="0" indent="0">
              <a:buNone/>
            </a:pPr>
            <a:r>
              <a:rPr lang="en-US" b="1" dirty="0">
                <a:effectLst/>
                <a:ea typeface="Calibri" panose="020F0502020204030204" pitchFamily="34" charset="0"/>
              </a:rPr>
              <a:t>“</a:t>
            </a:r>
            <a:r>
              <a:rPr lang="en-US" b="1" i="1" dirty="0">
                <a:effectLst/>
                <a:ea typeface="Calibri" panose="020F0502020204030204" pitchFamily="34" charset="0"/>
              </a:rPr>
              <a:t>Therefore my judgment is that we should not trouble those of the Gentiles who turn to God, but should write to them to </a:t>
            </a:r>
            <a:r>
              <a:rPr lang="en-US" b="1" i="1" dirty="0">
                <a:solidFill>
                  <a:srgbClr val="0070C0"/>
                </a:solidFill>
                <a:effectLst/>
                <a:ea typeface="Calibri" panose="020F0502020204030204" pitchFamily="34" charset="0"/>
              </a:rPr>
              <a:t>abstain from </a:t>
            </a:r>
            <a:r>
              <a:rPr lang="en-US" b="1" i="1" dirty="0">
                <a:effectLst/>
                <a:ea typeface="Calibri" panose="020F0502020204030204" pitchFamily="34" charset="0"/>
              </a:rPr>
              <a:t>the things polluted by </a:t>
            </a:r>
            <a:r>
              <a:rPr lang="en-US" b="1" i="1" dirty="0">
                <a:solidFill>
                  <a:srgbClr val="0070C0"/>
                </a:solidFill>
                <a:effectLst/>
                <a:ea typeface="Calibri" panose="020F0502020204030204" pitchFamily="34" charset="0"/>
              </a:rPr>
              <a:t>idols</a:t>
            </a:r>
            <a:r>
              <a:rPr lang="en-US" b="1" i="1" dirty="0">
                <a:effectLst/>
                <a:ea typeface="Calibri" panose="020F0502020204030204" pitchFamily="34" charset="0"/>
              </a:rPr>
              <a:t>, </a:t>
            </a:r>
            <a:r>
              <a:rPr lang="en-US" b="1" i="1" dirty="0">
                <a:solidFill>
                  <a:srgbClr val="0070C0"/>
                </a:solidFill>
                <a:effectLst/>
                <a:ea typeface="Calibri" panose="020F0502020204030204" pitchFamily="34" charset="0"/>
              </a:rPr>
              <a:t>and from sexual immorality</a:t>
            </a:r>
            <a:r>
              <a:rPr lang="en-US" b="1" i="1" dirty="0">
                <a:effectLst/>
                <a:ea typeface="Calibri" panose="020F0502020204030204" pitchFamily="34" charset="0"/>
              </a:rPr>
              <a:t>, and from what has been strangled, and from blood.</a:t>
            </a:r>
            <a:r>
              <a:rPr lang="en-US" b="1" dirty="0">
                <a:effectLst/>
                <a:ea typeface="Calibri" panose="020F0502020204030204" pitchFamily="34" charset="0"/>
              </a:rPr>
              <a:t>” </a:t>
            </a:r>
            <a:r>
              <a:rPr lang="en-US" b="1" dirty="0">
                <a:solidFill>
                  <a:srgbClr val="C00000"/>
                </a:solidFill>
                <a:effectLst/>
                <a:ea typeface="Calibri" panose="020F0502020204030204" pitchFamily="34" charset="0"/>
              </a:rPr>
              <a:t>Acts 15:19-20</a:t>
            </a:r>
          </a:p>
          <a:p>
            <a:pPr marL="0" indent="0">
              <a:buNone/>
            </a:pPr>
            <a:r>
              <a:rPr lang="en-US" b="1" dirty="0"/>
              <a:t>“</a:t>
            </a:r>
            <a:r>
              <a:rPr lang="en-US" b="1" i="1" dirty="0"/>
              <a:t>For it has seemed good to the Holy Spirit and to us </a:t>
            </a:r>
            <a:r>
              <a:rPr lang="en-US" b="1" i="1" dirty="0">
                <a:solidFill>
                  <a:srgbClr val="0070C0"/>
                </a:solidFill>
              </a:rPr>
              <a:t>to lay on you no greater burden than these requirements</a:t>
            </a:r>
            <a:r>
              <a:rPr lang="en-US" b="1" i="1" dirty="0"/>
              <a:t>.</a:t>
            </a:r>
            <a:r>
              <a:rPr lang="en-US" b="1" dirty="0"/>
              <a:t>” </a:t>
            </a:r>
            <a:r>
              <a:rPr lang="en-US" b="1" dirty="0">
                <a:solidFill>
                  <a:srgbClr val="C00000"/>
                </a:solidFill>
              </a:rPr>
              <a:t>Acts 15:28</a:t>
            </a:r>
            <a:endParaRPr lang="en-US" sz="4000" b="1" dirty="0">
              <a:solidFill>
                <a:srgbClr val="C00000"/>
              </a:solidFill>
            </a:endParaRPr>
          </a:p>
        </p:txBody>
      </p:sp>
    </p:spTree>
    <p:extLst>
      <p:ext uri="{BB962C8B-B14F-4D97-AF65-F5344CB8AC3E}">
        <p14:creationId xmlns:p14="http://schemas.microsoft.com/office/powerpoint/2010/main" val="32308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46D1C-9437-CFE4-8E9C-19E00A3930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725E44-BEF1-DCEA-9795-D65B3A8246DE}"/>
              </a:ext>
            </a:extLst>
          </p:cNvPr>
          <p:cNvSpPr>
            <a:spLocks noGrp="1"/>
          </p:cNvSpPr>
          <p:nvPr>
            <p:ph type="title"/>
          </p:nvPr>
        </p:nvSpPr>
        <p:spPr/>
        <p:txBody>
          <a:bodyPr>
            <a:normAutofit/>
          </a:bodyPr>
          <a:lstStyle/>
          <a:p>
            <a:r>
              <a:rPr lang="en-US" sz="3200" b="1" dirty="0">
                <a:solidFill>
                  <a:srgbClr val="C00000"/>
                </a:solidFill>
              </a:rPr>
              <a:t>II.</a:t>
            </a:r>
            <a:r>
              <a:rPr lang="en-US" sz="3200" b="1" dirty="0"/>
              <a:t> A life that pleases God abstains from sexual immorality (</a:t>
            </a:r>
            <a:r>
              <a:rPr lang="en-US" sz="3200" b="1" i="1" dirty="0"/>
              <a:t>verses 3b-8</a:t>
            </a:r>
            <a:r>
              <a:rPr lang="en-US" sz="3200" b="1" dirty="0"/>
              <a:t>)</a:t>
            </a:r>
          </a:p>
        </p:txBody>
      </p:sp>
      <p:sp>
        <p:nvSpPr>
          <p:cNvPr id="3" name="Content Placeholder 2">
            <a:extLst>
              <a:ext uri="{FF2B5EF4-FFF2-40B4-BE49-F238E27FC236}">
                <a16:creationId xmlns:a16="http://schemas.microsoft.com/office/drawing/2014/main" id="{95F340C5-E55D-E3BB-4848-84E7B8A51B80}"/>
              </a:ext>
            </a:extLst>
          </p:cNvPr>
          <p:cNvSpPr>
            <a:spLocks noGrp="1"/>
          </p:cNvSpPr>
          <p:nvPr>
            <p:ph idx="1"/>
          </p:nvPr>
        </p:nvSpPr>
        <p:spPr/>
        <p:txBody>
          <a:bodyPr>
            <a:normAutofit/>
          </a:bodyPr>
          <a:lstStyle/>
          <a:p>
            <a:pPr marL="0" indent="0">
              <a:buNone/>
            </a:pPr>
            <a:r>
              <a:rPr lang="en-US" sz="2400" b="1" dirty="0">
                <a:solidFill>
                  <a:srgbClr val="FF0000"/>
                </a:solidFill>
              </a:rPr>
              <a:t>3</a:t>
            </a:r>
            <a:r>
              <a:rPr lang="en-US" b="1" dirty="0"/>
              <a:t> </a:t>
            </a:r>
            <a:r>
              <a:rPr lang="en-US" b="1" i="1" dirty="0"/>
              <a:t>that you </a:t>
            </a:r>
            <a:r>
              <a:rPr lang="en-US" b="1" i="1" dirty="0">
                <a:solidFill>
                  <a:srgbClr val="0070C0"/>
                </a:solidFill>
              </a:rPr>
              <a:t>abstain from sexual immorality</a:t>
            </a:r>
            <a:r>
              <a:rPr lang="en-US" b="1" dirty="0"/>
              <a:t>; </a:t>
            </a:r>
            <a:r>
              <a:rPr lang="en-US" sz="2400" b="1" dirty="0">
                <a:solidFill>
                  <a:srgbClr val="FF0000"/>
                </a:solidFill>
              </a:rPr>
              <a:t>4</a:t>
            </a:r>
            <a:r>
              <a:rPr lang="en-US" b="1" dirty="0"/>
              <a:t> </a:t>
            </a:r>
            <a:r>
              <a:rPr lang="en-US" b="1" i="1" dirty="0"/>
              <a:t>that each one of you know how to </a:t>
            </a:r>
            <a:r>
              <a:rPr lang="en-US" b="1" i="1" dirty="0">
                <a:solidFill>
                  <a:srgbClr val="0070C0"/>
                </a:solidFill>
              </a:rPr>
              <a:t>control his own body in holiness and honor</a:t>
            </a:r>
            <a:r>
              <a:rPr lang="en-US" b="1" dirty="0"/>
              <a:t>, </a:t>
            </a:r>
            <a:r>
              <a:rPr lang="en-US" sz="2400" b="1" dirty="0">
                <a:solidFill>
                  <a:srgbClr val="FF0000"/>
                </a:solidFill>
              </a:rPr>
              <a:t>5</a:t>
            </a:r>
            <a:r>
              <a:rPr lang="en-US" b="1" dirty="0"/>
              <a:t> </a:t>
            </a:r>
            <a:r>
              <a:rPr lang="en-US" b="1" i="1" dirty="0"/>
              <a:t>not in </a:t>
            </a:r>
            <a:r>
              <a:rPr lang="en-US" b="1" i="1" dirty="0">
                <a:solidFill>
                  <a:srgbClr val="0070C0"/>
                </a:solidFill>
              </a:rPr>
              <a:t>the passion of lust </a:t>
            </a:r>
            <a:r>
              <a:rPr lang="en-US" b="1" i="1" dirty="0"/>
              <a:t>like the Gentiles who do not know God</a:t>
            </a:r>
            <a:r>
              <a:rPr lang="en-US" b="1" dirty="0"/>
              <a:t>…</a:t>
            </a:r>
          </a:p>
          <a:p>
            <a:pPr marL="0" indent="0" algn="ctr">
              <a:buNone/>
            </a:pPr>
            <a:r>
              <a:rPr lang="en-US" b="1" dirty="0">
                <a:solidFill>
                  <a:srgbClr val="7030A0"/>
                </a:solidFill>
              </a:rPr>
              <a:t>Our sanctification requires our willing participation with God.</a:t>
            </a:r>
          </a:p>
          <a:p>
            <a:pPr marL="0" indent="0">
              <a:buNone/>
            </a:pPr>
            <a:r>
              <a:rPr lang="en-US" b="1" dirty="0"/>
              <a:t>Reaping the fruit of self-control requires us to “</a:t>
            </a:r>
            <a:r>
              <a:rPr lang="en-US" b="1" i="1" dirty="0">
                <a:solidFill>
                  <a:srgbClr val="0070C0"/>
                </a:solidFill>
              </a:rPr>
              <a:t>keep in step </a:t>
            </a:r>
            <a:r>
              <a:rPr lang="en-US" b="1" i="1" dirty="0"/>
              <a:t>with the Spirit</a:t>
            </a:r>
            <a:r>
              <a:rPr lang="en-US" b="1" dirty="0"/>
              <a:t>.” </a:t>
            </a:r>
            <a:r>
              <a:rPr lang="en-US" b="1" dirty="0">
                <a:solidFill>
                  <a:srgbClr val="C00000"/>
                </a:solidFill>
              </a:rPr>
              <a:t>Galatians 5:25</a:t>
            </a:r>
          </a:p>
          <a:p>
            <a:pPr marL="0" indent="0" algn="ctr">
              <a:buNone/>
            </a:pPr>
            <a:r>
              <a:rPr lang="en-US" b="1" dirty="0">
                <a:solidFill>
                  <a:srgbClr val="7030A0"/>
                </a:solidFill>
              </a:rPr>
              <a:t>Sexual immorality is any act of sexual intimacy outside the sphere of a man and a woman (as determined at their birth) joined together in marriage.</a:t>
            </a:r>
          </a:p>
        </p:txBody>
      </p:sp>
    </p:spTree>
    <p:extLst>
      <p:ext uri="{BB962C8B-B14F-4D97-AF65-F5344CB8AC3E}">
        <p14:creationId xmlns:p14="http://schemas.microsoft.com/office/powerpoint/2010/main" val="142348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5FA1B3-C62F-F1BD-A340-53AA72335C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D2A86F-2966-634F-BC10-89F3D84E5539}"/>
              </a:ext>
            </a:extLst>
          </p:cNvPr>
          <p:cNvSpPr>
            <a:spLocks noGrp="1"/>
          </p:cNvSpPr>
          <p:nvPr>
            <p:ph type="title"/>
          </p:nvPr>
        </p:nvSpPr>
        <p:spPr/>
        <p:txBody>
          <a:bodyPr>
            <a:normAutofit/>
          </a:bodyPr>
          <a:lstStyle/>
          <a:p>
            <a:r>
              <a:rPr lang="en-US" sz="3200" b="1" dirty="0">
                <a:solidFill>
                  <a:srgbClr val="C00000"/>
                </a:solidFill>
              </a:rPr>
              <a:t>II.</a:t>
            </a:r>
            <a:r>
              <a:rPr lang="en-US" sz="3200" b="1" dirty="0"/>
              <a:t> A life that pleases God abstains from sexual immorality (</a:t>
            </a:r>
            <a:r>
              <a:rPr lang="en-US" sz="3200" b="1" i="1" dirty="0"/>
              <a:t>verses 3b-8</a:t>
            </a:r>
            <a:r>
              <a:rPr lang="en-US" sz="3200" b="1" dirty="0"/>
              <a:t>)</a:t>
            </a:r>
          </a:p>
        </p:txBody>
      </p:sp>
      <p:sp>
        <p:nvSpPr>
          <p:cNvPr id="3" name="Content Placeholder 2">
            <a:extLst>
              <a:ext uri="{FF2B5EF4-FFF2-40B4-BE49-F238E27FC236}">
                <a16:creationId xmlns:a16="http://schemas.microsoft.com/office/drawing/2014/main" id="{EA42FB77-32E8-8071-AA08-8578091F557E}"/>
              </a:ext>
            </a:extLst>
          </p:cNvPr>
          <p:cNvSpPr>
            <a:spLocks noGrp="1"/>
          </p:cNvSpPr>
          <p:nvPr>
            <p:ph idx="1"/>
          </p:nvPr>
        </p:nvSpPr>
        <p:spPr/>
        <p:txBody>
          <a:bodyPr>
            <a:normAutofit/>
          </a:bodyPr>
          <a:lstStyle/>
          <a:p>
            <a:pPr marL="0" indent="0">
              <a:buNone/>
            </a:pPr>
            <a:r>
              <a:rPr lang="en-US" sz="2400" b="1" dirty="0">
                <a:solidFill>
                  <a:srgbClr val="FF0000"/>
                </a:solidFill>
              </a:rPr>
              <a:t>6</a:t>
            </a:r>
            <a:r>
              <a:rPr lang="en-US" b="1" dirty="0"/>
              <a:t> </a:t>
            </a:r>
            <a:r>
              <a:rPr lang="en-US" b="1" i="1" dirty="0"/>
              <a:t>that no one </a:t>
            </a:r>
            <a:r>
              <a:rPr lang="en-US" b="1" i="1" dirty="0">
                <a:solidFill>
                  <a:srgbClr val="0070C0"/>
                </a:solidFill>
              </a:rPr>
              <a:t>transgress and wrong his brother in this matter</a:t>
            </a:r>
            <a:r>
              <a:rPr lang="en-US" b="1" i="1" dirty="0"/>
              <a:t>, because </a:t>
            </a:r>
            <a:r>
              <a:rPr lang="en-US" b="1" i="1" dirty="0">
                <a:solidFill>
                  <a:srgbClr val="0070C0"/>
                </a:solidFill>
              </a:rPr>
              <a:t>the Lord is an avenger in all these things</a:t>
            </a:r>
            <a:r>
              <a:rPr lang="en-US" b="1" i="1" dirty="0"/>
              <a:t>, as we told you beforehand and </a:t>
            </a:r>
            <a:r>
              <a:rPr lang="en-US" b="1" i="1" dirty="0">
                <a:solidFill>
                  <a:srgbClr val="0070C0"/>
                </a:solidFill>
              </a:rPr>
              <a:t>solemnly warned you</a:t>
            </a:r>
            <a:r>
              <a:rPr lang="en-US" b="1" dirty="0"/>
              <a:t>. </a:t>
            </a:r>
          </a:p>
          <a:p>
            <a:pPr marL="0" indent="0">
              <a:buNone/>
            </a:pPr>
            <a:r>
              <a:rPr lang="en-US" sz="2400" b="1" dirty="0">
                <a:solidFill>
                  <a:srgbClr val="FF0000"/>
                </a:solidFill>
              </a:rPr>
              <a:t>7</a:t>
            </a:r>
            <a:r>
              <a:rPr lang="en-US" b="1" dirty="0"/>
              <a:t> </a:t>
            </a:r>
            <a:r>
              <a:rPr lang="en-US" b="1" i="1" dirty="0"/>
              <a:t>For </a:t>
            </a:r>
            <a:r>
              <a:rPr lang="en-US" b="1" i="1" dirty="0">
                <a:solidFill>
                  <a:srgbClr val="0070C0"/>
                </a:solidFill>
              </a:rPr>
              <a:t>God has not called us for impurity</a:t>
            </a:r>
            <a:r>
              <a:rPr lang="en-US" b="1" i="1" dirty="0"/>
              <a:t>, but in holiness</a:t>
            </a:r>
            <a:r>
              <a:rPr lang="en-US" b="1" dirty="0"/>
              <a:t>. </a:t>
            </a:r>
            <a:r>
              <a:rPr lang="en-US" sz="2400" b="1" dirty="0">
                <a:solidFill>
                  <a:srgbClr val="FF0000"/>
                </a:solidFill>
              </a:rPr>
              <a:t>8</a:t>
            </a:r>
            <a:r>
              <a:rPr lang="en-US" b="1" dirty="0"/>
              <a:t> </a:t>
            </a:r>
            <a:r>
              <a:rPr lang="en-US" b="1" i="1" dirty="0"/>
              <a:t>Therefore whoever disregards this, </a:t>
            </a:r>
            <a:r>
              <a:rPr lang="en-US" b="1" i="1" dirty="0">
                <a:solidFill>
                  <a:srgbClr val="0070C0"/>
                </a:solidFill>
              </a:rPr>
              <a:t>disregards not man but God</a:t>
            </a:r>
            <a:r>
              <a:rPr lang="en-US" b="1" i="1" dirty="0"/>
              <a:t>, </a:t>
            </a:r>
            <a:r>
              <a:rPr lang="en-US" b="1" i="1" dirty="0">
                <a:solidFill>
                  <a:srgbClr val="0070C0"/>
                </a:solidFill>
              </a:rPr>
              <a:t>who gives his Holy Spirit to you</a:t>
            </a:r>
            <a:r>
              <a:rPr lang="en-US" b="1" dirty="0"/>
              <a:t>.</a:t>
            </a:r>
          </a:p>
          <a:p>
            <a:pPr marL="0" indent="0">
              <a:buNone/>
            </a:pPr>
            <a:endParaRPr lang="en-US" b="1" dirty="0"/>
          </a:p>
          <a:p>
            <a:pPr marL="0" indent="0">
              <a:buNone/>
            </a:pPr>
            <a:r>
              <a:rPr lang="en-US" b="1" dirty="0"/>
              <a:t>“To live any other way is to </a:t>
            </a:r>
            <a:r>
              <a:rPr lang="en-US" b="1" dirty="0">
                <a:solidFill>
                  <a:srgbClr val="0070C0"/>
                </a:solidFill>
              </a:rPr>
              <a:t>repudiate the most precious gift given by God</a:t>
            </a:r>
            <a:r>
              <a:rPr lang="en-US" b="1" dirty="0"/>
              <a:t>.” </a:t>
            </a:r>
            <a:r>
              <a:rPr lang="en-US" b="1" dirty="0">
                <a:solidFill>
                  <a:srgbClr val="C00000"/>
                </a:solidFill>
              </a:rPr>
              <a:t>HNTC</a:t>
            </a:r>
          </a:p>
          <a:p>
            <a:pPr marL="0" indent="0">
              <a:buNone/>
            </a:pPr>
            <a:endParaRPr lang="en-US" b="1" dirty="0">
              <a:solidFill>
                <a:srgbClr val="7030A0"/>
              </a:solidFill>
            </a:endParaRPr>
          </a:p>
        </p:txBody>
      </p:sp>
    </p:spTree>
    <p:extLst>
      <p:ext uri="{BB962C8B-B14F-4D97-AF65-F5344CB8AC3E}">
        <p14:creationId xmlns:p14="http://schemas.microsoft.com/office/powerpoint/2010/main" val="17497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CBB36-4CD6-0379-B4EC-B749297CAD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D2D9F1-1819-EE8E-E962-3ED0F849E1DC}"/>
              </a:ext>
            </a:extLst>
          </p:cNvPr>
          <p:cNvSpPr>
            <a:spLocks noGrp="1"/>
          </p:cNvSpPr>
          <p:nvPr>
            <p:ph type="title"/>
          </p:nvPr>
        </p:nvSpPr>
        <p:spPr/>
        <p:txBody>
          <a:bodyPr>
            <a:normAutofit/>
          </a:bodyPr>
          <a:lstStyle/>
          <a:p>
            <a:r>
              <a:rPr lang="en-US" sz="3200" b="1" dirty="0">
                <a:solidFill>
                  <a:srgbClr val="C00000"/>
                </a:solidFill>
              </a:rPr>
              <a:t>III.</a:t>
            </a:r>
            <a:r>
              <a:rPr lang="en-US" sz="3200" b="1" dirty="0"/>
              <a:t> A life that pleases God always grows in love for one another (</a:t>
            </a:r>
            <a:r>
              <a:rPr lang="en-US" sz="3200" b="1" i="1" dirty="0"/>
              <a:t>verses 9-10</a:t>
            </a:r>
            <a:r>
              <a:rPr lang="en-US" sz="3200" b="1" dirty="0"/>
              <a:t>)</a:t>
            </a:r>
          </a:p>
        </p:txBody>
      </p:sp>
      <p:sp>
        <p:nvSpPr>
          <p:cNvPr id="3" name="Content Placeholder 2">
            <a:extLst>
              <a:ext uri="{FF2B5EF4-FFF2-40B4-BE49-F238E27FC236}">
                <a16:creationId xmlns:a16="http://schemas.microsoft.com/office/drawing/2014/main" id="{C15F7823-748D-4D60-1406-DEED87679DB8}"/>
              </a:ext>
            </a:extLst>
          </p:cNvPr>
          <p:cNvSpPr>
            <a:spLocks noGrp="1"/>
          </p:cNvSpPr>
          <p:nvPr>
            <p:ph idx="1"/>
          </p:nvPr>
        </p:nvSpPr>
        <p:spPr>
          <a:xfrm>
            <a:off x="838200" y="1825624"/>
            <a:ext cx="10515600" cy="4879975"/>
          </a:xfrm>
        </p:spPr>
        <p:txBody>
          <a:bodyPr>
            <a:normAutofit/>
          </a:bodyPr>
          <a:lstStyle/>
          <a:p>
            <a:pPr marL="0" indent="0">
              <a:buNone/>
            </a:pPr>
            <a:r>
              <a:rPr lang="en-US" b="1" dirty="0">
                <a:effectLst/>
                <a:ea typeface="Calibri" panose="020F0502020204030204" pitchFamily="34" charset="0"/>
              </a:rPr>
              <a:t>“</a:t>
            </a:r>
            <a:r>
              <a:rPr lang="en-US" b="1" i="1" dirty="0">
                <a:effectLst/>
                <a:ea typeface="Calibri" panose="020F0502020204030204" pitchFamily="34" charset="0"/>
              </a:rPr>
              <a:t>By this all people will know that you are my disciples, </a:t>
            </a:r>
            <a:r>
              <a:rPr lang="en-US" b="1" i="1" dirty="0">
                <a:solidFill>
                  <a:srgbClr val="0070C0"/>
                </a:solidFill>
                <a:effectLst/>
                <a:ea typeface="Calibri" panose="020F0502020204030204" pitchFamily="34" charset="0"/>
              </a:rPr>
              <a:t>if you have love for one another</a:t>
            </a:r>
            <a:r>
              <a:rPr lang="en-US" b="1" i="1" dirty="0">
                <a:ea typeface="Calibri" panose="020F0502020204030204" pitchFamily="34" charset="0"/>
              </a:rPr>
              <a:t>.</a:t>
            </a:r>
            <a:r>
              <a:rPr lang="en-US" b="1" dirty="0">
                <a:effectLst/>
                <a:ea typeface="Calibri" panose="020F0502020204030204" pitchFamily="34" charset="0"/>
              </a:rPr>
              <a:t>” </a:t>
            </a:r>
            <a:r>
              <a:rPr lang="en-US" b="1" dirty="0">
                <a:solidFill>
                  <a:srgbClr val="C00000"/>
                </a:solidFill>
                <a:effectLst/>
                <a:ea typeface="Calibri" panose="020F0502020204030204" pitchFamily="34" charset="0"/>
              </a:rPr>
              <a:t>John 13:35 </a:t>
            </a:r>
          </a:p>
          <a:p>
            <a:pPr marL="0" indent="0">
              <a:buNone/>
            </a:pPr>
            <a:r>
              <a:rPr lang="en-US" b="1" dirty="0"/>
              <a:t>“</a:t>
            </a:r>
            <a:r>
              <a:rPr lang="en-US" b="1" i="1" dirty="0"/>
              <a:t>But </a:t>
            </a:r>
            <a:r>
              <a:rPr lang="en-US" b="1" i="1" dirty="0">
                <a:solidFill>
                  <a:srgbClr val="0070C0"/>
                </a:solidFill>
              </a:rPr>
              <a:t>I have this against you</a:t>
            </a:r>
            <a:r>
              <a:rPr lang="en-US" b="1" i="1" dirty="0"/>
              <a:t>, that </a:t>
            </a:r>
            <a:r>
              <a:rPr lang="en-US" b="1" i="1" dirty="0">
                <a:solidFill>
                  <a:srgbClr val="0070C0"/>
                </a:solidFill>
              </a:rPr>
              <a:t>you have abandoned the love you had at first</a:t>
            </a:r>
            <a:r>
              <a:rPr lang="en-US" b="1" i="1" dirty="0"/>
              <a:t>. Remember therefore from where you have fallen; repent, and do the works you did at first. If not, I will come to you and </a:t>
            </a:r>
            <a:r>
              <a:rPr lang="en-US" b="1" i="1" dirty="0">
                <a:solidFill>
                  <a:srgbClr val="0070C0"/>
                </a:solidFill>
              </a:rPr>
              <a:t>remove your lampstand </a:t>
            </a:r>
            <a:r>
              <a:rPr lang="en-US" b="1" i="1" dirty="0"/>
              <a:t>from its place, unless you repent</a:t>
            </a:r>
            <a:r>
              <a:rPr lang="en-US" b="1" dirty="0"/>
              <a:t>” </a:t>
            </a:r>
            <a:r>
              <a:rPr lang="en-US" b="1" dirty="0">
                <a:solidFill>
                  <a:srgbClr val="C00000"/>
                </a:solidFill>
              </a:rPr>
              <a:t>Revelation 2:4-5</a:t>
            </a:r>
          </a:p>
          <a:p>
            <a:pPr marL="0" indent="0">
              <a:buNone/>
            </a:pPr>
            <a:r>
              <a:rPr lang="en-US" b="1" dirty="0"/>
              <a:t>“</a:t>
            </a:r>
            <a:r>
              <a:rPr lang="en-US" b="1" i="1" dirty="0"/>
              <a:t>And if I have prophetic powers, and understand all mysteries and all knowledge, and if I have all faith, so as to remove mountains, </a:t>
            </a:r>
            <a:r>
              <a:rPr lang="en-US" b="1" i="1" dirty="0">
                <a:solidFill>
                  <a:srgbClr val="0070C0"/>
                </a:solidFill>
              </a:rPr>
              <a:t>but have not love</a:t>
            </a:r>
            <a:r>
              <a:rPr lang="en-US" b="1" i="1" dirty="0"/>
              <a:t>, </a:t>
            </a:r>
            <a:r>
              <a:rPr lang="en-US" b="1" i="1" dirty="0">
                <a:solidFill>
                  <a:srgbClr val="0070C0"/>
                </a:solidFill>
              </a:rPr>
              <a:t>I am nothing</a:t>
            </a:r>
            <a:r>
              <a:rPr lang="en-US" b="1" i="1" dirty="0"/>
              <a:t>.</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Corinthians 13:2</a:t>
            </a:r>
          </a:p>
        </p:txBody>
      </p:sp>
    </p:spTree>
    <p:extLst>
      <p:ext uri="{BB962C8B-B14F-4D97-AF65-F5344CB8AC3E}">
        <p14:creationId xmlns:p14="http://schemas.microsoft.com/office/powerpoint/2010/main" val="354219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878</TotalTime>
  <Words>1362</Words>
  <Application>Microsoft Office PowerPoint</Application>
  <PresentationFormat>Widescreen</PresentationFormat>
  <Paragraphs>56</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Aptos</vt:lpstr>
      <vt:lpstr>Aptos Display</vt:lpstr>
      <vt:lpstr>Arial</vt:lpstr>
      <vt:lpstr>Calibri</vt:lpstr>
      <vt:lpstr>Calibri Light</vt:lpstr>
      <vt:lpstr>1_Office Theme</vt:lpstr>
      <vt:lpstr>Office Theme</vt:lpstr>
      <vt:lpstr>PowerPoint Presentation</vt:lpstr>
      <vt:lpstr>PowerPoint Presentation</vt:lpstr>
      <vt:lpstr>A Life that Pleases God</vt:lpstr>
      <vt:lpstr>I. A life that pleases God embraces God’s will for our sanctification (verses 1-3a)</vt:lpstr>
      <vt:lpstr>I. A life that pleases God embraces God’s will for our sanctification (verses 1-3a)</vt:lpstr>
      <vt:lpstr>II. A life that pleases God abstains from sexual immorality (verses 3b-8)</vt:lpstr>
      <vt:lpstr>II. A life that pleases God abstains from sexual immorality (verses 3b-8)</vt:lpstr>
      <vt:lpstr>II. A life that pleases God abstains from sexual immorality (verses 3b-8)</vt:lpstr>
      <vt:lpstr>III. A life that pleases God always grows in love for one another (verses 9-10)</vt:lpstr>
      <vt:lpstr>III. A life that pleases God always grows in love for one another (verses 9-10)</vt:lpstr>
      <vt:lpstr>III. A life that pleases God always grows in love for one another (verses 9-10)</vt:lpstr>
      <vt:lpstr>IV. A life that pleases God models a responsible Christian lifestyle (verses 11-12)</vt:lpstr>
      <vt:lpstr>IV. A life that pleases God models a responsible Christian lifestyle (verses 11-12)</vt:lpstr>
      <vt:lpstr>IV. A life that pleases God models a responsible Christian lifestyle (verses 11-12)</vt:lpstr>
      <vt:lpstr>IV. A life that pleases God models a responsible Christian lifestyle (verses 11-12)</vt:lpstr>
      <vt:lpstr>A Life that Pleases God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65</cp:revision>
  <dcterms:created xsi:type="dcterms:W3CDTF">2020-03-26T18:56:14Z</dcterms:created>
  <dcterms:modified xsi:type="dcterms:W3CDTF">2025-02-09T18:06:08Z</dcterms:modified>
</cp:coreProperties>
</file>