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21"/>
  </p:notesMasterIdLst>
  <p:sldIdLst>
    <p:sldId id="545" r:id="rId3"/>
    <p:sldId id="257" r:id="rId4"/>
    <p:sldId id="258" r:id="rId5"/>
    <p:sldId id="259" r:id="rId6"/>
    <p:sldId id="277" r:id="rId7"/>
    <p:sldId id="278" r:id="rId8"/>
    <p:sldId id="276" r:id="rId9"/>
    <p:sldId id="279" r:id="rId10"/>
    <p:sldId id="263" r:id="rId11"/>
    <p:sldId id="280" r:id="rId12"/>
    <p:sldId id="264" r:id="rId13"/>
    <p:sldId id="281" r:id="rId14"/>
    <p:sldId id="282" r:id="rId15"/>
    <p:sldId id="283" r:id="rId16"/>
    <p:sldId id="275" r:id="rId17"/>
    <p:sldId id="285" r:id="rId18"/>
    <p:sldId id="284" r:id="rId19"/>
    <p:sldId id="53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33"/>
    <a:srgbClr val="FF0066"/>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9B8E92-683E-4BFE-8749-193EA0A58210}" v="4" dt="2025-02-26T19:53:08.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359B8E92-683E-4BFE-8749-193EA0A58210}"/>
    <pc:docChg chg="delSld modSld">
      <pc:chgData name="Michael O'Dowd" userId="722580d4ac8858fa" providerId="LiveId" clId="{359B8E92-683E-4BFE-8749-193EA0A58210}" dt="2025-02-26T19:52:49.393" v="99" actId="20577"/>
      <pc:docMkLst>
        <pc:docMk/>
      </pc:docMkLst>
      <pc:sldChg chg="del">
        <pc:chgData name="Michael O'Dowd" userId="722580d4ac8858fa" providerId="LiveId" clId="{359B8E92-683E-4BFE-8749-193EA0A58210}" dt="2025-02-26T19:46:51.370" v="60" actId="47"/>
        <pc:sldMkLst>
          <pc:docMk/>
          <pc:sldMk cId="4016277034" sldId="530"/>
        </pc:sldMkLst>
      </pc:sldChg>
      <pc:sldChg chg="del">
        <pc:chgData name="Michael O'Dowd" userId="722580d4ac8858fa" providerId="LiveId" clId="{359B8E92-683E-4BFE-8749-193EA0A58210}" dt="2025-02-26T19:32:27.417" v="0" actId="47"/>
        <pc:sldMkLst>
          <pc:docMk/>
          <pc:sldMk cId="3575454007" sldId="531"/>
        </pc:sldMkLst>
      </pc:sldChg>
      <pc:sldChg chg="modSp mod">
        <pc:chgData name="Michael O'Dowd" userId="722580d4ac8858fa" providerId="LiveId" clId="{359B8E92-683E-4BFE-8749-193EA0A58210}" dt="2025-02-26T19:35:11.451" v="59" actId="114"/>
        <pc:sldMkLst>
          <pc:docMk/>
          <pc:sldMk cId="3623895837" sldId="533"/>
        </pc:sldMkLst>
        <pc:spChg chg="mod">
          <ac:chgData name="Michael O'Dowd" userId="722580d4ac8858fa" providerId="LiveId" clId="{359B8E92-683E-4BFE-8749-193EA0A58210}" dt="2025-02-26T19:35:11.451" v="59" actId="114"/>
          <ac:spMkLst>
            <pc:docMk/>
            <pc:sldMk cId="3623895837" sldId="533"/>
            <ac:spMk id="3" creationId="{5D6A8E7D-724C-4ED6-8B95-17903A4D3681}"/>
          </ac:spMkLst>
        </pc:spChg>
      </pc:sldChg>
      <pc:sldChg chg="del">
        <pc:chgData name="Michael O'Dowd" userId="722580d4ac8858fa" providerId="LiveId" clId="{359B8E92-683E-4BFE-8749-193EA0A58210}" dt="2025-02-26T19:48:28.221" v="61" actId="47"/>
        <pc:sldMkLst>
          <pc:docMk/>
          <pc:sldMk cId="1286187693" sldId="534"/>
        </pc:sldMkLst>
      </pc:sldChg>
      <pc:sldChg chg="modSp mod">
        <pc:chgData name="Michael O'Dowd" userId="722580d4ac8858fa" providerId="LiveId" clId="{359B8E92-683E-4BFE-8749-193EA0A58210}" dt="2025-02-26T19:33:42.142" v="29" actId="20577"/>
        <pc:sldMkLst>
          <pc:docMk/>
          <pc:sldMk cId="3375875291" sldId="545"/>
        </pc:sldMkLst>
        <pc:spChg chg="mod">
          <ac:chgData name="Michael O'Dowd" userId="722580d4ac8858fa" providerId="LiveId" clId="{359B8E92-683E-4BFE-8749-193EA0A58210}" dt="2025-02-26T19:33:42.142" v="29" actId="20577"/>
          <ac:spMkLst>
            <pc:docMk/>
            <pc:sldMk cId="3375875291" sldId="545"/>
            <ac:spMk id="3" creationId="{5D6A8E7D-724C-4ED6-8B95-17903A4D3681}"/>
          </ac:spMkLst>
        </pc:spChg>
      </pc:sldChg>
      <pc:sldChg chg="modSp mod">
        <pc:chgData name="Michael O'Dowd" userId="722580d4ac8858fa" providerId="LiveId" clId="{359B8E92-683E-4BFE-8749-193EA0A58210}" dt="2025-02-26T19:52:49.393" v="99" actId="20577"/>
        <pc:sldMkLst>
          <pc:docMk/>
          <pc:sldMk cId="2255903174" sldId="547"/>
        </pc:sldMkLst>
        <pc:spChg chg="mod">
          <ac:chgData name="Michael O'Dowd" userId="722580d4ac8858fa" providerId="LiveId" clId="{359B8E92-683E-4BFE-8749-193EA0A58210}" dt="2025-02-26T19:52:49.393" v="99" actId="20577"/>
          <ac:spMkLst>
            <pc:docMk/>
            <pc:sldMk cId="2255903174" sldId="547"/>
            <ac:spMk id="3" creationId="{E5CCF662-EAA2-009A-CC25-E52DBCC4FED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3/2/2025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2442-459F-B434-F246-4EEB804C95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07F5F-9813-22B4-8D45-74110B678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7EECD-069B-F449-D782-1B601B776786}"/>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00E10672-5102-DF4C-21E3-B652EEB36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DE-86B2-A840-845D-2C00561591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825326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4150-92F7-4C00-2599-DE916D0795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CA099-8CD1-9CCB-EEC7-6A7C2DCD0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F6BFC-0365-0902-7107-69B23B4163D8}"/>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14A87F5F-A6B7-6763-0006-06E6EED8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9F86-CDE1-035C-CCF6-1C888501EBC9}"/>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771448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176C-BD84-EE4F-7917-0EB0A3297F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846A8-691D-EF32-91F3-C613D5ED578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B6258-D174-3C62-E23C-004779E7050D}"/>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2C22F94A-DA12-D1DD-5778-75382E348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CD1D-D9D4-90E6-3ED3-16B238F8838E}"/>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320043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4D1F-8A6D-C8A3-902E-54ECD2CDE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A4D-01B4-9688-F4D5-865C25B49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DC0839-3660-2A58-76BB-15AFD41287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1E299-DB68-D45F-EA4F-328A47A158D9}"/>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6" name="Footer Placeholder 5">
            <a:extLst>
              <a:ext uri="{FF2B5EF4-FFF2-40B4-BE49-F238E27FC236}">
                <a16:creationId xmlns:a16="http://schemas.microsoft.com/office/drawing/2014/main" id="{A553EEF9-FCC6-4BD4-4A6B-96032EDE6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6EF74-F61A-0D78-4824-9153F8D754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236717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291D-95DD-B93E-1F55-F4F9612E09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DB5B-108D-8647-3652-2C0C89CC4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9A66F1-AD91-3034-5F69-5FBB46EA3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96DA0D-0600-8ABF-8E9D-073C0EF1A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F445F6-F28A-115F-E3D9-CC50DFBFCB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A8BFA-3951-B0E8-AACC-57AA4FA5F21F}"/>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8" name="Footer Placeholder 7">
            <a:extLst>
              <a:ext uri="{FF2B5EF4-FFF2-40B4-BE49-F238E27FC236}">
                <a16:creationId xmlns:a16="http://schemas.microsoft.com/office/drawing/2014/main" id="{B690AADE-4128-A89D-81CF-88F32C74A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DFB2B6-B3C3-18F4-6E8C-69C427EFFE8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826152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5F0A-01D0-8678-C92B-0ED8AD80F7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81BCCD-A38E-3DD6-2994-203901BCEBFB}"/>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4" name="Footer Placeholder 3">
            <a:extLst>
              <a:ext uri="{FF2B5EF4-FFF2-40B4-BE49-F238E27FC236}">
                <a16:creationId xmlns:a16="http://schemas.microsoft.com/office/drawing/2014/main" id="{1D7AA4E1-016D-61E7-047D-9B2BBFF2ED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9D4DA-9D58-3817-2EC0-3F5B9CA7C85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4064941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F0ABB-7339-8EDF-3675-918ECEA018C5}"/>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3" name="Footer Placeholder 2">
            <a:extLst>
              <a:ext uri="{FF2B5EF4-FFF2-40B4-BE49-F238E27FC236}">
                <a16:creationId xmlns:a16="http://schemas.microsoft.com/office/drawing/2014/main" id="{B9A2CEE1-6F84-CF74-95C2-56B94C866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6A24E-50F8-4E6F-D4A9-6932D1FFF5E1}"/>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864485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CDA-E097-3470-F830-EBD44CAF5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C026F-A448-C2F7-BFEC-2D65F8599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A6F9A-E60A-9CE6-6EE0-77D01D16A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7BF08-83ED-39F7-DA84-289CFF11A8DA}"/>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6" name="Footer Placeholder 5">
            <a:extLst>
              <a:ext uri="{FF2B5EF4-FFF2-40B4-BE49-F238E27FC236}">
                <a16:creationId xmlns:a16="http://schemas.microsoft.com/office/drawing/2014/main" id="{9CE952A5-E9EB-3801-EE16-DD523F284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F79E2-A1E3-0125-55D7-5A956D785F34}"/>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726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473-BE3E-DDB9-C3CD-249D0B680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E2143-49B0-9D19-7F99-535D788CF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9E907-CFE1-6E01-1CA6-E79EBA146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E3B8A-B66C-AB2B-664D-46E4D8BD9AAB}"/>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6" name="Footer Placeholder 5">
            <a:extLst>
              <a:ext uri="{FF2B5EF4-FFF2-40B4-BE49-F238E27FC236}">
                <a16:creationId xmlns:a16="http://schemas.microsoft.com/office/drawing/2014/main" id="{D71C9710-019A-781A-845E-5A00C30D6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B37CE-21E2-AE8B-2FF4-D4DCCDBD80EC}"/>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113636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756A-C404-CDB0-AC6F-40FD347C3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5392-8232-560B-1B5F-5903EA57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55A8-071D-DC22-A29F-97838E40F4E5}"/>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E71D62B3-7714-3756-7899-855FC0F2F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2F30C-3DFB-F98F-A83C-315C8FE2F04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646346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22FDD7-9F7A-EEF7-6574-31DB1EC4A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59EE-2792-594D-915D-C7260C4A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C2A3-0CA4-E0AB-E515-2063536D20B0}"/>
              </a:ext>
            </a:extLst>
          </p:cNvPr>
          <p:cNvSpPr>
            <a:spLocks noGrp="1"/>
          </p:cNvSpPr>
          <p:nvPr>
            <p:ph type="dt" sz="half" idx="10"/>
          </p:nvPr>
        </p:nvSpPr>
        <p:spPr/>
        <p:txBody>
          <a:body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59083A41-F090-5330-A0DF-678540E8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8CB25-3A8F-CFB2-BA46-B26183E4A248}"/>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77010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3/2/2025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8E198F-A3E9-E14D-93C4-6AE2B2A76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412D-9A59-16DE-EC15-4D842EBDB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30826-C324-CDF5-9AFB-37CD0F4AB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C9E7F8-1C67-4E99-97B6-F00FA4CECCC0}" type="datetimeFigureOut">
              <a:rPr lang="en-US" smtClean="0"/>
              <a:t>3/2/2025</a:t>
            </a:fld>
            <a:endParaRPr lang="en-US"/>
          </a:p>
        </p:txBody>
      </p:sp>
      <p:sp>
        <p:nvSpPr>
          <p:cNvPr id="5" name="Footer Placeholder 4">
            <a:extLst>
              <a:ext uri="{FF2B5EF4-FFF2-40B4-BE49-F238E27FC236}">
                <a16:creationId xmlns:a16="http://schemas.microsoft.com/office/drawing/2014/main" id="{98E46033-224B-57AC-EBCA-6657B7F92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E51BF-C1C9-FC8E-7129-3B76CE4C4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C6ECA-2FE5-4380-8873-1D8E30ED61A7}" type="slidenum">
              <a:rPr lang="en-US" smtClean="0"/>
              <a:t>‹#›</a:t>
            </a:fld>
            <a:endParaRPr lang="en-US"/>
          </a:p>
        </p:txBody>
      </p:sp>
    </p:spTree>
    <p:extLst>
      <p:ext uri="{BB962C8B-B14F-4D97-AF65-F5344CB8AC3E}">
        <p14:creationId xmlns:p14="http://schemas.microsoft.com/office/powerpoint/2010/main" val="183198177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6000" b="1" dirty="0">
                <a:solidFill>
                  <a:schemeClr val="bg1"/>
                </a:solidFill>
              </a:rPr>
              <a:t>Scripture Reading</a:t>
            </a:r>
          </a:p>
          <a:p>
            <a:pPr marL="0" indent="0" algn="ctr">
              <a:buNone/>
            </a:pPr>
            <a:r>
              <a:rPr lang="en-US" sz="4800" b="1" i="1" dirty="0">
                <a:solidFill>
                  <a:schemeClr val="accent4">
                    <a:lumMod val="60000"/>
                    <a:lumOff val="40000"/>
                  </a:schemeClr>
                </a:solidFill>
              </a:rPr>
              <a:t>1</a:t>
            </a:r>
            <a:r>
              <a:rPr lang="en-US" sz="4800" b="1" i="1" baseline="30000" dirty="0">
                <a:solidFill>
                  <a:schemeClr val="accent4">
                    <a:lumMod val="60000"/>
                    <a:lumOff val="40000"/>
                  </a:schemeClr>
                </a:solidFill>
              </a:rPr>
              <a:t>st</a:t>
            </a:r>
            <a:r>
              <a:rPr lang="en-US" sz="4800" b="1" i="1" dirty="0">
                <a:solidFill>
                  <a:schemeClr val="accent4">
                    <a:lumMod val="60000"/>
                    <a:lumOff val="40000"/>
                  </a:schemeClr>
                </a:solidFill>
              </a:rPr>
              <a:t> Thessalonians 5:1-11</a:t>
            </a:r>
          </a:p>
          <a:p>
            <a:pPr marL="0" indent="0" algn="ctr">
              <a:buNone/>
            </a:pPr>
            <a:endParaRPr lang="en-US" sz="4800" b="1" dirty="0">
              <a:solidFill>
                <a:srgbClr val="FF3300"/>
              </a:solidFill>
            </a:endParaRPr>
          </a:p>
          <a:p>
            <a:pPr marL="0" indent="0" algn="ctr">
              <a:buNone/>
            </a:pPr>
            <a:r>
              <a:rPr lang="en-US" sz="4800" b="1" dirty="0">
                <a:solidFill>
                  <a:srgbClr val="FF3300"/>
                </a:solidFill>
              </a:rPr>
              <a:t>Page </a:t>
            </a:r>
            <a:r>
              <a:rPr lang="en-US" sz="5400" b="1" dirty="0">
                <a:solidFill>
                  <a:srgbClr val="FFCC00"/>
                </a:solidFill>
              </a:rPr>
              <a:t>1174</a:t>
            </a:r>
            <a:r>
              <a:rPr lang="en-US" sz="4800" b="1" dirty="0">
                <a:solidFill>
                  <a:srgbClr val="FF3300"/>
                </a:solidFill>
              </a:rPr>
              <a:t>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28B9F-EDAA-E5E5-4D55-8A62A17FC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66EA8F-4829-2565-B643-70F8A39B7DB0}"/>
              </a:ext>
            </a:extLst>
          </p:cNvPr>
          <p:cNvSpPr>
            <a:spLocks noGrp="1"/>
          </p:cNvSpPr>
          <p:nvPr>
            <p:ph type="title"/>
          </p:nvPr>
        </p:nvSpPr>
        <p:spPr/>
        <p:txBody>
          <a:bodyPr>
            <a:normAutofit/>
          </a:bodyPr>
          <a:lstStyle/>
          <a:p>
            <a:r>
              <a:rPr lang="en-US" sz="3200" b="1" dirty="0">
                <a:solidFill>
                  <a:srgbClr val="C00000"/>
                </a:solidFill>
              </a:rPr>
              <a:t>II.</a:t>
            </a:r>
            <a:r>
              <a:rPr lang="en-US" sz="3200" b="1" dirty="0"/>
              <a:t> Children of light will not share the destiny of the lost (</a:t>
            </a:r>
            <a:r>
              <a:rPr lang="en-US" sz="3200" b="1" i="1" dirty="0"/>
              <a:t>verses 4-5, 9</a:t>
            </a:r>
            <a:r>
              <a:rPr lang="en-US" sz="3200" b="1" dirty="0"/>
              <a:t>)</a:t>
            </a:r>
          </a:p>
        </p:txBody>
      </p:sp>
      <p:sp>
        <p:nvSpPr>
          <p:cNvPr id="3" name="Content Placeholder 2">
            <a:extLst>
              <a:ext uri="{FF2B5EF4-FFF2-40B4-BE49-F238E27FC236}">
                <a16:creationId xmlns:a16="http://schemas.microsoft.com/office/drawing/2014/main" id="{41B29BB3-A46B-DCB2-802F-FE7BEDCE4B41}"/>
              </a:ext>
            </a:extLst>
          </p:cNvPr>
          <p:cNvSpPr>
            <a:spLocks noGrp="1"/>
          </p:cNvSpPr>
          <p:nvPr>
            <p:ph idx="1"/>
          </p:nvPr>
        </p:nvSpPr>
        <p:spPr/>
        <p:txBody>
          <a:bodyPr>
            <a:normAutofit/>
          </a:bodyPr>
          <a:lstStyle/>
          <a:p>
            <a:pPr marL="0" indent="0">
              <a:buNone/>
            </a:pPr>
            <a:r>
              <a:rPr lang="en-US" sz="2400" b="1" dirty="0">
                <a:solidFill>
                  <a:srgbClr val="FF0000"/>
                </a:solidFill>
              </a:rPr>
              <a:t>4</a:t>
            </a:r>
            <a:r>
              <a:rPr lang="en-US" b="1" dirty="0"/>
              <a:t> </a:t>
            </a:r>
            <a:r>
              <a:rPr lang="en-US" b="1" i="1" dirty="0"/>
              <a:t>But you are not in darkness, brothers, </a:t>
            </a:r>
            <a:r>
              <a:rPr lang="en-US" b="1" i="1" dirty="0">
                <a:solidFill>
                  <a:srgbClr val="0070C0"/>
                </a:solidFill>
              </a:rPr>
              <a:t>for </a:t>
            </a:r>
            <a:r>
              <a:rPr lang="en-US" b="1" i="1" dirty="0">
                <a:solidFill>
                  <a:srgbClr val="00B050"/>
                </a:solidFill>
              </a:rPr>
              <a:t>that day </a:t>
            </a:r>
            <a:r>
              <a:rPr lang="en-US" b="1" i="1" dirty="0">
                <a:solidFill>
                  <a:srgbClr val="0070C0"/>
                </a:solidFill>
              </a:rPr>
              <a:t>to surprise you like a thief</a:t>
            </a:r>
            <a:r>
              <a:rPr lang="en-US" b="1" dirty="0"/>
              <a:t>. </a:t>
            </a:r>
            <a:r>
              <a:rPr lang="en-US" sz="2400" b="1" dirty="0">
                <a:solidFill>
                  <a:srgbClr val="FF0000"/>
                </a:solidFill>
              </a:rPr>
              <a:t>5</a:t>
            </a:r>
            <a:r>
              <a:rPr lang="en-US" b="1" dirty="0"/>
              <a:t> </a:t>
            </a:r>
            <a:r>
              <a:rPr lang="en-US" b="1" i="1" dirty="0"/>
              <a:t>For you are all children of light, children of the day. We are not of the night or of the darkness</a:t>
            </a:r>
            <a:r>
              <a:rPr lang="en-US" b="1" dirty="0"/>
              <a:t>.</a:t>
            </a:r>
          </a:p>
          <a:p>
            <a:pPr marL="0" indent="0">
              <a:buNone/>
            </a:pPr>
            <a:r>
              <a:rPr lang="en-US" sz="2400" b="1" dirty="0">
                <a:solidFill>
                  <a:srgbClr val="FF0000"/>
                </a:solidFill>
              </a:rPr>
              <a:t>9</a:t>
            </a:r>
            <a:r>
              <a:rPr lang="en-US" b="1" dirty="0"/>
              <a:t> </a:t>
            </a:r>
            <a:r>
              <a:rPr lang="en-US" b="1" i="1" dirty="0"/>
              <a:t>For </a:t>
            </a:r>
            <a:r>
              <a:rPr lang="en-US" b="1" i="1" dirty="0">
                <a:solidFill>
                  <a:srgbClr val="0070C0"/>
                </a:solidFill>
              </a:rPr>
              <a:t>God has not destined us for wrath</a:t>
            </a:r>
            <a:r>
              <a:rPr lang="en-US" b="1" i="1" dirty="0"/>
              <a:t>, </a:t>
            </a:r>
            <a:r>
              <a:rPr lang="en-US" b="1" i="1" dirty="0">
                <a:solidFill>
                  <a:srgbClr val="0070C0"/>
                </a:solidFill>
              </a:rPr>
              <a:t>but</a:t>
            </a:r>
            <a:r>
              <a:rPr lang="en-US" b="1" i="1" dirty="0"/>
              <a:t> to obtain </a:t>
            </a:r>
            <a:r>
              <a:rPr lang="en-US" b="1" i="1" dirty="0">
                <a:solidFill>
                  <a:srgbClr val="0070C0"/>
                </a:solidFill>
              </a:rPr>
              <a:t>salvation</a:t>
            </a:r>
            <a:r>
              <a:rPr lang="en-US" b="1" i="1" dirty="0"/>
              <a:t> through our Lord Jesus Christ</a:t>
            </a:r>
            <a:r>
              <a:rPr lang="en-US" b="1" dirty="0"/>
              <a:t>.</a:t>
            </a:r>
          </a:p>
          <a:p>
            <a:pPr marL="0" indent="0">
              <a:buNone/>
            </a:pPr>
            <a:r>
              <a:rPr lang="en-US" b="1" dirty="0"/>
              <a:t>“</a:t>
            </a:r>
            <a:r>
              <a:rPr lang="en-US" b="1" i="1" dirty="0"/>
              <a:t>For </a:t>
            </a:r>
            <a:r>
              <a:rPr lang="en-US" b="1" i="1" dirty="0">
                <a:solidFill>
                  <a:srgbClr val="0070C0"/>
                </a:solidFill>
              </a:rPr>
              <a:t>He rescued us from </a:t>
            </a:r>
            <a:r>
              <a:rPr lang="en-US" b="1" i="1" dirty="0"/>
              <a:t>the domain of </a:t>
            </a:r>
            <a:r>
              <a:rPr lang="en-US" b="1" i="1" dirty="0">
                <a:solidFill>
                  <a:srgbClr val="0070C0"/>
                </a:solidFill>
              </a:rPr>
              <a:t>darkness</a:t>
            </a:r>
            <a:r>
              <a:rPr lang="en-US" b="1" i="1" dirty="0"/>
              <a:t>, and </a:t>
            </a:r>
            <a:r>
              <a:rPr lang="en-US" b="1" i="1" dirty="0">
                <a:solidFill>
                  <a:srgbClr val="0070C0"/>
                </a:solidFill>
              </a:rPr>
              <a:t>transferred us </a:t>
            </a:r>
            <a:r>
              <a:rPr lang="en-US" b="1" i="1" dirty="0"/>
              <a:t>to the kingdom of His beloved Son</a:t>
            </a:r>
            <a:r>
              <a:rPr lang="en-US" b="1" dirty="0"/>
              <a:t>.” </a:t>
            </a:r>
            <a:r>
              <a:rPr lang="en-US" b="1" dirty="0">
                <a:solidFill>
                  <a:srgbClr val="C00000"/>
                </a:solidFill>
              </a:rPr>
              <a:t>Colossians 1:13, NASB </a:t>
            </a:r>
          </a:p>
          <a:p>
            <a:pPr marL="0" indent="0">
              <a:buNone/>
            </a:pPr>
            <a:endParaRPr lang="en-US" b="1" dirty="0">
              <a:solidFill>
                <a:srgbClr val="C00000"/>
              </a:solidFill>
            </a:endParaRPr>
          </a:p>
        </p:txBody>
      </p:sp>
    </p:spTree>
    <p:extLst>
      <p:ext uri="{BB962C8B-B14F-4D97-AF65-F5344CB8AC3E}">
        <p14:creationId xmlns:p14="http://schemas.microsoft.com/office/powerpoint/2010/main" val="2904003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BB36-4CD6-0379-B4EC-B749297CA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2D9F1-1819-EE8E-E962-3ED0F849E1DC}"/>
              </a:ext>
            </a:extLst>
          </p:cNvPr>
          <p:cNvSpPr>
            <a:spLocks noGrp="1"/>
          </p:cNvSpPr>
          <p:nvPr>
            <p:ph type="title"/>
          </p:nvPr>
        </p:nvSpPr>
        <p:spPr/>
        <p:txBody>
          <a:bodyPr>
            <a:normAutofit/>
          </a:bodyPr>
          <a:lstStyle/>
          <a:p>
            <a:r>
              <a:rPr lang="en-US" sz="3200" b="1" dirty="0">
                <a:solidFill>
                  <a:srgbClr val="C00000"/>
                </a:solidFill>
              </a:rPr>
              <a:t>III.</a:t>
            </a:r>
            <a:r>
              <a:rPr lang="en-US" sz="3200" b="1" dirty="0"/>
              <a:t> Children of light ought to reflect what they’re destined for (</a:t>
            </a:r>
            <a:r>
              <a:rPr lang="en-US" sz="3200" b="1" i="1" dirty="0"/>
              <a:t>verses 6-10</a:t>
            </a:r>
            <a:r>
              <a:rPr lang="en-US" sz="3200" b="1" dirty="0"/>
              <a:t>)</a:t>
            </a:r>
          </a:p>
        </p:txBody>
      </p:sp>
      <p:sp>
        <p:nvSpPr>
          <p:cNvPr id="3" name="Content Placeholder 2">
            <a:extLst>
              <a:ext uri="{FF2B5EF4-FFF2-40B4-BE49-F238E27FC236}">
                <a16:creationId xmlns:a16="http://schemas.microsoft.com/office/drawing/2014/main" id="{C15F7823-748D-4D60-1406-DEED87679DB8}"/>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6</a:t>
            </a:r>
            <a:r>
              <a:rPr lang="en-US" b="1" dirty="0"/>
              <a:t> </a:t>
            </a:r>
            <a:r>
              <a:rPr lang="en-US" b="1" i="1" dirty="0"/>
              <a:t>So then let us not </a:t>
            </a:r>
            <a:r>
              <a:rPr lang="en-US" b="1" i="1" dirty="0">
                <a:solidFill>
                  <a:srgbClr val="0070C0"/>
                </a:solidFill>
              </a:rPr>
              <a:t>sleep</a:t>
            </a:r>
            <a:r>
              <a:rPr lang="en-US" b="1" i="1" dirty="0"/>
              <a:t>,</a:t>
            </a:r>
            <a:r>
              <a:rPr lang="en-US" b="1" dirty="0">
                <a:solidFill>
                  <a:srgbClr val="FF0000"/>
                </a:solidFill>
              </a:rPr>
              <a:t>*</a:t>
            </a:r>
            <a:r>
              <a:rPr lang="en-US" b="1" i="1" dirty="0"/>
              <a:t> as others do, but let us </a:t>
            </a:r>
            <a:r>
              <a:rPr lang="en-US" b="1" i="1" dirty="0">
                <a:solidFill>
                  <a:srgbClr val="0070C0"/>
                </a:solidFill>
              </a:rPr>
              <a:t>keep awake and be sober</a:t>
            </a:r>
            <a:r>
              <a:rPr lang="en-US" b="1" dirty="0"/>
              <a:t>. </a:t>
            </a:r>
            <a:r>
              <a:rPr lang="en-US" sz="2400" b="1" dirty="0">
                <a:solidFill>
                  <a:srgbClr val="FF0000"/>
                </a:solidFill>
              </a:rPr>
              <a:t>7</a:t>
            </a:r>
            <a:r>
              <a:rPr lang="en-US" b="1" dirty="0"/>
              <a:t> </a:t>
            </a:r>
            <a:r>
              <a:rPr lang="en-US" b="1" i="1" dirty="0"/>
              <a:t>For those who </a:t>
            </a:r>
            <a:r>
              <a:rPr lang="en-US" b="1" i="1" dirty="0">
                <a:solidFill>
                  <a:srgbClr val="00B050"/>
                </a:solidFill>
              </a:rPr>
              <a:t>sleep</a:t>
            </a:r>
            <a:r>
              <a:rPr lang="en-US" b="1" i="1" dirty="0"/>
              <a:t>, </a:t>
            </a:r>
            <a:r>
              <a:rPr lang="en-US" b="1" i="1" dirty="0">
                <a:solidFill>
                  <a:srgbClr val="00B050"/>
                </a:solidFill>
              </a:rPr>
              <a:t>sleep</a:t>
            </a:r>
            <a:r>
              <a:rPr lang="en-US" b="1" dirty="0">
                <a:solidFill>
                  <a:srgbClr val="FF0000"/>
                </a:solidFill>
              </a:rPr>
              <a:t>**</a:t>
            </a:r>
            <a:r>
              <a:rPr lang="en-US" b="1" i="1" dirty="0"/>
              <a:t> at night, and those who get drunk, are </a:t>
            </a:r>
            <a:r>
              <a:rPr lang="en-US" b="1" i="1" dirty="0">
                <a:solidFill>
                  <a:srgbClr val="0070C0"/>
                </a:solidFill>
              </a:rPr>
              <a:t>drunk at night</a:t>
            </a:r>
            <a:r>
              <a:rPr lang="en-US" b="1" dirty="0"/>
              <a:t>. </a:t>
            </a:r>
          </a:p>
          <a:p>
            <a:pPr marL="0" indent="0">
              <a:buNone/>
            </a:pPr>
            <a:r>
              <a:rPr lang="en-US" b="1" dirty="0">
                <a:solidFill>
                  <a:srgbClr val="FF0000"/>
                </a:solidFill>
              </a:rPr>
              <a:t>* </a:t>
            </a:r>
            <a:r>
              <a:rPr lang="en-US" b="1" dirty="0">
                <a:solidFill>
                  <a:srgbClr val="0070C0"/>
                </a:solidFill>
              </a:rPr>
              <a:t>Spiritually lethargic </a:t>
            </a:r>
            <a:endParaRPr lang="en-US" b="1" dirty="0">
              <a:solidFill>
                <a:srgbClr val="FF0000"/>
              </a:solidFill>
            </a:endParaRPr>
          </a:p>
          <a:p>
            <a:pPr marL="0" indent="0">
              <a:buNone/>
            </a:pPr>
            <a:r>
              <a:rPr lang="en-US" b="1" dirty="0">
                <a:solidFill>
                  <a:srgbClr val="FF0000"/>
                </a:solidFill>
              </a:rPr>
              <a:t>** </a:t>
            </a:r>
            <a:r>
              <a:rPr lang="en-US" b="1" dirty="0">
                <a:solidFill>
                  <a:srgbClr val="00B050"/>
                </a:solidFill>
              </a:rPr>
              <a:t>Physical sleep</a:t>
            </a:r>
          </a:p>
          <a:p>
            <a:pPr marL="0" indent="0">
              <a:buNone/>
            </a:pPr>
            <a:r>
              <a:rPr lang="en-US" b="1" dirty="0"/>
              <a:t>“Though it is impossible for the day of the Lord to catch Christians unprepared, it is possible for them to adopt the same lifestyle as those who will be caught unawares.” </a:t>
            </a:r>
            <a:r>
              <a:rPr lang="en-US" b="1" dirty="0">
                <a:solidFill>
                  <a:srgbClr val="C00000"/>
                </a:solidFill>
              </a:rPr>
              <a:t>Robert Thomas, commentary on verse 6 </a:t>
            </a:r>
          </a:p>
        </p:txBody>
      </p:sp>
    </p:spTree>
    <p:extLst>
      <p:ext uri="{BB962C8B-B14F-4D97-AF65-F5344CB8AC3E}">
        <p14:creationId xmlns:p14="http://schemas.microsoft.com/office/powerpoint/2010/main" val="354219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par>
                          <p:cTn id="12" fill="hold">
                            <p:stCondLst>
                              <p:cond delay="4000"/>
                            </p:stCondLst>
                            <p:childTnLst>
                              <p:par>
                                <p:cTn id="13" presetID="6"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E4395-5FA6-F244-29EC-729E5BABFD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0E2304-567E-4955-AB6D-4F9A16F2335B}"/>
              </a:ext>
            </a:extLst>
          </p:cNvPr>
          <p:cNvSpPr>
            <a:spLocks noGrp="1"/>
          </p:cNvSpPr>
          <p:nvPr>
            <p:ph type="title"/>
          </p:nvPr>
        </p:nvSpPr>
        <p:spPr/>
        <p:txBody>
          <a:bodyPr>
            <a:normAutofit/>
          </a:bodyPr>
          <a:lstStyle/>
          <a:p>
            <a:r>
              <a:rPr lang="en-US" sz="3200" b="1" dirty="0">
                <a:solidFill>
                  <a:srgbClr val="C00000"/>
                </a:solidFill>
              </a:rPr>
              <a:t>III.</a:t>
            </a:r>
            <a:r>
              <a:rPr lang="en-US" sz="3200" b="1" dirty="0"/>
              <a:t> Children of light ought to reflect what they’re destined for (</a:t>
            </a:r>
            <a:r>
              <a:rPr lang="en-US" sz="3200" b="1" i="1" dirty="0"/>
              <a:t>verses 6-10</a:t>
            </a:r>
            <a:r>
              <a:rPr lang="en-US" sz="3200" b="1" dirty="0"/>
              <a:t>)</a:t>
            </a:r>
          </a:p>
        </p:txBody>
      </p:sp>
      <p:sp>
        <p:nvSpPr>
          <p:cNvPr id="3" name="Content Placeholder 2">
            <a:extLst>
              <a:ext uri="{FF2B5EF4-FFF2-40B4-BE49-F238E27FC236}">
                <a16:creationId xmlns:a16="http://schemas.microsoft.com/office/drawing/2014/main" id="{233AADF7-5CF3-3BA5-FA5D-D1F3C6CC284C}"/>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8</a:t>
            </a:r>
            <a:r>
              <a:rPr lang="en-US" b="1" dirty="0"/>
              <a:t> </a:t>
            </a:r>
            <a:r>
              <a:rPr lang="en-US" b="1" i="1" dirty="0"/>
              <a:t>But since </a:t>
            </a:r>
            <a:r>
              <a:rPr lang="en-US" b="1" i="1" dirty="0">
                <a:solidFill>
                  <a:srgbClr val="0070C0"/>
                </a:solidFill>
              </a:rPr>
              <a:t>we belong to the day</a:t>
            </a:r>
            <a:r>
              <a:rPr lang="en-US" b="1" i="1" dirty="0"/>
              <a:t>,</a:t>
            </a:r>
            <a:r>
              <a:rPr lang="en-US" b="1" dirty="0"/>
              <a:t> </a:t>
            </a:r>
            <a:r>
              <a:rPr lang="en-US" b="1" i="1" dirty="0"/>
              <a:t>let us </a:t>
            </a:r>
            <a:r>
              <a:rPr lang="en-US" b="1" i="1" dirty="0">
                <a:solidFill>
                  <a:srgbClr val="0070C0"/>
                </a:solidFill>
              </a:rPr>
              <a:t>be sober</a:t>
            </a:r>
            <a:r>
              <a:rPr lang="en-US" b="1" i="1" dirty="0"/>
              <a:t>, having put on the </a:t>
            </a:r>
            <a:r>
              <a:rPr lang="en-US" b="1" i="1" dirty="0">
                <a:solidFill>
                  <a:srgbClr val="0070C0"/>
                </a:solidFill>
              </a:rPr>
              <a:t>breastplate </a:t>
            </a:r>
            <a:r>
              <a:rPr lang="en-US" b="1" i="1" dirty="0"/>
              <a:t>of</a:t>
            </a:r>
            <a:r>
              <a:rPr lang="en-US" b="1" i="1" dirty="0">
                <a:solidFill>
                  <a:srgbClr val="0070C0"/>
                </a:solidFill>
              </a:rPr>
              <a:t> faith </a:t>
            </a:r>
            <a:r>
              <a:rPr lang="en-US" b="1" i="1" dirty="0"/>
              <a:t>and</a:t>
            </a:r>
            <a:r>
              <a:rPr lang="en-US" b="1" i="1" dirty="0">
                <a:solidFill>
                  <a:srgbClr val="0070C0"/>
                </a:solidFill>
              </a:rPr>
              <a:t> love</a:t>
            </a:r>
            <a:r>
              <a:rPr lang="en-US" b="1" i="1" dirty="0"/>
              <a:t>, and for </a:t>
            </a:r>
            <a:r>
              <a:rPr lang="en-US" b="1" i="1" dirty="0">
                <a:solidFill>
                  <a:srgbClr val="0070C0"/>
                </a:solidFill>
              </a:rPr>
              <a:t>a helmet </a:t>
            </a:r>
            <a:r>
              <a:rPr lang="en-US" b="1" i="1" dirty="0"/>
              <a:t>the</a:t>
            </a:r>
            <a:r>
              <a:rPr lang="en-US" b="1" i="1" dirty="0">
                <a:solidFill>
                  <a:srgbClr val="0070C0"/>
                </a:solidFill>
              </a:rPr>
              <a:t> hope of salvation</a:t>
            </a:r>
            <a:r>
              <a:rPr lang="en-US" b="1" dirty="0"/>
              <a:t>. </a:t>
            </a:r>
          </a:p>
          <a:p>
            <a:pPr marL="0" indent="0">
              <a:buNone/>
            </a:pPr>
            <a:r>
              <a:rPr lang="en-US" b="1" dirty="0"/>
              <a:t>“</a:t>
            </a:r>
            <a:r>
              <a:rPr lang="en-US" b="1" i="1" dirty="0">
                <a:solidFill>
                  <a:srgbClr val="0070C0"/>
                </a:solidFill>
              </a:rPr>
              <a:t>You are not your own</a:t>
            </a:r>
            <a:r>
              <a:rPr lang="en-US" b="1" i="1" dirty="0"/>
              <a:t>, for you were bought with a price. </a:t>
            </a:r>
            <a:r>
              <a:rPr lang="en-US" b="1" i="1" dirty="0">
                <a:solidFill>
                  <a:srgbClr val="0070C0"/>
                </a:solidFill>
              </a:rPr>
              <a:t>So glorify God in your body</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6:19-20</a:t>
            </a:r>
          </a:p>
          <a:p>
            <a:pPr marL="0" indent="0">
              <a:buNone/>
            </a:pPr>
            <a:r>
              <a:rPr lang="en-US" b="1" dirty="0"/>
              <a:t>“If we find ourselves with a desire that nothing in this world can satisfy, the most probable explanation is that </a:t>
            </a:r>
            <a:r>
              <a:rPr lang="en-US" b="1" dirty="0">
                <a:solidFill>
                  <a:srgbClr val="0070C0"/>
                </a:solidFill>
              </a:rPr>
              <a:t>we were made for another world</a:t>
            </a:r>
            <a:r>
              <a:rPr lang="en-US" b="1" dirty="0"/>
              <a:t>.” </a:t>
            </a:r>
            <a:r>
              <a:rPr lang="en-US" b="1" dirty="0">
                <a:solidFill>
                  <a:srgbClr val="C00000"/>
                </a:solidFill>
              </a:rPr>
              <a:t>C.S. Lewis </a:t>
            </a:r>
          </a:p>
          <a:p>
            <a:pPr marL="0" indent="0">
              <a:buNone/>
            </a:pPr>
            <a:endParaRPr lang="en-US" b="1" dirty="0"/>
          </a:p>
        </p:txBody>
      </p:sp>
    </p:spTree>
    <p:extLst>
      <p:ext uri="{BB962C8B-B14F-4D97-AF65-F5344CB8AC3E}">
        <p14:creationId xmlns:p14="http://schemas.microsoft.com/office/powerpoint/2010/main" val="128381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4D0B6-932A-593A-CB86-ED0064CA5A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EBD826-89E2-C2F2-4FCE-871E881682C3}"/>
              </a:ext>
            </a:extLst>
          </p:cNvPr>
          <p:cNvSpPr>
            <a:spLocks noGrp="1"/>
          </p:cNvSpPr>
          <p:nvPr>
            <p:ph type="title"/>
          </p:nvPr>
        </p:nvSpPr>
        <p:spPr/>
        <p:txBody>
          <a:bodyPr>
            <a:normAutofit/>
          </a:bodyPr>
          <a:lstStyle/>
          <a:p>
            <a:r>
              <a:rPr lang="en-US" sz="3200" b="1" dirty="0">
                <a:solidFill>
                  <a:srgbClr val="C00000"/>
                </a:solidFill>
              </a:rPr>
              <a:t>III.</a:t>
            </a:r>
            <a:r>
              <a:rPr lang="en-US" sz="3200" b="1" dirty="0"/>
              <a:t> Children of light ought to reflect what they’re destined for (</a:t>
            </a:r>
            <a:r>
              <a:rPr lang="en-US" sz="3200" b="1" i="1" dirty="0"/>
              <a:t>verses 6-10</a:t>
            </a:r>
            <a:r>
              <a:rPr lang="en-US" sz="3200" b="1" dirty="0"/>
              <a:t>)</a:t>
            </a:r>
          </a:p>
        </p:txBody>
      </p:sp>
      <p:sp>
        <p:nvSpPr>
          <p:cNvPr id="3" name="Content Placeholder 2">
            <a:extLst>
              <a:ext uri="{FF2B5EF4-FFF2-40B4-BE49-F238E27FC236}">
                <a16:creationId xmlns:a16="http://schemas.microsoft.com/office/drawing/2014/main" id="{54004E7F-F6AB-FA68-90CF-6DFD41EC7D7C}"/>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9</a:t>
            </a:r>
            <a:r>
              <a:rPr lang="en-US" b="1" dirty="0"/>
              <a:t> </a:t>
            </a:r>
            <a:r>
              <a:rPr lang="en-US" b="1" i="1" dirty="0"/>
              <a:t>For </a:t>
            </a:r>
            <a:r>
              <a:rPr lang="en-US" b="1" i="1" dirty="0">
                <a:solidFill>
                  <a:srgbClr val="0070C0"/>
                </a:solidFill>
              </a:rPr>
              <a:t>God has </a:t>
            </a:r>
            <a:r>
              <a:rPr lang="en-US" b="1" i="1" dirty="0"/>
              <a:t>not </a:t>
            </a:r>
            <a:r>
              <a:rPr lang="en-US" b="1" i="1" dirty="0">
                <a:solidFill>
                  <a:srgbClr val="0070C0"/>
                </a:solidFill>
              </a:rPr>
              <a:t>destined us for </a:t>
            </a:r>
            <a:r>
              <a:rPr lang="en-US" b="1" i="1" dirty="0"/>
              <a:t>wrath, but to obtain </a:t>
            </a:r>
            <a:r>
              <a:rPr lang="en-US" b="1" i="1" dirty="0">
                <a:solidFill>
                  <a:srgbClr val="0070C0"/>
                </a:solidFill>
              </a:rPr>
              <a:t>salvation</a:t>
            </a:r>
            <a:r>
              <a:rPr lang="en-US" b="1" i="1" dirty="0"/>
              <a:t> through our Lord </a:t>
            </a:r>
            <a:r>
              <a:rPr lang="en-US" b="1" i="1" dirty="0">
                <a:solidFill>
                  <a:srgbClr val="0070C0"/>
                </a:solidFill>
              </a:rPr>
              <a:t>Jesus Christ</a:t>
            </a:r>
            <a:r>
              <a:rPr lang="en-US" b="1" dirty="0"/>
              <a:t>, </a:t>
            </a:r>
            <a:r>
              <a:rPr lang="en-US" sz="2400" b="1" dirty="0">
                <a:solidFill>
                  <a:srgbClr val="FF0000"/>
                </a:solidFill>
              </a:rPr>
              <a:t>10</a:t>
            </a:r>
            <a:r>
              <a:rPr lang="en-US" b="1" dirty="0"/>
              <a:t> </a:t>
            </a:r>
            <a:r>
              <a:rPr lang="en-US" b="1" i="1" dirty="0"/>
              <a:t>who </a:t>
            </a:r>
            <a:r>
              <a:rPr lang="en-US" b="1" i="1" dirty="0">
                <a:solidFill>
                  <a:srgbClr val="0070C0"/>
                </a:solidFill>
              </a:rPr>
              <a:t>died for us so that </a:t>
            </a:r>
            <a:r>
              <a:rPr lang="en-US" b="1" i="1" dirty="0"/>
              <a:t>whether we are awake or asleep </a:t>
            </a:r>
            <a:r>
              <a:rPr lang="en-US" b="1" i="1" dirty="0">
                <a:solidFill>
                  <a:srgbClr val="0070C0"/>
                </a:solidFill>
              </a:rPr>
              <a:t>we might live with him</a:t>
            </a:r>
            <a:r>
              <a:rPr lang="en-US" b="1" dirty="0"/>
              <a:t>. </a:t>
            </a:r>
          </a:p>
          <a:p>
            <a:pPr marL="0" indent="0">
              <a:buNone/>
            </a:pPr>
            <a:r>
              <a:rPr lang="en-US" b="1" dirty="0">
                <a:solidFill>
                  <a:srgbClr val="C00000"/>
                </a:solidFill>
              </a:rPr>
              <a:t>1)</a:t>
            </a:r>
            <a:r>
              <a:rPr lang="en-US" dirty="0"/>
              <a:t> </a:t>
            </a:r>
            <a:r>
              <a:rPr lang="en-US" b="1" dirty="0"/>
              <a:t>He has died the death our sins deserved so that He can freely give us the eternal life we don’t deserve.</a:t>
            </a:r>
          </a:p>
          <a:p>
            <a:pPr marL="0" indent="0">
              <a:buNone/>
            </a:pPr>
            <a:r>
              <a:rPr lang="en-US" b="1" dirty="0">
                <a:solidFill>
                  <a:srgbClr val="C00000"/>
                </a:solidFill>
              </a:rPr>
              <a:t>2) </a:t>
            </a:r>
            <a:r>
              <a:rPr lang="en-US" b="1" dirty="0"/>
              <a:t>He has suffered God’s judgment of wrath against us in our place so that we will never have to experience it.</a:t>
            </a:r>
          </a:p>
          <a:p>
            <a:pPr marL="0" indent="0" algn="ctr">
              <a:buNone/>
            </a:pPr>
            <a:endParaRPr lang="en-US" b="1" dirty="0">
              <a:solidFill>
                <a:srgbClr val="C00000"/>
              </a:solidFill>
            </a:endParaRPr>
          </a:p>
          <a:p>
            <a:pPr marL="0" indent="0" algn="ctr">
              <a:buNone/>
            </a:pPr>
            <a:r>
              <a:rPr lang="en-US" b="1" dirty="0">
                <a:solidFill>
                  <a:srgbClr val="C00000"/>
                </a:solidFill>
              </a:rPr>
              <a:t>Those who do not trust in Christ are destined for a death leading to an eternity of God’s wrath.</a:t>
            </a:r>
          </a:p>
        </p:txBody>
      </p:sp>
    </p:spTree>
    <p:extLst>
      <p:ext uri="{BB962C8B-B14F-4D97-AF65-F5344CB8AC3E}">
        <p14:creationId xmlns:p14="http://schemas.microsoft.com/office/powerpoint/2010/main" val="423419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3FB83-7B2E-890D-E3DD-FD3C4EC1D7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45BC8D-9583-3BE6-964E-84A2339C169B}"/>
              </a:ext>
            </a:extLst>
          </p:cNvPr>
          <p:cNvSpPr>
            <a:spLocks noGrp="1"/>
          </p:cNvSpPr>
          <p:nvPr>
            <p:ph type="title"/>
          </p:nvPr>
        </p:nvSpPr>
        <p:spPr/>
        <p:txBody>
          <a:bodyPr>
            <a:normAutofit/>
          </a:bodyPr>
          <a:lstStyle/>
          <a:p>
            <a:r>
              <a:rPr lang="en-US" sz="3200" b="1" dirty="0">
                <a:solidFill>
                  <a:srgbClr val="C00000"/>
                </a:solidFill>
              </a:rPr>
              <a:t>III.</a:t>
            </a:r>
            <a:r>
              <a:rPr lang="en-US" sz="3200" b="1" dirty="0"/>
              <a:t> Children of light ought to reflect what they’re destined for (</a:t>
            </a:r>
            <a:r>
              <a:rPr lang="en-US" sz="3200" b="1" i="1" dirty="0"/>
              <a:t>verses 6-10</a:t>
            </a:r>
            <a:r>
              <a:rPr lang="en-US" sz="3200" b="1" dirty="0"/>
              <a:t>)</a:t>
            </a:r>
          </a:p>
        </p:txBody>
      </p:sp>
      <p:sp>
        <p:nvSpPr>
          <p:cNvPr id="3" name="Content Placeholder 2">
            <a:extLst>
              <a:ext uri="{FF2B5EF4-FFF2-40B4-BE49-F238E27FC236}">
                <a16:creationId xmlns:a16="http://schemas.microsoft.com/office/drawing/2014/main" id="{E29A4491-7087-9F00-F486-632A1C32A51F}"/>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9</a:t>
            </a:r>
            <a:r>
              <a:rPr lang="en-US" b="1" dirty="0"/>
              <a:t> </a:t>
            </a:r>
            <a:r>
              <a:rPr lang="en-US" b="1" i="1" dirty="0"/>
              <a:t>For </a:t>
            </a:r>
            <a:r>
              <a:rPr lang="en-US" b="1" i="1" dirty="0">
                <a:solidFill>
                  <a:srgbClr val="0070C0"/>
                </a:solidFill>
              </a:rPr>
              <a:t>God has not destined us for wrath</a:t>
            </a:r>
            <a:r>
              <a:rPr lang="en-US" b="1" i="1" dirty="0"/>
              <a:t>, but to obtain salvation through our Lord Jesus Christ</a:t>
            </a:r>
            <a:r>
              <a:rPr lang="en-US" b="1" dirty="0"/>
              <a:t>, </a:t>
            </a:r>
            <a:r>
              <a:rPr lang="en-US" sz="2400" b="1" dirty="0">
                <a:solidFill>
                  <a:srgbClr val="FF0000"/>
                </a:solidFill>
              </a:rPr>
              <a:t>10</a:t>
            </a:r>
            <a:r>
              <a:rPr lang="en-US" b="1" dirty="0"/>
              <a:t> </a:t>
            </a:r>
            <a:r>
              <a:rPr lang="en-US" b="1" i="1" dirty="0"/>
              <a:t>who died for us so that whether we are awake or asleep we might live with him</a:t>
            </a:r>
            <a:r>
              <a:rPr lang="en-US" b="1" dirty="0"/>
              <a:t>. </a:t>
            </a:r>
          </a:p>
          <a:p>
            <a:pPr marL="0" indent="0">
              <a:buNone/>
            </a:pPr>
            <a:r>
              <a:rPr lang="en-US" b="1" dirty="0"/>
              <a:t>The day of the Lord is coming; a time when “</a:t>
            </a:r>
            <a:r>
              <a:rPr lang="en-US" b="1" i="1" dirty="0"/>
              <a:t>the heavens and earth that now exist are stored up for fire, being kept until </a:t>
            </a:r>
            <a:r>
              <a:rPr lang="en-US" b="1" i="1" dirty="0">
                <a:solidFill>
                  <a:srgbClr val="0070C0"/>
                </a:solidFill>
              </a:rPr>
              <a:t>the day of judgment and destruction of the ungodly</a:t>
            </a:r>
            <a:r>
              <a:rPr lang="en-US" b="1" i="1" dirty="0"/>
              <a:t>.</a:t>
            </a:r>
            <a:r>
              <a:rPr lang="en-US" b="1" dirty="0"/>
              <a:t>” </a:t>
            </a:r>
            <a:r>
              <a:rPr lang="en-US" b="1" dirty="0">
                <a:solidFill>
                  <a:srgbClr val="C00000"/>
                </a:solidFill>
              </a:rPr>
              <a:t>2</a:t>
            </a:r>
            <a:r>
              <a:rPr lang="en-US" b="1" baseline="30000" dirty="0">
                <a:solidFill>
                  <a:srgbClr val="C00000"/>
                </a:solidFill>
              </a:rPr>
              <a:t>nd</a:t>
            </a:r>
            <a:r>
              <a:rPr lang="en-US" b="1" dirty="0">
                <a:solidFill>
                  <a:srgbClr val="C00000"/>
                </a:solidFill>
              </a:rPr>
              <a:t> Peter 3:7</a:t>
            </a:r>
          </a:p>
          <a:p>
            <a:pPr marL="0" indent="0" algn="ctr">
              <a:buNone/>
            </a:pPr>
            <a:r>
              <a:rPr lang="en-US" b="1" dirty="0">
                <a:solidFill>
                  <a:srgbClr val="C00000"/>
                </a:solidFill>
              </a:rPr>
              <a:t>God has proven that He protects His people from His wrath in a diversity of ways, and </a:t>
            </a:r>
            <a:r>
              <a:rPr lang="en-US" b="1" u="sng" dirty="0">
                <a:solidFill>
                  <a:srgbClr val="C00000"/>
                </a:solidFill>
              </a:rPr>
              <a:t>any of those ways</a:t>
            </a:r>
            <a:r>
              <a:rPr lang="en-US" b="1" dirty="0">
                <a:solidFill>
                  <a:srgbClr val="C00000"/>
                </a:solidFill>
              </a:rPr>
              <a:t> may prove to be how he protects us from His wrath in the coming day of the Lord.</a:t>
            </a:r>
          </a:p>
        </p:txBody>
      </p:sp>
    </p:spTree>
    <p:extLst>
      <p:ext uri="{BB962C8B-B14F-4D97-AF65-F5344CB8AC3E}">
        <p14:creationId xmlns:p14="http://schemas.microsoft.com/office/powerpoint/2010/main" val="128667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4D32F-A7F3-C3D5-3D35-39A760BF5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5C3AB3-8777-6B93-BD38-82F64801AB52}"/>
              </a:ext>
            </a:extLst>
          </p:cNvPr>
          <p:cNvSpPr>
            <a:spLocks noGrp="1"/>
          </p:cNvSpPr>
          <p:nvPr>
            <p:ph type="title"/>
          </p:nvPr>
        </p:nvSpPr>
        <p:spPr/>
        <p:txBody>
          <a:bodyPr>
            <a:normAutofit/>
          </a:bodyPr>
          <a:lstStyle/>
          <a:p>
            <a:r>
              <a:rPr lang="en-US" sz="3200" b="1" dirty="0">
                <a:solidFill>
                  <a:srgbClr val="C00000"/>
                </a:solidFill>
              </a:rPr>
              <a:t>IV.</a:t>
            </a:r>
            <a:r>
              <a:rPr lang="en-US" sz="3200" b="1" dirty="0"/>
              <a:t> Be children of light! (</a:t>
            </a:r>
            <a:r>
              <a:rPr lang="en-US" sz="3200" b="1" i="1" dirty="0"/>
              <a:t>verse 11</a:t>
            </a:r>
            <a:r>
              <a:rPr lang="en-US" sz="3200" b="1" dirty="0"/>
              <a:t>)</a:t>
            </a:r>
          </a:p>
        </p:txBody>
      </p:sp>
      <p:sp>
        <p:nvSpPr>
          <p:cNvPr id="3" name="Content Placeholder 2">
            <a:extLst>
              <a:ext uri="{FF2B5EF4-FFF2-40B4-BE49-F238E27FC236}">
                <a16:creationId xmlns:a16="http://schemas.microsoft.com/office/drawing/2014/main" id="{D650E325-B752-3CF7-CB28-211CADACB4EF}"/>
              </a:ext>
            </a:extLst>
          </p:cNvPr>
          <p:cNvSpPr>
            <a:spLocks noGrp="1"/>
          </p:cNvSpPr>
          <p:nvPr>
            <p:ph idx="1"/>
          </p:nvPr>
        </p:nvSpPr>
        <p:spPr>
          <a:xfrm>
            <a:off x="838200" y="1825624"/>
            <a:ext cx="10515600" cy="4879975"/>
          </a:xfrm>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We should not be like Cain, who was of the evil one and murdered his brother. And </a:t>
            </a:r>
            <a:r>
              <a:rPr lang="en-US" b="1" i="1" dirty="0">
                <a:solidFill>
                  <a:srgbClr val="0070C0"/>
                </a:solidFill>
                <a:effectLst/>
                <a:ea typeface="Calibri" panose="020F0502020204030204" pitchFamily="34" charset="0"/>
              </a:rPr>
              <a:t>why did he murder </a:t>
            </a:r>
            <a:r>
              <a:rPr lang="en-US" b="1" i="1" dirty="0">
                <a:effectLst/>
                <a:ea typeface="Calibri" panose="020F0502020204030204" pitchFamily="34" charset="0"/>
              </a:rPr>
              <a:t>him? Because </a:t>
            </a:r>
            <a:r>
              <a:rPr lang="en-US" b="1" i="1" dirty="0">
                <a:solidFill>
                  <a:srgbClr val="0070C0"/>
                </a:solidFill>
                <a:effectLst/>
                <a:ea typeface="Calibri" panose="020F0502020204030204" pitchFamily="34" charset="0"/>
              </a:rPr>
              <a:t>his own deeds were evil</a:t>
            </a:r>
            <a:r>
              <a:rPr lang="en-US" b="1" i="1" dirty="0">
                <a:effectLst/>
                <a:ea typeface="Calibri" panose="020F0502020204030204" pitchFamily="34" charset="0"/>
              </a:rPr>
              <a:t> and </a:t>
            </a:r>
            <a:r>
              <a:rPr lang="en-US" b="1" i="1" dirty="0">
                <a:solidFill>
                  <a:srgbClr val="0070C0"/>
                </a:solidFill>
                <a:effectLst/>
                <a:ea typeface="Calibri" panose="020F0502020204030204" pitchFamily="34" charset="0"/>
              </a:rPr>
              <a:t>his brother’s righteous</a:t>
            </a:r>
            <a:r>
              <a:rPr lang="en-US" b="1" i="1" dirty="0">
                <a:effectLst/>
                <a:ea typeface="Calibri" panose="020F0502020204030204" pitchFamily="34" charset="0"/>
              </a:rPr>
              <a:t>. </a:t>
            </a:r>
            <a:r>
              <a:rPr lang="en-US" b="1" i="1" dirty="0">
                <a:solidFill>
                  <a:srgbClr val="0070C0"/>
                </a:solidFill>
                <a:effectLst/>
                <a:ea typeface="Calibri" panose="020F0502020204030204" pitchFamily="34" charset="0"/>
              </a:rPr>
              <a:t>Do not be surprised</a:t>
            </a:r>
            <a:r>
              <a:rPr lang="en-US" b="1" i="1" dirty="0">
                <a:effectLst/>
                <a:ea typeface="Calibri" panose="020F0502020204030204" pitchFamily="34" charset="0"/>
              </a:rPr>
              <a:t>, brothers, </a:t>
            </a:r>
            <a:r>
              <a:rPr lang="en-US" b="1" i="1" dirty="0">
                <a:solidFill>
                  <a:srgbClr val="0070C0"/>
                </a:solidFill>
                <a:effectLst/>
                <a:ea typeface="Calibri" panose="020F0502020204030204" pitchFamily="34" charset="0"/>
              </a:rPr>
              <a:t>that the world hates you</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1</a:t>
            </a:r>
            <a:r>
              <a:rPr lang="en-US" b="1" baseline="30000" dirty="0">
                <a:solidFill>
                  <a:srgbClr val="C00000"/>
                </a:solidFill>
                <a:effectLst/>
                <a:ea typeface="Calibri" panose="020F0502020204030204" pitchFamily="34" charset="0"/>
              </a:rPr>
              <a:t>st</a:t>
            </a:r>
            <a:r>
              <a:rPr lang="en-US" b="1" dirty="0">
                <a:solidFill>
                  <a:srgbClr val="C00000"/>
                </a:solidFill>
                <a:effectLst/>
                <a:ea typeface="Calibri" panose="020F0502020204030204" pitchFamily="34" charset="0"/>
              </a:rPr>
              <a:t> John 3:12-13</a:t>
            </a:r>
          </a:p>
          <a:p>
            <a:pPr marL="0" indent="0" algn="ctr">
              <a:buNone/>
            </a:pPr>
            <a:r>
              <a:rPr lang="en-US" b="1" dirty="0">
                <a:solidFill>
                  <a:srgbClr val="C00000"/>
                </a:solidFill>
              </a:rPr>
              <a:t>A great paradox of the mission of the church is that we’re commanded to go to the world with the gospel, an offensive message that </a:t>
            </a:r>
            <a:r>
              <a:rPr lang="en-US" b="1" u="sng" dirty="0">
                <a:solidFill>
                  <a:srgbClr val="C00000"/>
                </a:solidFill>
              </a:rPr>
              <a:t>the world hates</a:t>
            </a:r>
            <a:r>
              <a:rPr lang="en-US" b="1" dirty="0">
                <a:solidFill>
                  <a:srgbClr val="C00000"/>
                </a:solidFill>
              </a:rPr>
              <a:t> about the need for a Savior that </a:t>
            </a:r>
            <a:r>
              <a:rPr lang="en-US" b="1" u="sng" dirty="0">
                <a:solidFill>
                  <a:srgbClr val="C00000"/>
                </a:solidFill>
              </a:rPr>
              <a:t>the world hates</a:t>
            </a:r>
            <a:r>
              <a:rPr lang="en-US" b="1" dirty="0">
                <a:solidFill>
                  <a:srgbClr val="C00000"/>
                </a:solidFill>
              </a:rPr>
              <a:t> being delivered by Christians that </a:t>
            </a:r>
            <a:r>
              <a:rPr lang="en-US" b="1" u="sng" dirty="0">
                <a:solidFill>
                  <a:srgbClr val="C00000"/>
                </a:solidFill>
              </a:rPr>
              <a:t>the world hates</a:t>
            </a:r>
            <a:r>
              <a:rPr lang="en-US" b="1" dirty="0">
                <a:solidFill>
                  <a:srgbClr val="C00000"/>
                </a:solidFill>
              </a:rPr>
              <a:t> because they’re children of light.</a:t>
            </a:r>
          </a:p>
        </p:txBody>
      </p:sp>
    </p:spTree>
    <p:extLst>
      <p:ext uri="{BB962C8B-B14F-4D97-AF65-F5344CB8AC3E}">
        <p14:creationId xmlns:p14="http://schemas.microsoft.com/office/powerpoint/2010/main" val="259500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80860-C1A4-65AD-107F-3EFBFD11DB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7BDFE6-F639-ABB2-FEF6-DF00E5A0380D}"/>
              </a:ext>
            </a:extLst>
          </p:cNvPr>
          <p:cNvSpPr>
            <a:spLocks noGrp="1"/>
          </p:cNvSpPr>
          <p:nvPr>
            <p:ph type="title"/>
          </p:nvPr>
        </p:nvSpPr>
        <p:spPr/>
        <p:txBody>
          <a:bodyPr>
            <a:normAutofit/>
          </a:bodyPr>
          <a:lstStyle/>
          <a:p>
            <a:r>
              <a:rPr lang="en-US" sz="3200" b="1" dirty="0">
                <a:solidFill>
                  <a:srgbClr val="C00000"/>
                </a:solidFill>
              </a:rPr>
              <a:t>IV.</a:t>
            </a:r>
            <a:r>
              <a:rPr lang="en-US" sz="3200" b="1" dirty="0"/>
              <a:t> Be children of light! (</a:t>
            </a:r>
            <a:r>
              <a:rPr lang="en-US" sz="3200" b="1" i="1" dirty="0"/>
              <a:t>verse 11</a:t>
            </a:r>
            <a:r>
              <a:rPr lang="en-US" sz="3200" b="1" dirty="0"/>
              <a:t>)</a:t>
            </a:r>
          </a:p>
        </p:txBody>
      </p:sp>
      <p:sp>
        <p:nvSpPr>
          <p:cNvPr id="3" name="Content Placeholder 2">
            <a:extLst>
              <a:ext uri="{FF2B5EF4-FFF2-40B4-BE49-F238E27FC236}">
                <a16:creationId xmlns:a16="http://schemas.microsoft.com/office/drawing/2014/main" id="{B296271F-E927-0BCE-3757-657E4CF0FDEF}"/>
              </a:ext>
            </a:extLst>
          </p:cNvPr>
          <p:cNvSpPr>
            <a:spLocks noGrp="1"/>
          </p:cNvSpPr>
          <p:nvPr>
            <p:ph idx="1"/>
          </p:nvPr>
        </p:nvSpPr>
        <p:spPr/>
        <p:txBody>
          <a:bodyPr>
            <a:normAutofit/>
          </a:bodyPr>
          <a:lstStyle/>
          <a:p>
            <a:pPr marL="0" indent="0">
              <a:buNone/>
            </a:pPr>
            <a:r>
              <a:rPr lang="en-US" b="1" dirty="0"/>
              <a:t>Scripture doesn’t teach us to pursue peace at all costs. It teaches “</a:t>
            </a:r>
            <a:r>
              <a:rPr lang="en-US" b="1" i="1" dirty="0"/>
              <a:t>If possible, </a:t>
            </a:r>
            <a:r>
              <a:rPr lang="en-US" b="1" i="1" dirty="0">
                <a:solidFill>
                  <a:srgbClr val="0070C0"/>
                </a:solidFill>
              </a:rPr>
              <a:t>so far as it depends on you</a:t>
            </a:r>
            <a:r>
              <a:rPr lang="en-US" b="1" i="1" dirty="0"/>
              <a:t>, live peaceably with all</a:t>
            </a:r>
            <a:r>
              <a:rPr lang="en-US" b="1" dirty="0"/>
              <a:t>” (</a:t>
            </a:r>
            <a:r>
              <a:rPr lang="en-US" b="1" dirty="0">
                <a:solidFill>
                  <a:srgbClr val="C00000"/>
                </a:solidFill>
              </a:rPr>
              <a:t>Romans 12:18</a:t>
            </a:r>
            <a:r>
              <a:rPr lang="en-US" b="1" dirty="0"/>
              <a:t>), mindful of the fact that our Lord and King teaches us “</a:t>
            </a:r>
            <a:r>
              <a:rPr lang="en-US" b="1" i="1" dirty="0"/>
              <a:t>Do not think that I have come to bring peace to the earth. </a:t>
            </a:r>
            <a:r>
              <a:rPr lang="en-US" b="1" i="1" dirty="0">
                <a:solidFill>
                  <a:srgbClr val="0070C0"/>
                </a:solidFill>
              </a:rPr>
              <a:t>I have not come to bring peace, but a sword</a:t>
            </a:r>
            <a:r>
              <a:rPr lang="en-US" b="1" i="1" dirty="0"/>
              <a:t>. For I have come to set a man against his father, and a daughter against her mother, and a daughter-in-law against her mother-in-law. And </a:t>
            </a:r>
            <a:r>
              <a:rPr lang="en-US" b="1" i="1" dirty="0">
                <a:solidFill>
                  <a:srgbClr val="0070C0"/>
                </a:solidFill>
              </a:rPr>
              <a:t>a person’s enemies will be those of his own household</a:t>
            </a:r>
            <a:r>
              <a:rPr lang="en-US" b="1" dirty="0"/>
              <a:t>” (</a:t>
            </a:r>
            <a:r>
              <a:rPr lang="en-US" b="1" dirty="0">
                <a:solidFill>
                  <a:srgbClr val="C00000"/>
                </a:solidFill>
              </a:rPr>
              <a:t>Matthew 10:34-36</a:t>
            </a:r>
            <a:r>
              <a:rPr lang="en-US" b="1" dirty="0"/>
              <a:t>).</a:t>
            </a:r>
            <a:endParaRPr lang="en-US" b="1" dirty="0">
              <a:solidFill>
                <a:srgbClr val="C00000"/>
              </a:solidFill>
            </a:endParaRPr>
          </a:p>
        </p:txBody>
      </p:sp>
    </p:spTree>
    <p:extLst>
      <p:ext uri="{BB962C8B-B14F-4D97-AF65-F5344CB8AC3E}">
        <p14:creationId xmlns:p14="http://schemas.microsoft.com/office/powerpoint/2010/main" val="147850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03472-CFE2-534E-E987-6C4932131A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692349-32FA-6251-3310-B7351D7504FB}"/>
              </a:ext>
            </a:extLst>
          </p:cNvPr>
          <p:cNvSpPr>
            <a:spLocks noGrp="1"/>
          </p:cNvSpPr>
          <p:nvPr>
            <p:ph type="title"/>
          </p:nvPr>
        </p:nvSpPr>
        <p:spPr/>
        <p:txBody>
          <a:bodyPr>
            <a:normAutofit/>
          </a:bodyPr>
          <a:lstStyle/>
          <a:p>
            <a:r>
              <a:rPr lang="en-US" sz="3200" b="1" dirty="0">
                <a:solidFill>
                  <a:srgbClr val="C00000"/>
                </a:solidFill>
              </a:rPr>
              <a:t>IV.</a:t>
            </a:r>
            <a:r>
              <a:rPr lang="en-US" sz="3200" b="1" dirty="0"/>
              <a:t> Be children of light! (</a:t>
            </a:r>
            <a:r>
              <a:rPr lang="en-US" sz="3200" b="1" i="1" dirty="0"/>
              <a:t>verse 11</a:t>
            </a:r>
            <a:r>
              <a:rPr lang="en-US" sz="3200" b="1" dirty="0"/>
              <a:t>)</a:t>
            </a:r>
          </a:p>
        </p:txBody>
      </p:sp>
      <p:sp>
        <p:nvSpPr>
          <p:cNvPr id="3" name="Content Placeholder 2">
            <a:extLst>
              <a:ext uri="{FF2B5EF4-FFF2-40B4-BE49-F238E27FC236}">
                <a16:creationId xmlns:a16="http://schemas.microsoft.com/office/drawing/2014/main" id="{58378EAA-0E82-B2A7-FA4A-DC6986F0C3E4}"/>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11</a:t>
            </a:r>
            <a:r>
              <a:rPr lang="en-US" b="1" dirty="0"/>
              <a:t> </a:t>
            </a:r>
            <a:r>
              <a:rPr lang="en-US" b="1" i="1" dirty="0"/>
              <a:t>Therefore </a:t>
            </a:r>
            <a:r>
              <a:rPr lang="en-US" b="1" i="1" dirty="0">
                <a:solidFill>
                  <a:srgbClr val="0070C0"/>
                </a:solidFill>
              </a:rPr>
              <a:t>encourage one another </a:t>
            </a:r>
            <a:r>
              <a:rPr lang="en-US" b="1" i="1" dirty="0"/>
              <a:t>and </a:t>
            </a:r>
            <a:r>
              <a:rPr lang="en-US" b="1" i="1" dirty="0">
                <a:solidFill>
                  <a:srgbClr val="0070C0"/>
                </a:solidFill>
              </a:rPr>
              <a:t>build one another up</a:t>
            </a:r>
            <a:r>
              <a:rPr lang="en-US" b="1" i="1" dirty="0"/>
              <a:t>, just as you are doing</a:t>
            </a:r>
            <a:r>
              <a:rPr lang="en-US" b="1" dirty="0"/>
              <a:t>. </a:t>
            </a:r>
          </a:p>
          <a:p>
            <a:pPr marL="0" indent="0">
              <a:buNone/>
            </a:pPr>
            <a:endParaRPr lang="en-US" b="1" dirty="0">
              <a:solidFill>
                <a:srgbClr val="FF0000"/>
              </a:solidFill>
            </a:endParaRPr>
          </a:p>
          <a:p>
            <a:pPr marL="0" indent="0">
              <a:buNone/>
            </a:pPr>
            <a:r>
              <a:rPr lang="en-US" b="1" dirty="0"/>
              <a:t>“</a:t>
            </a:r>
            <a:r>
              <a:rPr lang="en-US" b="1" i="1" dirty="0">
                <a:solidFill>
                  <a:srgbClr val="0070C0"/>
                </a:solidFill>
              </a:rPr>
              <a:t>Because you have kept </a:t>
            </a:r>
            <a:r>
              <a:rPr lang="en-US" b="1" i="1" dirty="0"/>
              <a:t>my word about patient endurance, </a:t>
            </a:r>
            <a:r>
              <a:rPr lang="en-US" b="1" i="1" dirty="0">
                <a:solidFill>
                  <a:srgbClr val="0070C0"/>
                </a:solidFill>
              </a:rPr>
              <a:t>I will keep</a:t>
            </a:r>
            <a:r>
              <a:rPr lang="en-US" b="1" i="1" dirty="0"/>
              <a:t> you from the hour of trial that is coming on the whole world, to try those who dwell on the earth.</a:t>
            </a:r>
            <a:r>
              <a:rPr lang="en-US" b="1" dirty="0"/>
              <a:t>” </a:t>
            </a:r>
            <a:r>
              <a:rPr lang="en-US" b="1" dirty="0">
                <a:solidFill>
                  <a:srgbClr val="C00000"/>
                </a:solidFill>
              </a:rPr>
              <a:t>Revelation 3:10 </a:t>
            </a:r>
          </a:p>
          <a:p>
            <a:pPr marL="0" indent="0">
              <a:buNone/>
            </a:pPr>
            <a:endParaRPr lang="en-US" b="1" dirty="0">
              <a:solidFill>
                <a:srgbClr val="FF0000"/>
              </a:solidFill>
            </a:endParaRPr>
          </a:p>
        </p:txBody>
      </p:sp>
    </p:spTree>
    <p:extLst>
      <p:ext uri="{BB962C8B-B14F-4D97-AF65-F5344CB8AC3E}">
        <p14:creationId xmlns:p14="http://schemas.microsoft.com/office/powerpoint/2010/main" val="329930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14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C9E2-C6CE-3A30-F624-6714137EBC46}"/>
              </a:ext>
            </a:extLst>
          </p:cNvPr>
          <p:cNvSpPr>
            <a:spLocks noGrp="1"/>
          </p:cNvSpPr>
          <p:nvPr>
            <p:ph type="ctrTitle"/>
          </p:nvPr>
        </p:nvSpPr>
        <p:spPr>
          <a:xfrm>
            <a:off x="8730344" y="3929744"/>
            <a:ext cx="2982686" cy="2405742"/>
          </a:xfrm>
        </p:spPr>
        <p:txBody>
          <a:bodyPr>
            <a:normAutofit/>
          </a:bodyPr>
          <a:lstStyle/>
          <a:p>
            <a:r>
              <a:rPr lang="en-US" sz="4800" b="1" dirty="0">
                <a:solidFill>
                  <a:schemeClr val="bg1"/>
                </a:solidFill>
              </a:rPr>
              <a:t>Be Children of Light!</a:t>
            </a:r>
          </a:p>
        </p:txBody>
      </p:sp>
      <p:sp>
        <p:nvSpPr>
          <p:cNvPr id="3" name="Subtitle 2">
            <a:extLst>
              <a:ext uri="{FF2B5EF4-FFF2-40B4-BE49-F238E27FC236}">
                <a16:creationId xmlns:a16="http://schemas.microsoft.com/office/drawing/2014/main" id="{A3098CA9-CF0F-32D1-C2C5-8F96634EF155}"/>
              </a:ext>
            </a:extLst>
          </p:cNvPr>
          <p:cNvSpPr>
            <a:spLocks noGrp="1"/>
          </p:cNvSpPr>
          <p:nvPr>
            <p:ph type="subTitle" idx="1"/>
          </p:nvPr>
        </p:nvSpPr>
        <p:spPr>
          <a:xfrm>
            <a:off x="0" y="5094517"/>
            <a:ext cx="3897086" cy="673265"/>
          </a:xfrm>
        </p:spPr>
        <p:txBody>
          <a:bodyPr>
            <a:noAutofit/>
          </a:bodyPr>
          <a:lstStyle/>
          <a:p>
            <a:r>
              <a:rPr lang="en-US" sz="3200" b="1" i="1" dirty="0">
                <a:solidFill>
                  <a:schemeClr val="bg1"/>
                </a:solidFill>
              </a:rPr>
              <a:t>1</a:t>
            </a:r>
            <a:r>
              <a:rPr lang="en-US" sz="3200" b="1" i="1" baseline="30000" dirty="0">
                <a:solidFill>
                  <a:schemeClr val="bg1"/>
                </a:solidFill>
              </a:rPr>
              <a:t>st</a:t>
            </a:r>
            <a:r>
              <a:rPr lang="en-US" sz="3200" b="1" i="1" dirty="0">
                <a:solidFill>
                  <a:schemeClr val="bg1"/>
                </a:solidFill>
              </a:rPr>
              <a:t> Thessalonians 5:1-11</a:t>
            </a:r>
          </a:p>
        </p:txBody>
      </p:sp>
      <p:sp>
        <p:nvSpPr>
          <p:cNvPr id="4" name="TextBox 3">
            <a:extLst>
              <a:ext uri="{FF2B5EF4-FFF2-40B4-BE49-F238E27FC236}">
                <a16:creationId xmlns:a16="http://schemas.microsoft.com/office/drawing/2014/main" id="{DC4CB170-D605-521B-A4B4-94A7F6D0FB7C}"/>
              </a:ext>
            </a:extLst>
          </p:cNvPr>
          <p:cNvSpPr txBox="1"/>
          <p:nvPr/>
        </p:nvSpPr>
        <p:spPr>
          <a:xfrm>
            <a:off x="794656" y="2710542"/>
            <a:ext cx="3494315" cy="2246769"/>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a:t>
            </a:r>
            <a:r>
              <a:rPr kumimoji="0" lang="en-US" sz="28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For everyone who does wicked things </a:t>
            </a:r>
            <a:r>
              <a:rPr kumimoji="0" lang="en-US" sz="2800" b="1" i="1" u="none" strike="noStrike" kern="1200" cap="none" spc="0" normalizeH="0" baseline="0" noProof="0" dirty="0">
                <a:ln>
                  <a:noFill/>
                </a:ln>
                <a:solidFill>
                  <a:srgbClr val="FFFF00"/>
                </a:solidFill>
                <a:effectLst/>
                <a:uLnTx/>
                <a:uFillTx/>
                <a:latin typeface="Aptos" panose="02110004020202020204"/>
                <a:ea typeface="Calibri" panose="020F0502020204030204" pitchFamily="34" charset="0"/>
                <a:cs typeface="+mn-cs"/>
              </a:rPr>
              <a:t>hates the light</a:t>
            </a:r>
            <a:r>
              <a:rPr kumimoji="0" lang="en-US" sz="28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and does not come to the light</a:t>
            </a:r>
            <a:r>
              <a:rPr kumimoji="0" lang="en-US" sz="28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a:t>
            </a:r>
            <a:r>
              <a:rPr kumimoji="0" lang="en-US" sz="2800" b="1" i="0" u="none" strike="noStrike" kern="1200" cap="none" spc="0" normalizeH="0" baseline="0" noProof="0" dirty="0">
                <a:ln>
                  <a:noFill/>
                </a:ln>
                <a:solidFill>
                  <a:srgbClr val="E97132">
                    <a:lumMod val="40000"/>
                    <a:lumOff val="60000"/>
                  </a:srgbClr>
                </a:solidFill>
                <a:effectLst/>
                <a:uLnTx/>
                <a:uFillTx/>
                <a:latin typeface="Aptos" panose="02110004020202020204"/>
                <a:ea typeface="Calibri" panose="020F0502020204030204" pitchFamily="34" charset="0"/>
                <a:cs typeface="+mn-cs"/>
              </a:rPr>
              <a:t>John 3:20</a:t>
            </a:r>
            <a:endParaRPr kumimoji="0" lang="en-US" sz="2800" b="1" i="0" u="none" strike="noStrike" kern="1200" cap="none" spc="0" normalizeH="0" baseline="0" noProof="0" dirty="0">
              <a:ln>
                <a:noFill/>
              </a:ln>
              <a:solidFill>
                <a:srgbClr val="E97132">
                  <a:lumMod val="40000"/>
                  <a:lumOff val="60000"/>
                </a:srgb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109176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5BC1-A032-2460-F62B-9B09F66B9FB4}"/>
              </a:ext>
            </a:extLst>
          </p:cNvPr>
          <p:cNvSpPr>
            <a:spLocks noGrp="1"/>
          </p:cNvSpPr>
          <p:nvPr>
            <p:ph type="title"/>
          </p:nvPr>
        </p:nvSpPr>
        <p:spPr/>
        <p:txBody>
          <a:bodyPr>
            <a:normAutofit/>
          </a:bodyPr>
          <a:lstStyle/>
          <a:p>
            <a:r>
              <a:rPr lang="en-US" sz="3200" b="1" dirty="0">
                <a:solidFill>
                  <a:srgbClr val="C00000"/>
                </a:solidFill>
              </a:rPr>
              <a:t>I.</a:t>
            </a:r>
            <a:r>
              <a:rPr lang="en-US" sz="3200" b="1" dirty="0"/>
              <a:t> The day of the Lord will bring sudden destruction upon the lost (</a:t>
            </a:r>
            <a:r>
              <a:rPr lang="en-US" sz="3200" b="1" i="1" dirty="0"/>
              <a:t>verses 1-3</a:t>
            </a:r>
            <a:r>
              <a:rPr lang="en-US" sz="3200" b="1" dirty="0"/>
              <a:t>)</a:t>
            </a:r>
          </a:p>
        </p:txBody>
      </p:sp>
      <p:sp>
        <p:nvSpPr>
          <p:cNvPr id="4" name="Content Placeholder 3">
            <a:extLst>
              <a:ext uri="{FF2B5EF4-FFF2-40B4-BE49-F238E27FC236}">
                <a16:creationId xmlns:a16="http://schemas.microsoft.com/office/drawing/2014/main" id="{4166FB10-CD88-85BA-662A-4E035B4C9E31}"/>
              </a:ext>
            </a:extLst>
          </p:cNvPr>
          <p:cNvSpPr>
            <a:spLocks noGrp="1"/>
          </p:cNvSpPr>
          <p:nvPr>
            <p:ph idx="1"/>
          </p:nvPr>
        </p:nvSpPr>
        <p:spPr/>
        <p:txBody>
          <a:bodyPr>
            <a:normAutofit/>
          </a:bodyPr>
          <a:lstStyle/>
          <a:p>
            <a:pPr marL="0" indent="0">
              <a:buNone/>
            </a:pPr>
            <a:r>
              <a:rPr lang="en-US" sz="2400" b="1" dirty="0">
                <a:solidFill>
                  <a:srgbClr val="FF0000"/>
                </a:solidFill>
              </a:rPr>
              <a:t>1</a:t>
            </a:r>
            <a:r>
              <a:rPr lang="en-US" b="1" dirty="0"/>
              <a:t> </a:t>
            </a:r>
            <a:r>
              <a:rPr lang="en-US" b="1" i="1" dirty="0"/>
              <a:t>Now concerning </a:t>
            </a:r>
            <a:r>
              <a:rPr lang="en-US" b="1" i="1" dirty="0">
                <a:solidFill>
                  <a:srgbClr val="0070C0"/>
                </a:solidFill>
              </a:rPr>
              <a:t>the times and the seasons</a:t>
            </a:r>
            <a:r>
              <a:rPr lang="en-US" b="1" i="1" dirty="0"/>
              <a:t>, brothers, you have no need to have anything written to you</a:t>
            </a:r>
            <a:r>
              <a:rPr lang="en-US" b="1" dirty="0"/>
              <a:t>. </a:t>
            </a:r>
            <a:r>
              <a:rPr lang="en-US" sz="2400" b="1" dirty="0">
                <a:solidFill>
                  <a:srgbClr val="FF0000"/>
                </a:solidFill>
              </a:rPr>
              <a:t>2</a:t>
            </a:r>
            <a:r>
              <a:rPr lang="en-US" b="1" dirty="0"/>
              <a:t> </a:t>
            </a:r>
            <a:r>
              <a:rPr lang="en-US" b="1" i="1" dirty="0"/>
              <a:t>For you yourselves are fully aware that </a:t>
            </a:r>
            <a:r>
              <a:rPr lang="en-US" b="1" i="1" dirty="0">
                <a:solidFill>
                  <a:srgbClr val="0070C0"/>
                </a:solidFill>
              </a:rPr>
              <a:t>the day of the Lord </a:t>
            </a:r>
            <a:r>
              <a:rPr lang="en-US" b="1" i="1" dirty="0"/>
              <a:t>will come like a thief in the night</a:t>
            </a:r>
            <a:r>
              <a:rPr lang="en-US" b="1" dirty="0"/>
              <a:t>. </a:t>
            </a:r>
            <a:endParaRPr lang="en-US" sz="4000" b="1" dirty="0"/>
          </a:p>
        </p:txBody>
      </p:sp>
    </p:spTree>
    <p:extLst>
      <p:ext uri="{BB962C8B-B14F-4D97-AF65-F5344CB8AC3E}">
        <p14:creationId xmlns:p14="http://schemas.microsoft.com/office/powerpoint/2010/main" val="12623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6BEB5-6A80-EB89-0D7A-74CE87C783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ED5BF-9FF3-492B-FDFE-BCA6DA9A3601}"/>
              </a:ext>
            </a:extLst>
          </p:cNvPr>
          <p:cNvSpPr>
            <a:spLocks noGrp="1"/>
          </p:cNvSpPr>
          <p:nvPr>
            <p:ph type="title"/>
          </p:nvPr>
        </p:nvSpPr>
        <p:spPr/>
        <p:txBody>
          <a:bodyPr>
            <a:normAutofit/>
          </a:bodyPr>
          <a:lstStyle/>
          <a:p>
            <a:r>
              <a:rPr lang="en-US" sz="3200" b="1" dirty="0">
                <a:solidFill>
                  <a:srgbClr val="C00000"/>
                </a:solidFill>
              </a:rPr>
              <a:t>I.</a:t>
            </a:r>
            <a:r>
              <a:rPr lang="en-US" sz="3200" b="1" dirty="0"/>
              <a:t> The day of the Lord will bring sudden destruction upon the lost (</a:t>
            </a:r>
            <a:r>
              <a:rPr lang="en-US" sz="3200" b="1" i="1" dirty="0"/>
              <a:t>verses 1-3</a:t>
            </a:r>
            <a:r>
              <a:rPr lang="en-US" sz="3200" b="1" dirty="0"/>
              <a:t>)</a:t>
            </a:r>
          </a:p>
        </p:txBody>
      </p:sp>
      <p:sp>
        <p:nvSpPr>
          <p:cNvPr id="4" name="Content Placeholder 3">
            <a:extLst>
              <a:ext uri="{FF2B5EF4-FFF2-40B4-BE49-F238E27FC236}">
                <a16:creationId xmlns:a16="http://schemas.microsoft.com/office/drawing/2014/main" id="{104CDCC6-3E65-2B5C-F122-20A7C4121E65}"/>
              </a:ext>
            </a:extLst>
          </p:cNvPr>
          <p:cNvSpPr>
            <a:spLocks noGrp="1"/>
          </p:cNvSpPr>
          <p:nvPr>
            <p:ph idx="1"/>
          </p:nvPr>
        </p:nvSpPr>
        <p:spPr>
          <a:xfrm>
            <a:off x="838200" y="1825624"/>
            <a:ext cx="10515600" cy="5032375"/>
          </a:xfrm>
        </p:spPr>
        <p:txBody>
          <a:bodyPr>
            <a:normAutofit/>
          </a:bodyPr>
          <a:lstStyle/>
          <a:p>
            <a:pPr marL="0" indent="0">
              <a:buNone/>
            </a:pPr>
            <a:r>
              <a:rPr lang="en-US" sz="2400" b="1" dirty="0">
                <a:solidFill>
                  <a:srgbClr val="FF0000"/>
                </a:solidFill>
              </a:rPr>
              <a:t>1</a:t>
            </a:r>
            <a:r>
              <a:rPr lang="en-US" b="1" dirty="0"/>
              <a:t> </a:t>
            </a:r>
            <a:r>
              <a:rPr lang="en-US" b="1" i="1" dirty="0">
                <a:solidFill>
                  <a:srgbClr val="00B050"/>
                </a:solidFill>
              </a:rPr>
              <a:t>Now concerning </a:t>
            </a:r>
            <a:r>
              <a:rPr lang="en-US" b="1" i="1" dirty="0">
                <a:solidFill>
                  <a:srgbClr val="0070C0"/>
                </a:solidFill>
              </a:rPr>
              <a:t>the times and the seasons</a:t>
            </a:r>
            <a:r>
              <a:rPr lang="en-US" b="1" i="1" dirty="0"/>
              <a:t>, brothers, you have no need to have anything written to you</a:t>
            </a:r>
            <a:r>
              <a:rPr lang="en-US" b="1" dirty="0"/>
              <a:t>. </a:t>
            </a:r>
            <a:r>
              <a:rPr lang="en-US" sz="2400" b="1" dirty="0">
                <a:solidFill>
                  <a:srgbClr val="FF0000"/>
                </a:solidFill>
              </a:rPr>
              <a:t>2</a:t>
            </a:r>
            <a:r>
              <a:rPr lang="en-US" b="1" dirty="0"/>
              <a:t> </a:t>
            </a:r>
            <a:r>
              <a:rPr lang="en-US" b="1" i="1" dirty="0"/>
              <a:t>For you yourselves are fully aware that </a:t>
            </a:r>
            <a:r>
              <a:rPr lang="en-US" b="1" i="1" dirty="0">
                <a:solidFill>
                  <a:srgbClr val="0070C0"/>
                </a:solidFill>
              </a:rPr>
              <a:t>the day of the Lord </a:t>
            </a:r>
            <a:r>
              <a:rPr lang="en-US" b="1" i="1" dirty="0"/>
              <a:t>will come like a thief in the night</a:t>
            </a:r>
            <a:r>
              <a:rPr lang="en-US" b="1" dirty="0"/>
              <a:t>. </a:t>
            </a:r>
          </a:p>
          <a:p>
            <a:pPr marL="0" indent="0">
              <a:buNone/>
            </a:pPr>
            <a:r>
              <a:rPr lang="en-US" b="1" dirty="0">
                <a:solidFill>
                  <a:srgbClr val="00B050"/>
                </a:solidFill>
              </a:rPr>
              <a:t>The return of Jesus taught in chapter 4 is part of </a:t>
            </a:r>
            <a:r>
              <a:rPr lang="en-US" b="1" i="1" dirty="0">
                <a:solidFill>
                  <a:srgbClr val="00B050"/>
                </a:solidFill>
              </a:rPr>
              <a:t>the day of the Lord </a:t>
            </a:r>
          </a:p>
          <a:p>
            <a:pPr marL="0" indent="0">
              <a:buNone/>
            </a:pPr>
            <a:r>
              <a:rPr lang="en-US" b="1" i="1" dirty="0">
                <a:solidFill>
                  <a:srgbClr val="0070C0"/>
                </a:solidFill>
              </a:rPr>
              <a:t>Times and seasons</a:t>
            </a:r>
            <a:r>
              <a:rPr lang="en-US" b="1" dirty="0">
                <a:solidFill>
                  <a:srgbClr val="0070C0"/>
                </a:solidFill>
              </a:rPr>
              <a:t> = a distinct timeframe and its conditions</a:t>
            </a:r>
          </a:p>
          <a:p>
            <a:pPr marL="0" indent="0">
              <a:buNone/>
            </a:pPr>
            <a:r>
              <a:rPr lang="en-US" b="1" dirty="0">
                <a:solidFill>
                  <a:srgbClr val="0070C0"/>
                </a:solidFill>
              </a:rPr>
              <a:t>= </a:t>
            </a:r>
            <a:r>
              <a:rPr lang="en-US" b="1" i="1" dirty="0">
                <a:solidFill>
                  <a:srgbClr val="0070C0"/>
                </a:solidFill>
              </a:rPr>
              <a:t>the day of the Lord</a:t>
            </a:r>
          </a:p>
          <a:p>
            <a:pPr marL="0" indent="0">
              <a:buNone/>
            </a:pPr>
            <a:r>
              <a:rPr lang="en-US" b="1" i="1" dirty="0">
                <a:solidFill>
                  <a:srgbClr val="0070C0"/>
                </a:solidFill>
              </a:rPr>
              <a:t>= The 7-year Tribulation</a:t>
            </a:r>
          </a:p>
          <a:p>
            <a:pPr marL="0" indent="0">
              <a:buNone/>
            </a:pPr>
            <a:r>
              <a:rPr lang="en-US" b="1" dirty="0">
                <a:solidFill>
                  <a:srgbClr val="00B050"/>
                </a:solidFill>
              </a:rPr>
              <a:t>Therefore, Jesus’ return is one of the conditions that will occur as part of the Tribulation</a:t>
            </a:r>
          </a:p>
        </p:txBody>
      </p:sp>
      <p:sp>
        <p:nvSpPr>
          <p:cNvPr id="3" name="Arrow: Curved Right 2">
            <a:extLst>
              <a:ext uri="{FF2B5EF4-FFF2-40B4-BE49-F238E27FC236}">
                <a16:creationId xmlns:a16="http://schemas.microsoft.com/office/drawing/2014/main" id="{0C9DB4AF-6885-F163-1DB4-0BED5FE73A16}"/>
              </a:ext>
            </a:extLst>
          </p:cNvPr>
          <p:cNvSpPr/>
          <p:nvPr/>
        </p:nvSpPr>
        <p:spPr>
          <a:xfrm>
            <a:off x="337457" y="4495800"/>
            <a:ext cx="500743" cy="707572"/>
          </a:xfrm>
          <a:prstGeom prst="curved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5" name="Arrow: Curved Left 4">
            <a:extLst>
              <a:ext uri="{FF2B5EF4-FFF2-40B4-BE49-F238E27FC236}">
                <a16:creationId xmlns:a16="http://schemas.microsoft.com/office/drawing/2014/main" id="{4B2B7101-B1F6-9CBC-EFDA-78FA7D80F63C}"/>
              </a:ext>
            </a:extLst>
          </p:cNvPr>
          <p:cNvSpPr/>
          <p:nvPr/>
        </p:nvSpPr>
        <p:spPr>
          <a:xfrm>
            <a:off x="4800600" y="5116286"/>
            <a:ext cx="304800" cy="587828"/>
          </a:xfrm>
          <a:prstGeom prst="curved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1159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ircle(in)">
                                      <p:cBhvr>
                                        <p:cTn id="17" dur="2000"/>
                                        <p:tgtEl>
                                          <p:spTgt spid="4">
                                            <p:txEl>
                                              <p:pRg st="3" end="3"/>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ircle(in)">
                                      <p:cBhvr>
                                        <p:cTn id="20" dur="20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ircle(in)">
                                      <p:cBhvr>
                                        <p:cTn id="25" dur="2000"/>
                                        <p:tgtEl>
                                          <p:spTgt spid="5"/>
                                        </p:tgtEl>
                                      </p:cBhvr>
                                    </p:animEffect>
                                  </p:childTnLst>
                                </p:cTn>
                              </p:par>
                              <p:par>
                                <p:cTn id="26" presetID="6" presetClass="entr" presetSubtype="16"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circle(in)">
                                      <p:cBhvr>
                                        <p:cTn id="28" dur="2000"/>
                                        <p:tgtEl>
                                          <p:spTgt spid="4">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circle(in)">
                                      <p:cBhvr>
                                        <p:cTn id="33"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35E22-723C-53EA-8BDC-457A4E85F3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4C91F8-AA6C-70D3-283C-84D91EFB6BF6}"/>
              </a:ext>
            </a:extLst>
          </p:cNvPr>
          <p:cNvSpPr>
            <a:spLocks noGrp="1"/>
          </p:cNvSpPr>
          <p:nvPr>
            <p:ph type="title"/>
          </p:nvPr>
        </p:nvSpPr>
        <p:spPr/>
        <p:txBody>
          <a:bodyPr>
            <a:normAutofit/>
          </a:bodyPr>
          <a:lstStyle/>
          <a:p>
            <a:r>
              <a:rPr lang="en-US" sz="3200" b="1" dirty="0">
                <a:solidFill>
                  <a:srgbClr val="C00000"/>
                </a:solidFill>
              </a:rPr>
              <a:t>I.</a:t>
            </a:r>
            <a:r>
              <a:rPr lang="en-US" sz="3200" b="1" dirty="0"/>
              <a:t> The day of the Lord will bring sudden destruction upon the lost (</a:t>
            </a:r>
            <a:r>
              <a:rPr lang="en-US" sz="3200" b="1" i="1" dirty="0"/>
              <a:t>verses 1-3</a:t>
            </a:r>
            <a:r>
              <a:rPr lang="en-US" sz="3200" b="1" dirty="0"/>
              <a:t>)</a:t>
            </a:r>
          </a:p>
        </p:txBody>
      </p:sp>
      <p:sp>
        <p:nvSpPr>
          <p:cNvPr id="4" name="Content Placeholder 3">
            <a:extLst>
              <a:ext uri="{FF2B5EF4-FFF2-40B4-BE49-F238E27FC236}">
                <a16:creationId xmlns:a16="http://schemas.microsoft.com/office/drawing/2014/main" id="{E6C55727-4C33-210F-7E1A-2EB9CA0A8A4E}"/>
              </a:ext>
            </a:extLst>
          </p:cNvPr>
          <p:cNvSpPr>
            <a:spLocks noGrp="1"/>
          </p:cNvSpPr>
          <p:nvPr>
            <p:ph idx="1"/>
          </p:nvPr>
        </p:nvSpPr>
        <p:spPr/>
        <p:txBody>
          <a:bodyPr>
            <a:normAutofit/>
          </a:bodyPr>
          <a:lstStyle/>
          <a:p>
            <a:pPr marL="0" indent="0">
              <a:buNone/>
            </a:pPr>
            <a:r>
              <a:rPr lang="en-US" sz="2400" b="1" dirty="0">
                <a:solidFill>
                  <a:srgbClr val="FF0000"/>
                </a:solidFill>
              </a:rPr>
              <a:t>1</a:t>
            </a:r>
            <a:r>
              <a:rPr lang="en-US" b="1" dirty="0"/>
              <a:t> </a:t>
            </a:r>
            <a:r>
              <a:rPr lang="en-US" b="1" i="1" dirty="0"/>
              <a:t>Now concerning the times and the seasons, brothers, </a:t>
            </a:r>
            <a:r>
              <a:rPr lang="en-US" b="1" i="1" dirty="0">
                <a:solidFill>
                  <a:srgbClr val="0070C0"/>
                </a:solidFill>
              </a:rPr>
              <a:t>you have no need to have anything written to you</a:t>
            </a:r>
            <a:r>
              <a:rPr lang="en-US" b="1" dirty="0"/>
              <a:t>. </a:t>
            </a:r>
            <a:r>
              <a:rPr lang="en-US" sz="2400" b="1" dirty="0">
                <a:solidFill>
                  <a:srgbClr val="FF0000"/>
                </a:solidFill>
              </a:rPr>
              <a:t>2</a:t>
            </a:r>
            <a:r>
              <a:rPr lang="en-US" b="1" dirty="0"/>
              <a:t> </a:t>
            </a:r>
            <a:r>
              <a:rPr lang="en-US" b="1" i="1" dirty="0"/>
              <a:t>For </a:t>
            </a:r>
            <a:r>
              <a:rPr lang="en-US" b="1" i="1" dirty="0">
                <a:solidFill>
                  <a:srgbClr val="0070C0"/>
                </a:solidFill>
              </a:rPr>
              <a:t>you yourselves are fully aware</a:t>
            </a:r>
            <a:r>
              <a:rPr lang="en-US" b="1" i="1" dirty="0"/>
              <a:t> that the day of the Lord will come </a:t>
            </a:r>
            <a:r>
              <a:rPr lang="en-US" b="1" i="1" dirty="0">
                <a:solidFill>
                  <a:srgbClr val="00B050"/>
                </a:solidFill>
              </a:rPr>
              <a:t>like a thief in the night</a:t>
            </a:r>
            <a:r>
              <a:rPr lang="en-US" b="1" dirty="0"/>
              <a:t>. </a:t>
            </a:r>
          </a:p>
          <a:p>
            <a:pPr marL="0" indent="0">
              <a:buNone/>
            </a:pPr>
            <a:r>
              <a:rPr lang="en-US" b="1" dirty="0">
                <a:solidFill>
                  <a:srgbClr val="C00000"/>
                </a:solidFill>
              </a:rPr>
              <a:t>The Thessalonians understood how Christ’s return fit into the larger timeframe of events that would come to pass in </a:t>
            </a:r>
            <a:r>
              <a:rPr lang="en-US" b="1" i="1" dirty="0">
                <a:solidFill>
                  <a:srgbClr val="C00000"/>
                </a:solidFill>
              </a:rPr>
              <a:t>the day of the Lord</a:t>
            </a:r>
            <a:r>
              <a:rPr lang="en-US" b="1" dirty="0">
                <a:solidFill>
                  <a:srgbClr val="C00000"/>
                </a:solidFill>
              </a:rPr>
              <a:t>. </a:t>
            </a:r>
          </a:p>
        </p:txBody>
      </p:sp>
    </p:spTree>
    <p:extLst>
      <p:ext uri="{BB962C8B-B14F-4D97-AF65-F5344CB8AC3E}">
        <p14:creationId xmlns:p14="http://schemas.microsoft.com/office/powerpoint/2010/main" val="275619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86399-3E5A-AD3C-FAAA-658B6B95DB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8FD618-DDEF-9EDA-645E-A27E11863A22}"/>
              </a:ext>
            </a:extLst>
          </p:cNvPr>
          <p:cNvSpPr>
            <a:spLocks noGrp="1"/>
          </p:cNvSpPr>
          <p:nvPr>
            <p:ph type="title"/>
          </p:nvPr>
        </p:nvSpPr>
        <p:spPr/>
        <p:txBody>
          <a:bodyPr>
            <a:normAutofit/>
          </a:bodyPr>
          <a:lstStyle/>
          <a:p>
            <a:r>
              <a:rPr lang="en-US" sz="3200" b="1" dirty="0">
                <a:solidFill>
                  <a:srgbClr val="C00000"/>
                </a:solidFill>
              </a:rPr>
              <a:t>I.</a:t>
            </a:r>
            <a:r>
              <a:rPr lang="en-US" sz="3200" b="1" dirty="0"/>
              <a:t> The day of the Lord will bring sudden destruction upon the lost (</a:t>
            </a:r>
            <a:r>
              <a:rPr lang="en-US" sz="3200" b="1" i="1" dirty="0"/>
              <a:t>verses 1-3</a:t>
            </a:r>
            <a:r>
              <a:rPr lang="en-US" sz="3200" b="1" dirty="0"/>
              <a:t>)</a:t>
            </a:r>
          </a:p>
        </p:txBody>
      </p:sp>
      <p:sp>
        <p:nvSpPr>
          <p:cNvPr id="4" name="Content Placeholder 3">
            <a:extLst>
              <a:ext uri="{FF2B5EF4-FFF2-40B4-BE49-F238E27FC236}">
                <a16:creationId xmlns:a16="http://schemas.microsoft.com/office/drawing/2014/main" id="{4A7A3518-DD5F-8315-79BB-A397E60E68E6}"/>
              </a:ext>
            </a:extLst>
          </p:cNvPr>
          <p:cNvSpPr>
            <a:spLocks noGrp="1"/>
          </p:cNvSpPr>
          <p:nvPr>
            <p:ph idx="1"/>
          </p:nvPr>
        </p:nvSpPr>
        <p:spPr/>
        <p:txBody>
          <a:bodyPr>
            <a:normAutofit/>
          </a:bodyPr>
          <a:lstStyle/>
          <a:p>
            <a:pPr marL="0" indent="0">
              <a:buNone/>
            </a:pPr>
            <a:r>
              <a:rPr lang="en-US" sz="2400" b="1" dirty="0">
                <a:solidFill>
                  <a:srgbClr val="FF0000"/>
                </a:solidFill>
              </a:rPr>
              <a:t>3 </a:t>
            </a:r>
            <a:r>
              <a:rPr lang="en-US" b="1" i="1" dirty="0">
                <a:solidFill>
                  <a:srgbClr val="0070C0"/>
                </a:solidFill>
              </a:rPr>
              <a:t>While</a:t>
            </a:r>
            <a:r>
              <a:rPr lang="en-US" b="1" i="1" dirty="0"/>
              <a:t> people are saying, “</a:t>
            </a:r>
            <a:r>
              <a:rPr lang="en-US" b="1" i="1" dirty="0">
                <a:solidFill>
                  <a:srgbClr val="0070C0"/>
                </a:solidFill>
              </a:rPr>
              <a:t>There is peace and security</a:t>
            </a:r>
            <a:r>
              <a:rPr lang="en-US" b="1" i="1" dirty="0"/>
              <a:t>,” then </a:t>
            </a:r>
            <a:r>
              <a:rPr lang="en-US" b="1" i="1" dirty="0">
                <a:solidFill>
                  <a:srgbClr val="0070C0"/>
                </a:solidFill>
              </a:rPr>
              <a:t>sudden destruction will come </a:t>
            </a:r>
            <a:r>
              <a:rPr lang="en-US" b="1" i="1" dirty="0"/>
              <a:t>upon them as labor pains come upon a pregnant woman, and they will not escape</a:t>
            </a:r>
            <a:r>
              <a:rPr lang="en-US" b="1" dirty="0"/>
              <a:t>.</a:t>
            </a:r>
          </a:p>
          <a:p>
            <a:pPr marL="0" indent="0">
              <a:buNone/>
            </a:pPr>
            <a:r>
              <a:rPr lang="en-US" b="1" dirty="0"/>
              <a:t>“</a:t>
            </a:r>
            <a:r>
              <a:rPr lang="en-US" b="1" i="1" dirty="0"/>
              <a:t>And </a:t>
            </a:r>
            <a:r>
              <a:rPr lang="en-US" b="1" i="1" dirty="0">
                <a:solidFill>
                  <a:srgbClr val="0070C0"/>
                </a:solidFill>
              </a:rPr>
              <a:t>he</a:t>
            </a:r>
            <a:r>
              <a:rPr lang="en-US" b="1" i="1" dirty="0"/>
              <a:t> shall make a </a:t>
            </a:r>
            <a:r>
              <a:rPr lang="en-US" b="1" i="1" dirty="0">
                <a:solidFill>
                  <a:srgbClr val="0070C0"/>
                </a:solidFill>
              </a:rPr>
              <a:t>strong covenant </a:t>
            </a:r>
            <a:r>
              <a:rPr lang="en-US" b="1" i="1" dirty="0"/>
              <a:t>with </a:t>
            </a:r>
            <a:r>
              <a:rPr lang="en-US" b="1" i="1" dirty="0">
                <a:solidFill>
                  <a:srgbClr val="0070C0"/>
                </a:solidFill>
              </a:rPr>
              <a:t>many</a:t>
            </a:r>
            <a:r>
              <a:rPr lang="en-US" b="1" i="1" dirty="0"/>
              <a:t> for </a:t>
            </a:r>
            <a:r>
              <a:rPr lang="en-US" b="1" i="1" dirty="0">
                <a:solidFill>
                  <a:srgbClr val="0070C0"/>
                </a:solidFill>
              </a:rPr>
              <a:t>one week</a:t>
            </a:r>
            <a:r>
              <a:rPr lang="en-US" b="1" dirty="0"/>
              <a:t>.” </a:t>
            </a:r>
            <a:r>
              <a:rPr lang="en-US" b="1" dirty="0">
                <a:solidFill>
                  <a:srgbClr val="C00000"/>
                </a:solidFill>
              </a:rPr>
              <a:t>Daniel 9:27</a:t>
            </a:r>
          </a:p>
        </p:txBody>
      </p:sp>
    </p:spTree>
    <p:extLst>
      <p:ext uri="{BB962C8B-B14F-4D97-AF65-F5344CB8AC3E}">
        <p14:creationId xmlns:p14="http://schemas.microsoft.com/office/powerpoint/2010/main" val="22491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EF66F-693C-0790-B98B-C99495E149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EB057D-A387-0CF2-685D-CF1FC08560E3}"/>
              </a:ext>
            </a:extLst>
          </p:cNvPr>
          <p:cNvSpPr>
            <a:spLocks noGrp="1"/>
          </p:cNvSpPr>
          <p:nvPr>
            <p:ph type="title"/>
          </p:nvPr>
        </p:nvSpPr>
        <p:spPr/>
        <p:txBody>
          <a:bodyPr>
            <a:normAutofit/>
          </a:bodyPr>
          <a:lstStyle/>
          <a:p>
            <a:r>
              <a:rPr lang="en-US" sz="3200" b="1" dirty="0">
                <a:solidFill>
                  <a:srgbClr val="C00000"/>
                </a:solidFill>
              </a:rPr>
              <a:t>I.</a:t>
            </a:r>
            <a:r>
              <a:rPr lang="en-US" sz="3200" b="1" dirty="0"/>
              <a:t> The day of the Lord will bring sudden destruction upon the lost (</a:t>
            </a:r>
            <a:r>
              <a:rPr lang="en-US" sz="3200" b="1" i="1" dirty="0"/>
              <a:t>verses 1-3</a:t>
            </a:r>
            <a:r>
              <a:rPr lang="en-US" sz="3200" b="1" dirty="0"/>
              <a:t>)</a:t>
            </a:r>
          </a:p>
        </p:txBody>
      </p:sp>
      <p:sp>
        <p:nvSpPr>
          <p:cNvPr id="4" name="Content Placeholder 3">
            <a:extLst>
              <a:ext uri="{FF2B5EF4-FFF2-40B4-BE49-F238E27FC236}">
                <a16:creationId xmlns:a16="http://schemas.microsoft.com/office/drawing/2014/main" id="{82484E4D-121C-85D1-B8AF-39801F80552C}"/>
              </a:ext>
            </a:extLst>
          </p:cNvPr>
          <p:cNvSpPr>
            <a:spLocks noGrp="1"/>
          </p:cNvSpPr>
          <p:nvPr>
            <p:ph idx="1"/>
          </p:nvPr>
        </p:nvSpPr>
        <p:spPr/>
        <p:txBody>
          <a:bodyPr>
            <a:normAutofit/>
          </a:bodyPr>
          <a:lstStyle/>
          <a:p>
            <a:pPr marL="0" indent="0">
              <a:buNone/>
            </a:pPr>
            <a:r>
              <a:rPr lang="en-US" sz="2400" b="1" dirty="0">
                <a:solidFill>
                  <a:srgbClr val="FF0000"/>
                </a:solidFill>
              </a:rPr>
              <a:t>3 </a:t>
            </a:r>
            <a:r>
              <a:rPr lang="en-US" b="1" i="1" dirty="0">
                <a:solidFill>
                  <a:srgbClr val="0070C0"/>
                </a:solidFill>
              </a:rPr>
              <a:t>While</a:t>
            </a:r>
            <a:r>
              <a:rPr lang="en-US" b="1" i="1" dirty="0"/>
              <a:t> people are saying, “</a:t>
            </a:r>
            <a:r>
              <a:rPr lang="en-US" b="1" i="1" dirty="0">
                <a:solidFill>
                  <a:srgbClr val="0070C0"/>
                </a:solidFill>
              </a:rPr>
              <a:t>There is peace and security</a:t>
            </a:r>
            <a:r>
              <a:rPr lang="en-US" b="1" i="1" dirty="0"/>
              <a:t>,” then </a:t>
            </a:r>
            <a:r>
              <a:rPr lang="en-US" b="1" i="1" dirty="0">
                <a:solidFill>
                  <a:srgbClr val="0070C0"/>
                </a:solidFill>
              </a:rPr>
              <a:t>sudden destruction will come </a:t>
            </a:r>
            <a:r>
              <a:rPr lang="en-US" b="1" i="1" dirty="0"/>
              <a:t>upon them </a:t>
            </a:r>
            <a:r>
              <a:rPr lang="en-US" b="1" i="1" dirty="0">
                <a:solidFill>
                  <a:srgbClr val="00B050"/>
                </a:solidFill>
              </a:rPr>
              <a:t>as labor pains come upon a pregnant woman</a:t>
            </a:r>
            <a:r>
              <a:rPr lang="en-US" b="1" i="1" dirty="0"/>
              <a:t>, and they will not escape</a:t>
            </a:r>
            <a:r>
              <a:rPr lang="en-US" b="1" dirty="0"/>
              <a:t>.</a:t>
            </a:r>
          </a:p>
          <a:p>
            <a:pPr marL="0" indent="0">
              <a:buNone/>
            </a:pPr>
            <a:r>
              <a:rPr lang="en-US" b="1" dirty="0"/>
              <a:t>“</a:t>
            </a:r>
            <a:r>
              <a:rPr lang="en-US" b="1" i="1" dirty="0"/>
              <a:t>And </a:t>
            </a:r>
            <a:r>
              <a:rPr lang="en-US" b="1" i="1" dirty="0">
                <a:solidFill>
                  <a:srgbClr val="0070C0"/>
                </a:solidFill>
              </a:rPr>
              <a:t>he</a:t>
            </a:r>
            <a:r>
              <a:rPr lang="en-US" b="1" i="1" dirty="0"/>
              <a:t> shall make a </a:t>
            </a:r>
            <a:r>
              <a:rPr lang="en-US" b="1" i="1" dirty="0">
                <a:solidFill>
                  <a:srgbClr val="0070C0"/>
                </a:solidFill>
              </a:rPr>
              <a:t>strong covenant </a:t>
            </a:r>
            <a:r>
              <a:rPr lang="en-US" b="1" i="1" dirty="0"/>
              <a:t>with </a:t>
            </a:r>
            <a:r>
              <a:rPr lang="en-US" b="1" i="1" dirty="0">
                <a:solidFill>
                  <a:srgbClr val="0070C0"/>
                </a:solidFill>
              </a:rPr>
              <a:t>many</a:t>
            </a:r>
            <a:r>
              <a:rPr lang="en-US" b="1" i="1" dirty="0"/>
              <a:t> for </a:t>
            </a:r>
            <a:r>
              <a:rPr lang="en-US" b="1" i="1" dirty="0">
                <a:solidFill>
                  <a:srgbClr val="0070C0"/>
                </a:solidFill>
              </a:rPr>
              <a:t>one week</a:t>
            </a:r>
            <a:r>
              <a:rPr lang="en-US" b="1" dirty="0"/>
              <a:t>.” </a:t>
            </a:r>
            <a:r>
              <a:rPr lang="en-US" b="1" dirty="0">
                <a:solidFill>
                  <a:srgbClr val="C00000"/>
                </a:solidFill>
              </a:rPr>
              <a:t>Daniel 9:27</a:t>
            </a:r>
          </a:p>
        </p:txBody>
      </p:sp>
    </p:spTree>
    <p:extLst>
      <p:ext uri="{BB962C8B-B14F-4D97-AF65-F5344CB8AC3E}">
        <p14:creationId xmlns:p14="http://schemas.microsoft.com/office/powerpoint/2010/main" val="166440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A20A-3F68-41F2-2625-2C0E0A08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C5047-987C-ED97-5ACD-0414758064EE}"/>
              </a:ext>
            </a:extLst>
          </p:cNvPr>
          <p:cNvSpPr>
            <a:spLocks noGrp="1"/>
          </p:cNvSpPr>
          <p:nvPr>
            <p:ph type="title"/>
          </p:nvPr>
        </p:nvSpPr>
        <p:spPr/>
        <p:txBody>
          <a:bodyPr>
            <a:normAutofit/>
          </a:bodyPr>
          <a:lstStyle/>
          <a:p>
            <a:r>
              <a:rPr lang="en-US" sz="3200" b="1" dirty="0">
                <a:solidFill>
                  <a:srgbClr val="C00000"/>
                </a:solidFill>
              </a:rPr>
              <a:t>II.</a:t>
            </a:r>
            <a:r>
              <a:rPr lang="en-US" sz="3200" b="1" dirty="0"/>
              <a:t> Children of light will not share the destiny of the lost (</a:t>
            </a:r>
            <a:r>
              <a:rPr lang="en-US" sz="3200" b="1" i="1" dirty="0"/>
              <a:t>verses 4-5, 9</a:t>
            </a:r>
            <a:r>
              <a:rPr lang="en-US" sz="3200" b="1" dirty="0"/>
              <a:t>)</a:t>
            </a:r>
          </a:p>
        </p:txBody>
      </p:sp>
      <p:sp>
        <p:nvSpPr>
          <p:cNvPr id="3" name="Content Placeholder 2">
            <a:extLst>
              <a:ext uri="{FF2B5EF4-FFF2-40B4-BE49-F238E27FC236}">
                <a16:creationId xmlns:a16="http://schemas.microsoft.com/office/drawing/2014/main" id="{4C645DFE-245F-8E49-B020-E616FA70B658}"/>
              </a:ext>
            </a:extLst>
          </p:cNvPr>
          <p:cNvSpPr>
            <a:spLocks noGrp="1"/>
          </p:cNvSpPr>
          <p:nvPr>
            <p:ph idx="1"/>
          </p:nvPr>
        </p:nvSpPr>
        <p:spPr/>
        <p:txBody>
          <a:bodyPr>
            <a:normAutofit/>
          </a:bodyPr>
          <a:lstStyle/>
          <a:p>
            <a:pPr marL="0" indent="0">
              <a:buNone/>
            </a:pPr>
            <a:r>
              <a:rPr lang="en-US" sz="2400" b="1" dirty="0">
                <a:solidFill>
                  <a:srgbClr val="FF0000"/>
                </a:solidFill>
              </a:rPr>
              <a:t>4</a:t>
            </a:r>
            <a:r>
              <a:rPr lang="en-US" b="1" dirty="0"/>
              <a:t> </a:t>
            </a:r>
            <a:r>
              <a:rPr lang="en-US" b="1" i="1" dirty="0"/>
              <a:t>But </a:t>
            </a:r>
            <a:r>
              <a:rPr lang="en-US" b="1" i="1" dirty="0">
                <a:solidFill>
                  <a:srgbClr val="00B050"/>
                </a:solidFill>
              </a:rPr>
              <a:t>you are not </a:t>
            </a:r>
            <a:r>
              <a:rPr lang="en-US" b="1" i="1" dirty="0">
                <a:solidFill>
                  <a:srgbClr val="0070C0"/>
                </a:solidFill>
              </a:rPr>
              <a:t>in darkness</a:t>
            </a:r>
            <a:r>
              <a:rPr lang="en-US" b="1" i="1" dirty="0"/>
              <a:t>, brothers, for that day to surprise you like a thief</a:t>
            </a:r>
            <a:r>
              <a:rPr lang="en-US" b="1" dirty="0"/>
              <a:t>. </a:t>
            </a:r>
            <a:r>
              <a:rPr lang="en-US" sz="2400" b="1" dirty="0">
                <a:solidFill>
                  <a:srgbClr val="FF0000"/>
                </a:solidFill>
              </a:rPr>
              <a:t>5</a:t>
            </a:r>
            <a:r>
              <a:rPr lang="en-US" b="1" dirty="0"/>
              <a:t> </a:t>
            </a:r>
            <a:r>
              <a:rPr lang="en-US" b="1" i="1" dirty="0"/>
              <a:t>For </a:t>
            </a:r>
            <a:r>
              <a:rPr lang="en-US" b="1" i="1" dirty="0">
                <a:solidFill>
                  <a:srgbClr val="00B050"/>
                </a:solidFill>
              </a:rPr>
              <a:t>you are </a:t>
            </a:r>
            <a:r>
              <a:rPr lang="en-US" b="1" i="1" dirty="0">
                <a:solidFill>
                  <a:srgbClr val="0070C0"/>
                </a:solidFill>
              </a:rPr>
              <a:t>all children of light</a:t>
            </a:r>
            <a:r>
              <a:rPr lang="en-US" b="1" i="1" dirty="0"/>
              <a:t>, </a:t>
            </a:r>
            <a:r>
              <a:rPr lang="en-US" b="1" i="1" dirty="0">
                <a:solidFill>
                  <a:srgbClr val="0070C0"/>
                </a:solidFill>
              </a:rPr>
              <a:t>children of the day</a:t>
            </a:r>
            <a:r>
              <a:rPr lang="en-US" b="1" i="1" dirty="0"/>
              <a:t>. </a:t>
            </a:r>
            <a:r>
              <a:rPr lang="en-US" b="1" i="1" dirty="0">
                <a:solidFill>
                  <a:srgbClr val="00B050"/>
                </a:solidFill>
              </a:rPr>
              <a:t>We are not </a:t>
            </a:r>
            <a:r>
              <a:rPr lang="en-US" b="1" i="1" dirty="0">
                <a:solidFill>
                  <a:srgbClr val="0070C0"/>
                </a:solidFill>
              </a:rPr>
              <a:t>of the night or of the darkness</a:t>
            </a:r>
            <a:r>
              <a:rPr lang="en-US" b="1" dirty="0"/>
              <a:t>.</a:t>
            </a:r>
          </a:p>
          <a:p>
            <a:pPr marL="0" indent="0">
              <a:buNone/>
            </a:pPr>
            <a:r>
              <a:rPr lang="en-US" sz="2400" b="1" dirty="0">
                <a:solidFill>
                  <a:srgbClr val="FF0000"/>
                </a:solidFill>
              </a:rPr>
              <a:t>9</a:t>
            </a:r>
            <a:r>
              <a:rPr lang="en-US" b="1" dirty="0"/>
              <a:t> </a:t>
            </a:r>
            <a:r>
              <a:rPr lang="en-US" b="1" i="1" dirty="0"/>
              <a:t>For </a:t>
            </a:r>
            <a:r>
              <a:rPr lang="en-US" b="1" i="1" dirty="0">
                <a:solidFill>
                  <a:srgbClr val="0070C0"/>
                </a:solidFill>
              </a:rPr>
              <a:t>God has not destined us for wrath</a:t>
            </a:r>
            <a:r>
              <a:rPr lang="en-US" b="1" i="1" dirty="0"/>
              <a:t>, </a:t>
            </a:r>
            <a:r>
              <a:rPr lang="en-US" b="1" i="1" dirty="0">
                <a:solidFill>
                  <a:srgbClr val="0070C0"/>
                </a:solidFill>
              </a:rPr>
              <a:t>but</a:t>
            </a:r>
            <a:r>
              <a:rPr lang="en-US" b="1" i="1" dirty="0"/>
              <a:t> to obtain </a:t>
            </a:r>
            <a:r>
              <a:rPr lang="en-US" b="1" i="1" dirty="0">
                <a:solidFill>
                  <a:srgbClr val="0070C0"/>
                </a:solidFill>
              </a:rPr>
              <a:t>salvation</a:t>
            </a:r>
            <a:r>
              <a:rPr lang="en-US" b="1" i="1" dirty="0"/>
              <a:t> through our Lord Jesus Christ</a:t>
            </a:r>
            <a:r>
              <a:rPr lang="en-US" b="1" dirty="0"/>
              <a:t>.</a:t>
            </a:r>
          </a:p>
          <a:p>
            <a:pPr marL="0" indent="0">
              <a:buNone/>
            </a:pPr>
            <a:r>
              <a:rPr lang="en-US" b="1" dirty="0"/>
              <a:t>“</a:t>
            </a:r>
            <a:r>
              <a:rPr lang="en-US" b="1" i="1" dirty="0"/>
              <a:t>For </a:t>
            </a:r>
            <a:r>
              <a:rPr lang="en-US" b="1" i="1" dirty="0">
                <a:solidFill>
                  <a:srgbClr val="0070C0"/>
                </a:solidFill>
              </a:rPr>
              <a:t>He rescued us from </a:t>
            </a:r>
            <a:r>
              <a:rPr lang="en-US" b="1" i="1" dirty="0"/>
              <a:t>the domain of </a:t>
            </a:r>
            <a:r>
              <a:rPr lang="en-US" b="1" i="1" dirty="0">
                <a:solidFill>
                  <a:srgbClr val="0070C0"/>
                </a:solidFill>
              </a:rPr>
              <a:t>darkness</a:t>
            </a:r>
            <a:r>
              <a:rPr lang="en-US" b="1" i="1" dirty="0"/>
              <a:t>, and </a:t>
            </a:r>
            <a:r>
              <a:rPr lang="en-US" b="1" i="1" dirty="0">
                <a:solidFill>
                  <a:srgbClr val="0070C0"/>
                </a:solidFill>
              </a:rPr>
              <a:t>transferred us </a:t>
            </a:r>
            <a:r>
              <a:rPr lang="en-US" b="1" i="1" dirty="0"/>
              <a:t>to the kingdom of His beloved Son</a:t>
            </a:r>
            <a:r>
              <a:rPr lang="en-US" b="1" dirty="0"/>
              <a:t>.” </a:t>
            </a:r>
            <a:r>
              <a:rPr lang="en-US" b="1" dirty="0">
                <a:solidFill>
                  <a:srgbClr val="C00000"/>
                </a:solidFill>
              </a:rPr>
              <a:t>Colossians 1:13, NASB </a:t>
            </a:r>
          </a:p>
          <a:p>
            <a:pPr marL="0" indent="0">
              <a:buNone/>
            </a:pPr>
            <a:endParaRPr lang="en-US" b="1" dirty="0">
              <a:solidFill>
                <a:srgbClr val="C00000"/>
              </a:solidFill>
            </a:endParaRPr>
          </a:p>
        </p:txBody>
      </p:sp>
    </p:spTree>
    <p:extLst>
      <p:ext uri="{BB962C8B-B14F-4D97-AF65-F5344CB8AC3E}">
        <p14:creationId xmlns:p14="http://schemas.microsoft.com/office/powerpoint/2010/main" val="32308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859</TotalTime>
  <Words>1450</Words>
  <Application>Microsoft Office PowerPoint</Application>
  <PresentationFormat>Widescreen</PresentationFormat>
  <Paragraphs>62</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Aptos</vt:lpstr>
      <vt:lpstr>Aptos Display</vt:lpstr>
      <vt:lpstr>Arial</vt:lpstr>
      <vt:lpstr>Calibri</vt:lpstr>
      <vt:lpstr>Calibri Light</vt:lpstr>
      <vt:lpstr>1_Office Theme</vt:lpstr>
      <vt:lpstr>Office Theme</vt:lpstr>
      <vt:lpstr>PowerPoint Presentation</vt:lpstr>
      <vt:lpstr>PowerPoint Presentation</vt:lpstr>
      <vt:lpstr>Be Children of Light!</vt:lpstr>
      <vt:lpstr>I. The day of the Lord will bring sudden destruction upon the lost (verses 1-3)</vt:lpstr>
      <vt:lpstr>I. The day of the Lord will bring sudden destruction upon the lost (verses 1-3)</vt:lpstr>
      <vt:lpstr>I. The day of the Lord will bring sudden destruction upon the lost (verses 1-3)</vt:lpstr>
      <vt:lpstr>I. The day of the Lord will bring sudden destruction upon the lost (verses 1-3)</vt:lpstr>
      <vt:lpstr>I. The day of the Lord will bring sudden destruction upon the lost (verses 1-3)</vt:lpstr>
      <vt:lpstr>II. Children of light will not share the destiny of the lost (verses 4-5, 9)</vt:lpstr>
      <vt:lpstr>II. Children of light will not share the destiny of the lost (verses 4-5, 9)</vt:lpstr>
      <vt:lpstr>III. Children of light ought to reflect what they’re destined for (verses 6-10)</vt:lpstr>
      <vt:lpstr>III. Children of light ought to reflect what they’re destined for (verses 6-10)</vt:lpstr>
      <vt:lpstr>III. Children of light ought to reflect what they’re destined for (verses 6-10)</vt:lpstr>
      <vt:lpstr>III. Children of light ought to reflect what they’re destined for (verses 6-10)</vt:lpstr>
      <vt:lpstr>IV. Be children of light! (verse 11)</vt:lpstr>
      <vt:lpstr>IV. Be children of light! (verse 11)</vt:lpstr>
      <vt:lpstr>IV. Be children of light! (verse 11)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61</cp:revision>
  <dcterms:created xsi:type="dcterms:W3CDTF">2020-03-26T18:56:14Z</dcterms:created>
  <dcterms:modified xsi:type="dcterms:W3CDTF">2025-03-03T00:10:34Z</dcterms:modified>
</cp:coreProperties>
</file>