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2"/>
  </p:notesMasterIdLst>
  <p:sldIdLst>
    <p:sldId id="545" r:id="rId3"/>
    <p:sldId id="257" r:id="rId4"/>
    <p:sldId id="258" r:id="rId5"/>
    <p:sldId id="259" r:id="rId6"/>
    <p:sldId id="263" r:id="rId7"/>
    <p:sldId id="286" r:id="rId8"/>
    <p:sldId id="287" r:id="rId9"/>
    <p:sldId id="288" r:id="rId10"/>
    <p:sldId id="289" r:id="rId11"/>
    <p:sldId id="264" r:id="rId12"/>
    <p:sldId id="290" r:id="rId13"/>
    <p:sldId id="291" r:id="rId14"/>
    <p:sldId id="275" r:id="rId15"/>
    <p:sldId id="292" r:id="rId16"/>
    <p:sldId id="293" r:id="rId17"/>
    <p:sldId id="285" r:id="rId18"/>
    <p:sldId id="294" r:id="rId19"/>
    <p:sldId id="295" r:id="rId20"/>
    <p:sldId id="53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D4EEF1-6343-4734-B4AC-6F3CEFDDD455}" v="8" dt="2025-03-06T14:29:24.8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7ED4EEF1-6343-4734-B4AC-6F3CEFDDD455}"/>
    <pc:docChg chg="custSel delSld modSld">
      <pc:chgData name="Michael O'Dowd" userId="722580d4ac8858fa" providerId="LiveId" clId="{7ED4EEF1-6343-4734-B4AC-6F3CEFDDD455}" dt="2025-03-06T14:31:37.720" v="90" actId="20577"/>
      <pc:docMkLst>
        <pc:docMk/>
      </pc:docMkLst>
      <pc:sldChg chg="del">
        <pc:chgData name="Michael O'Dowd" userId="722580d4ac8858fa" providerId="LiveId" clId="{7ED4EEF1-6343-4734-B4AC-6F3CEFDDD455}" dt="2025-03-06T14:26:03.342" v="26" actId="47"/>
        <pc:sldMkLst>
          <pc:docMk/>
          <pc:sldMk cId="4016277034" sldId="530"/>
        </pc:sldMkLst>
      </pc:sldChg>
      <pc:sldChg chg="del">
        <pc:chgData name="Michael O'Dowd" userId="722580d4ac8858fa" providerId="LiveId" clId="{7ED4EEF1-6343-4734-B4AC-6F3CEFDDD455}" dt="2025-03-06T14:23:09.398" v="0" actId="47"/>
        <pc:sldMkLst>
          <pc:docMk/>
          <pc:sldMk cId="3575454007" sldId="531"/>
        </pc:sldMkLst>
      </pc:sldChg>
      <pc:sldChg chg="del">
        <pc:chgData name="Michael O'Dowd" userId="722580d4ac8858fa" providerId="LiveId" clId="{7ED4EEF1-6343-4734-B4AC-6F3CEFDDD455}" dt="2025-03-06T14:26:41.380" v="27" actId="47"/>
        <pc:sldMkLst>
          <pc:docMk/>
          <pc:sldMk cId="1898484001" sldId="532"/>
        </pc:sldMkLst>
      </pc:sldChg>
      <pc:sldChg chg="modSp mod">
        <pc:chgData name="Michael O'Dowd" userId="722580d4ac8858fa" providerId="LiveId" clId="{7ED4EEF1-6343-4734-B4AC-6F3CEFDDD455}" dt="2025-03-06T14:25:26.838" v="25" actId="20577"/>
        <pc:sldMkLst>
          <pc:docMk/>
          <pc:sldMk cId="3623895837" sldId="533"/>
        </pc:sldMkLst>
        <pc:spChg chg="mod">
          <ac:chgData name="Michael O'Dowd" userId="722580d4ac8858fa" providerId="LiveId" clId="{7ED4EEF1-6343-4734-B4AC-6F3CEFDDD455}" dt="2025-03-06T14:25:26.838" v="25" actId="20577"/>
          <ac:spMkLst>
            <pc:docMk/>
            <pc:sldMk cId="3623895837" sldId="533"/>
            <ac:spMk id="3" creationId="{5D6A8E7D-724C-4ED6-8B95-17903A4D3681}"/>
          </ac:spMkLst>
        </pc:spChg>
      </pc:sldChg>
      <pc:sldChg chg="del">
        <pc:chgData name="Michael O'Dowd" userId="722580d4ac8858fa" providerId="LiveId" clId="{7ED4EEF1-6343-4734-B4AC-6F3CEFDDD455}" dt="2025-03-06T14:24:51.707" v="1" actId="47"/>
        <pc:sldMkLst>
          <pc:docMk/>
          <pc:sldMk cId="2343245775" sldId="534"/>
        </pc:sldMkLst>
      </pc:sldChg>
      <pc:sldChg chg="addSp modSp mod modAnim">
        <pc:chgData name="Michael O'Dowd" userId="722580d4ac8858fa" providerId="LiveId" clId="{7ED4EEF1-6343-4734-B4AC-6F3CEFDDD455}" dt="2025-03-06T14:29:24.864" v="60"/>
        <pc:sldMkLst>
          <pc:docMk/>
          <pc:sldMk cId="4044561059" sldId="535"/>
        </pc:sldMkLst>
        <pc:spChg chg="mod">
          <ac:chgData name="Michael O'Dowd" userId="722580d4ac8858fa" providerId="LiveId" clId="{7ED4EEF1-6343-4734-B4AC-6F3CEFDDD455}" dt="2025-03-06T14:28:15.701" v="55" actId="114"/>
          <ac:spMkLst>
            <pc:docMk/>
            <pc:sldMk cId="4044561059" sldId="535"/>
            <ac:spMk id="3" creationId="{6C3A5984-2B2E-CB01-B952-DECDCB454C22}"/>
          </ac:spMkLst>
        </pc:spChg>
        <pc:picChg chg="add mod">
          <ac:chgData name="Michael O'Dowd" userId="722580d4ac8858fa" providerId="LiveId" clId="{7ED4EEF1-6343-4734-B4AC-6F3CEFDDD455}" dt="2025-03-06T14:29:11.588" v="59"/>
          <ac:picMkLst>
            <pc:docMk/>
            <pc:sldMk cId="4044561059" sldId="535"/>
            <ac:picMk id="2" creationId="{CE37374B-411D-1F52-E3DB-1839C3942464}"/>
          </ac:picMkLst>
        </pc:picChg>
      </pc:sldChg>
      <pc:sldChg chg="modSp mod">
        <pc:chgData name="Michael O'Dowd" userId="722580d4ac8858fa" providerId="LiveId" clId="{7ED4EEF1-6343-4734-B4AC-6F3CEFDDD455}" dt="2025-03-06T14:31:37.720" v="90" actId="20577"/>
        <pc:sldMkLst>
          <pc:docMk/>
          <pc:sldMk cId="3375875291" sldId="545"/>
        </pc:sldMkLst>
        <pc:spChg chg="mod">
          <ac:chgData name="Michael O'Dowd" userId="722580d4ac8858fa" providerId="LiveId" clId="{7ED4EEF1-6343-4734-B4AC-6F3CEFDDD455}" dt="2025-03-06T14:31:37.720" v="90" actId="20577"/>
          <ac:spMkLst>
            <pc:docMk/>
            <pc:sldMk cId="3375875291" sldId="545"/>
            <ac:spMk id="3" creationId="{5D6A8E7D-724C-4ED6-8B95-17903A4D36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2442-459F-B434-F246-4EEB804C95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207F5F-9813-22B4-8D45-74110B678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17EECD-069B-F449-D782-1B601B776786}"/>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5" name="Footer Placeholder 4">
            <a:extLst>
              <a:ext uri="{FF2B5EF4-FFF2-40B4-BE49-F238E27FC236}">
                <a16:creationId xmlns:a16="http://schemas.microsoft.com/office/drawing/2014/main" id="{00E10672-5102-DF4C-21E3-B652EEB36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DE-86B2-A840-845D-2C00561591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18157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4150-92F7-4C00-2599-DE916D0795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DCA099-8CD1-9CCB-EEC7-6A7C2DCD0F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F6BFC-0365-0902-7107-69B23B4163D8}"/>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5" name="Footer Placeholder 4">
            <a:extLst>
              <a:ext uri="{FF2B5EF4-FFF2-40B4-BE49-F238E27FC236}">
                <a16:creationId xmlns:a16="http://schemas.microsoft.com/office/drawing/2014/main" id="{14A87F5F-A6B7-6763-0006-06E6EED83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E9F86-CDE1-035C-CCF6-1C888501EBC9}"/>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09079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E176C-BD84-EE4F-7917-0EB0A3297F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0846A8-691D-EF32-91F3-C613D5ED578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7B6258-D174-3C62-E23C-004779E7050D}"/>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5" name="Footer Placeholder 4">
            <a:extLst>
              <a:ext uri="{FF2B5EF4-FFF2-40B4-BE49-F238E27FC236}">
                <a16:creationId xmlns:a16="http://schemas.microsoft.com/office/drawing/2014/main" id="{2C22F94A-DA12-D1DD-5778-75382E348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92CD1D-D9D4-90E6-3ED3-16B238F8838E}"/>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170248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4D1F-8A6D-C8A3-902E-54ECD2CDE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ABA4D-01B4-9688-F4D5-865C25B494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DC0839-3660-2A58-76BB-15AFD41287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31E299-DB68-D45F-EA4F-328A47A158D9}"/>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6" name="Footer Placeholder 5">
            <a:extLst>
              <a:ext uri="{FF2B5EF4-FFF2-40B4-BE49-F238E27FC236}">
                <a16:creationId xmlns:a16="http://schemas.microsoft.com/office/drawing/2014/main" id="{A553EEF9-FCC6-4BD4-4A6B-96032EDE6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56EF74-F61A-0D78-4824-9153F8D754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4088359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291D-95DD-B93E-1F55-F4F9612E09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18DB5B-108D-8647-3652-2C0C89CC46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9A66F1-AD91-3034-5F69-5FBB46EA3C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96DA0D-0600-8ABF-8E9D-073C0EF1A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F445F6-F28A-115F-E3D9-CC50DFBFCB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1A8BFA-3951-B0E8-AACC-57AA4FA5F21F}"/>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8" name="Footer Placeholder 7">
            <a:extLst>
              <a:ext uri="{FF2B5EF4-FFF2-40B4-BE49-F238E27FC236}">
                <a16:creationId xmlns:a16="http://schemas.microsoft.com/office/drawing/2014/main" id="{B690AADE-4128-A89D-81CF-88F32C74AF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DFB2B6-B3C3-18F4-6E8C-69C427EFFE8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31342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5F0A-01D0-8678-C92B-0ED8AD80F7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1BCCD-A38E-3DD6-2994-203901BCEBFB}"/>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4" name="Footer Placeholder 3">
            <a:extLst>
              <a:ext uri="{FF2B5EF4-FFF2-40B4-BE49-F238E27FC236}">
                <a16:creationId xmlns:a16="http://schemas.microsoft.com/office/drawing/2014/main" id="{1D7AA4E1-016D-61E7-047D-9B2BBFF2ED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A9D4DA-9D58-3817-2EC0-3F5B9CA7C85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502970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3F0ABB-7339-8EDF-3675-918ECEA018C5}"/>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3" name="Footer Placeholder 2">
            <a:extLst>
              <a:ext uri="{FF2B5EF4-FFF2-40B4-BE49-F238E27FC236}">
                <a16:creationId xmlns:a16="http://schemas.microsoft.com/office/drawing/2014/main" id="{B9A2CEE1-6F84-CF74-95C2-56B94C8663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26A24E-50F8-4E6F-D4A9-6932D1FFF5E1}"/>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716301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0CDA-E097-3470-F830-EBD44CAF5B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2C026F-A448-C2F7-BFEC-2D65F85995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3A6F9A-E60A-9CE6-6EE0-77D01D16A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87BF08-83ED-39F7-DA84-289CFF11A8DA}"/>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6" name="Footer Placeholder 5">
            <a:extLst>
              <a:ext uri="{FF2B5EF4-FFF2-40B4-BE49-F238E27FC236}">
                <a16:creationId xmlns:a16="http://schemas.microsoft.com/office/drawing/2014/main" id="{9CE952A5-E9EB-3801-EE16-DD523F284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F79E2-A1E3-0125-55D7-5A956D785F34}"/>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4225352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1473-BE3E-DDB9-C3CD-249D0B680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5E2143-49B0-9D19-7F99-535D788CF0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09E907-CFE1-6E01-1CA6-E79EBA1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1E3B8A-B66C-AB2B-664D-46E4D8BD9AAB}"/>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6" name="Footer Placeholder 5">
            <a:extLst>
              <a:ext uri="{FF2B5EF4-FFF2-40B4-BE49-F238E27FC236}">
                <a16:creationId xmlns:a16="http://schemas.microsoft.com/office/drawing/2014/main" id="{D71C9710-019A-781A-845E-5A00C30D6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4B37CE-21E2-AE8B-2FF4-D4DCCDBD80EC}"/>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643546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756A-C404-CDB0-AC6F-40FD347C3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95392-8232-560B-1B5F-5903EA57E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F55A8-071D-DC22-A29F-97838E40F4E5}"/>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5" name="Footer Placeholder 4">
            <a:extLst>
              <a:ext uri="{FF2B5EF4-FFF2-40B4-BE49-F238E27FC236}">
                <a16:creationId xmlns:a16="http://schemas.microsoft.com/office/drawing/2014/main" id="{E71D62B3-7714-3756-7899-855FC0F2F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2F30C-3DFB-F98F-A83C-315C8FE2F04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7302428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22FDD7-9F7A-EEF7-6574-31DB1EC4A5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259EE-2792-594D-915D-C7260C4A2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0C2A3-0CA4-E0AB-E515-2063536D20B0}"/>
              </a:ext>
            </a:extLst>
          </p:cNvPr>
          <p:cNvSpPr>
            <a:spLocks noGrp="1"/>
          </p:cNvSpPr>
          <p:nvPr>
            <p:ph type="dt" sz="half" idx="10"/>
          </p:nvPr>
        </p:nvSpPr>
        <p:spPr/>
        <p:txBody>
          <a:bodyPr/>
          <a:lstStyle/>
          <a:p>
            <a:fld id="{11C9E7F8-1C67-4E99-97B6-F00FA4CECCC0}" type="datetimeFigureOut">
              <a:rPr lang="en-US" smtClean="0"/>
              <a:t>3/11/2025</a:t>
            </a:fld>
            <a:endParaRPr lang="en-US"/>
          </a:p>
        </p:txBody>
      </p:sp>
      <p:sp>
        <p:nvSpPr>
          <p:cNvPr id="5" name="Footer Placeholder 4">
            <a:extLst>
              <a:ext uri="{FF2B5EF4-FFF2-40B4-BE49-F238E27FC236}">
                <a16:creationId xmlns:a16="http://schemas.microsoft.com/office/drawing/2014/main" id="{59083A41-F090-5330-A0DF-678540E8B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8CB25-3A8F-CFB2-BA46-B26183E4A248}"/>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56229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3/11/2025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8E198F-A3E9-E14D-93C4-6AE2B2A76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AB412D-9A59-16DE-EC15-4D842EBDB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30826-C324-CDF5-9AFB-37CD0F4AB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C9E7F8-1C67-4E99-97B6-F00FA4CECCC0}" type="datetimeFigureOut">
              <a:rPr lang="en-US" smtClean="0"/>
              <a:t>3/11/2025</a:t>
            </a:fld>
            <a:endParaRPr lang="en-US"/>
          </a:p>
        </p:txBody>
      </p:sp>
      <p:sp>
        <p:nvSpPr>
          <p:cNvPr id="5" name="Footer Placeholder 4">
            <a:extLst>
              <a:ext uri="{FF2B5EF4-FFF2-40B4-BE49-F238E27FC236}">
                <a16:creationId xmlns:a16="http://schemas.microsoft.com/office/drawing/2014/main" id="{98E46033-224B-57AC-EBCA-6657B7F92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E0E51BF-C1C9-FC8E-7129-3B76CE4C4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40C6ECA-2FE5-4380-8873-1D8E30ED61A7}" type="slidenum">
              <a:rPr lang="en-US" smtClean="0"/>
              <a:t>‹#›</a:t>
            </a:fld>
            <a:endParaRPr lang="en-US"/>
          </a:p>
        </p:txBody>
      </p:sp>
    </p:spTree>
    <p:extLst>
      <p:ext uri="{BB962C8B-B14F-4D97-AF65-F5344CB8AC3E}">
        <p14:creationId xmlns:p14="http://schemas.microsoft.com/office/powerpoint/2010/main" val="400642159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1</a:t>
            </a:r>
            <a:r>
              <a:rPr lang="en-US" sz="4400" b="1" i="1" baseline="30000" dirty="0">
                <a:solidFill>
                  <a:schemeClr val="accent4">
                    <a:lumMod val="60000"/>
                    <a:lumOff val="40000"/>
                  </a:schemeClr>
                </a:solidFill>
              </a:rPr>
              <a:t>st</a:t>
            </a:r>
            <a:r>
              <a:rPr lang="en-US" sz="4400" b="1" i="1" dirty="0">
                <a:solidFill>
                  <a:schemeClr val="accent4">
                    <a:lumMod val="60000"/>
                    <a:lumOff val="40000"/>
                  </a:schemeClr>
                </a:solidFill>
              </a:rPr>
              <a:t> Thessalonians 5:12-28</a:t>
            </a:r>
          </a:p>
          <a:p>
            <a:pPr marL="0" indent="0" algn="ctr">
              <a:buNone/>
            </a:pPr>
            <a:endParaRPr lang="en-US" sz="4000" b="1" dirty="0">
              <a:solidFill>
                <a:srgbClr val="FF3300"/>
              </a:solidFill>
            </a:endParaRPr>
          </a:p>
          <a:p>
            <a:pPr marL="0" indent="0" algn="ctr">
              <a:buNone/>
            </a:pPr>
            <a:r>
              <a:rPr lang="en-US" sz="4000" b="1" dirty="0">
                <a:solidFill>
                  <a:srgbClr val="FF3300"/>
                </a:solidFill>
              </a:rPr>
              <a:t>Page </a:t>
            </a:r>
            <a:r>
              <a:rPr lang="en-US" sz="4800" b="1" dirty="0">
                <a:solidFill>
                  <a:schemeClr val="accent2">
                    <a:lumMod val="60000"/>
                    <a:lumOff val="40000"/>
                  </a:schemeClr>
                </a:solidFill>
              </a:rPr>
              <a:t>1174</a:t>
            </a:r>
            <a:r>
              <a:rPr lang="en-US" sz="4000" b="1" dirty="0">
                <a:solidFill>
                  <a:srgbClr val="FF3300"/>
                </a:solidFill>
              </a:rPr>
              <a:t>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CBB36-4CD6-0379-B4EC-B749297CAD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D2D9F1-1819-EE8E-E962-3ED0F849E1DC}"/>
              </a:ext>
            </a:extLst>
          </p:cNvPr>
          <p:cNvSpPr>
            <a:spLocks noGrp="1"/>
          </p:cNvSpPr>
          <p:nvPr>
            <p:ph type="title"/>
          </p:nvPr>
        </p:nvSpPr>
        <p:spPr/>
        <p:txBody>
          <a:bodyPr>
            <a:normAutofit/>
          </a:bodyPr>
          <a:lstStyle/>
          <a:p>
            <a:r>
              <a:rPr lang="en-US" sz="3200" b="1" dirty="0">
                <a:solidFill>
                  <a:srgbClr val="C00000"/>
                </a:solidFill>
              </a:rPr>
              <a:t>III.</a:t>
            </a:r>
            <a:r>
              <a:rPr lang="en-US" sz="3200" b="1" dirty="0"/>
              <a:t> Be inwardly renewed day by day (</a:t>
            </a:r>
            <a:r>
              <a:rPr lang="en-US" sz="3200" b="1" i="1" dirty="0"/>
              <a:t>verses 16-18</a:t>
            </a:r>
            <a:r>
              <a:rPr lang="en-US" sz="3200" b="1" dirty="0"/>
              <a:t>)</a:t>
            </a:r>
          </a:p>
        </p:txBody>
      </p:sp>
      <p:sp>
        <p:nvSpPr>
          <p:cNvPr id="3" name="Content Placeholder 2">
            <a:extLst>
              <a:ext uri="{FF2B5EF4-FFF2-40B4-BE49-F238E27FC236}">
                <a16:creationId xmlns:a16="http://schemas.microsoft.com/office/drawing/2014/main" id="{C15F7823-748D-4D60-1406-DEED87679DB8}"/>
              </a:ext>
            </a:extLst>
          </p:cNvPr>
          <p:cNvSpPr>
            <a:spLocks noGrp="1"/>
          </p:cNvSpPr>
          <p:nvPr>
            <p:ph idx="1"/>
          </p:nvPr>
        </p:nvSpPr>
        <p:spPr>
          <a:xfrm>
            <a:off x="838200" y="1825624"/>
            <a:ext cx="10515600" cy="4879975"/>
          </a:xfrm>
        </p:spPr>
        <p:txBody>
          <a:bodyPr>
            <a:normAutofit/>
          </a:bodyPr>
          <a:lstStyle/>
          <a:p>
            <a:pPr marL="0" indent="0">
              <a:buNone/>
            </a:pPr>
            <a:r>
              <a:rPr lang="en-US" b="1" dirty="0">
                <a:effectLst/>
                <a:ea typeface="Calibri" panose="020F0502020204030204" pitchFamily="34" charset="0"/>
              </a:rPr>
              <a:t>“</a:t>
            </a:r>
            <a:r>
              <a:rPr lang="en-US" b="1" i="1" dirty="0">
                <a:effectLst/>
                <a:ea typeface="Calibri" panose="020F0502020204030204" pitchFamily="34" charset="0"/>
              </a:rPr>
              <a:t>So we do not lose heart. Though our outer self is wasting away, </a:t>
            </a:r>
            <a:r>
              <a:rPr lang="en-US" b="1" i="1" dirty="0">
                <a:solidFill>
                  <a:srgbClr val="0070C0"/>
                </a:solidFill>
                <a:effectLst/>
                <a:ea typeface="Calibri" panose="020F0502020204030204" pitchFamily="34" charset="0"/>
              </a:rPr>
              <a:t>our inner self is being renewed day by day</a:t>
            </a:r>
            <a:r>
              <a:rPr lang="en-US" b="1" dirty="0">
                <a:effectLst/>
                <a:ea typeface="Calibri" panose="020F0502020204030204" pitchFamily="34" charset="0"/>
              </a:rPr>
              <a:t>.” </a:t>
            </a:r>
            <a:r>
              <a:rPr lang="en-US" b="1" dirty="0">
                <a:solidFill>
                  <a:srgbClr val="C00000"/>
                </a:solidFill>
                <a:effectLst/>
                <a:ea typeface="Calibri" panose="020F0502020204030204" pitchFamily="34" charset="0"/>
              </a:rPr>
              <a:t>2</a:t>
            </a:r>
            <a:r>
              <a:rPr lang="en-US" b="1" baseline="30000" dirty="0">
                <a:solidFill>
                  <a:srgbClr val="C00000"/>
                </a:solidFill>
                <a:effectLst/>
                <a:ea typeface="Calibri" panose="020F0502020204030204" pitchFamily="34" charset="0"/>
              </a:rPr>
              <a:t>nd</a:t>
            </a:r>
            <a:r>
              <a:rPr lang="en-US" b="1" dirty="0">
                <a:solidFill>
                  <a:srgbClr val="C00000"/>
                </a:solidFill>
                <a:effectLst/>
                <a:ea typeface="Calibri" panose="020F0502020204030204" pitchFamily="34" charset="0"/>
              </a:rPr>
              <a:t> Corinthians 4:16</a:t>
            </a:r>
            <a:endParaRPr lang="en-US" b="1" dirty="0">
              <a:solidFill>
                <a:srgbClr val="C00000"/>
              </a:solidFill>
            </a:endParaRPr>
          </a:p>
          <a:p>
            <a:pPr marL="0" indent="0">
              <a:buNone/>
            </a:pPr>
            <a:r>
              <a:rPr lang="en-US" sz="2400" b="1" dirty="0">
                <a:solidFill>
                  <a:srgbClr val="FF0000"/>
                </a:solidFill>
              </a:rPr>
              <a:t>16</a:t>
            </a:r>
            <a:r>
              <a:rPr lang="en-US" b="1" dirty="0"/>
              <a:t> </a:t>
            </a:r>
            <a:r>
              <a:rPr lang="en-US" b="1" i="1" dirty="0">
                <a:solidFill>
                  <a:srgbClr val="0070C0"/>
                </a:solidFill>
              </a:rPr>
              <a:t>Rejoice always</a:t>
            </a:r>
            <a:r>
              <a:rPr lang="en-US" b="1" dirty="0"/>
              <a:t>, </a:t>
            </a:r>
            <a:r>
              <a:rPr lang="en-US" sz="2400" b="1" dirty="0">
                <a:solidFill>
                  <a:srgbClr val="FF0000"/>
                </a:solidFill>
              </a:rPr>
              <a:t>17</a:t>
            </a:r>
            <a:r>
              <a:rPr lang="en-US" b="1" dirty="0"/>
              <a:t> </a:t>
            </a:r>
            <a:r>
              <a:rPr lang="en-US" b="1" i="1" dirty="0"/>
              <a:t>pray without ceasing</a:t>
            </a:r>
            <a:r>
              <a:rPr lang="en-US" b="1" dirty="0"/>
              <a:t>, </a:t>
            </a:r>
            <a:r>
              <a:rPr lang="en-US" sz="2400" b="1" dirty="0">
                <a:solidFill>
                  <a:srgbClr val="FF0000"/>
                </a:solidFill>
              </a:rPr>
              <a:t>18</a:t>
            </a:r>
            <a:r>
              <a:rPr lang="en-US" b="1" dirty="0"/>
              <a:t> </a:t>
            </a:r>
            <a:r>
              <a:rPr lang="en-US" b="1" i="1" dirty="0"/>
              <a:t>give thanks in all circumstances</a:t>
            </a:r>
            <a:r>
              <a:rPr lang="en-US" b="1" dirty="0"/>
              <a:t>; </a:t>
            </a:r>
            <a:r>
              <a:rPr lang="en-US" b="1" i="1" dirty="0"/>
              <a:t>for </a:t>
            </a:r>
            <a:r>
              <a:rPr lang="en-US" b="1" i="1" dirty="0">
                <a:solidFill>
                  <a:srgbClr val="0070C0"/>
                </a:solidFill>
              </a:rPr>
              <a:t>this is the will of God in Christ Jesus for you</a:t>
            </a:r>
            <a:r>
              <a:rPr lang="en-US" b="1" dirty="0"/>
              <a:t>. </a:t>
            </a:r>
          </a:p>
          <a:p>
            <a:pPr marL="0" indent="0" algn="ctr">
              <a:buNone/>
            </a:pPr>
            <a:r>
              <a:rPr lang="en-US" b="1" dirty="0">
                <a:solidFill>
                  <a:srgbClr val="7030A0"/>
                </a:solidFill>
              </a:rPr>
              <a:t>Joy is appropriate in our relatively light present circumstances because there is “</a:t>
            </a:r>
            <a:r>
              <a:rPr lang="en-US" b="1" i="1" dirty="0">
                <a:solidFill>
                  <a:srgbClr val="7030A0"/>
                </a:solidFill>
              </a:rPr>
              <a:t>an eternal weight of glory beyond all comparison</a:t>
            </a:r>
            <a:r>
              <a:rPr lang="en-US" b="1" dirty="0">
                <a:solidFill>
                  <a:srgbClr val="7030A0"/>
                </a:solidFill>
              </a:rPr>
              <a:t>” (</a:t>
            </a:r>
            <a:r>
              <a:rPr lang="en-US" b="1" dirty="0">
                <a:solidFill>
                  <a:srgbClr val="C00000"/>
                </a:solidFill>
              </a:rPr>
              <a:t>2</a:t>
            </a:r>
            <a:r>
              <a:rPr lang="en-US" b="1" baseline="30000" dirty="0">
                <a:solidFill>
                  <a:srgbClr val="C00000"/>
                </a:solidFill>
              </a:rPr>
              <a:t>nd</a:t>
            </a:r>
            <a:r>
              <a:rPr lang="en-US" b="1" dirty="0">
                <a:solidFill>
                  <a:srgbClr val="C00000"/>
                </a:solidFill>
              </a:rPr>
              <a:t> Corinthians 4:17</a:t>
            </a:r>
            <a:r>
              <a:rPr lang="en-US" b="1" dirty="0">
                <a:solidFill>
                  <a:srgbClr val="7030A0"/>
                </a:solidFill>
              </a:rPr>
              <a:t>) that awaits us because of the weight of affliction we bear now.</a:t>
            </a:r>
          </a:p>
        </p:txBody>
      </p:sp>
    </p:spTree>
    <p:extLst>
      <p:ext uri="{BB962C8B-B14F-4D97-AF65-F5344CB8AC3E}">
        <p14:creationId xmlns:p14="http://schemas.microsoft.com/office/powerpoint/2010/main" val="354219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6BCCB-7DEA-EF83-9D4E-A9E1EFEF62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41300-CB78-AD73-B2CD-52E5D07E8229}"/>
              </a:ext>
            </a:extLst>
          </p:cNvPr>
          <p:cNvSpPr>
            <a:spLocks noGrp="1"/>
          </p:cNvSpPr>
          <p:nvPr>
            <p:ph type="title"/>
          </p:nvPr>
        </p:nvSpPr>
        <p:spPr/>
        <p:txBody>
          <a:bodyPr>
            <a:normAutofit/>
          </a:bodyPr>
          <a:lstStyle/>
          <a:p>
            <a:r>
              <a:rPr lang="en-US" sz="3200" b="1" dirty="0">
                <a:solidFill>
                  <a:srgbClr val="C00000"/>
                </a:solidFill>
              </a:rPr>
              <a:t>III.</a:t>
            </a:r>
            <a:r>
              <a:rPr lang="en-US" sz="3200" b="1" dirty="0"/>
              <a:t> Be inwardly renewed day by day (</a:t>
            </a:r>
            <a:r>
              <a:rPr lang="en-US" sz="3200" b="1" i="1" dirty="0"/>
              <a:t>verses 16-18</a:t>
            </a:r>
            <a:r>
              <a:rPr lang="en-US" sz="3200" b="1" dirty="0"/>
              <a:t>)</a:t>
            </a:r>
          </a:p>
        </p:txBody>
      </p:sp>
      <p:sp>
        <p:nvSpPr>
          <p:cNvPr id="3" name="Content Placeholder 2">
            <a:extLst>
              <a:ext uri="{FF2B5EF4-FFF2-40B4-BE49-F238E27FC236}">
                <a16:creationId xmlns:a16="http://schemas.microsoft.com/office/drawing/2014/main" id="{9646E930-86B2-4BC8-405F-86CE7F6C2E57}"/>
              </a:ext>
            </a:extLst>
          </p:cNvPr>
          <p:cNvSpPr>
            <a:spLocks noGrp="1"/>
          </p:cNvSpPr>
          <p:nvPr>
            <p:ph idx="1"/>
          </p:nvPr>
        </p:nvSpPr>
        <p:spPr>
          <a:xfrm>
            <a:off x="838200" y="1825624"/>
            <a:ext cx="10515600" cy="4879975"/>
          </a:xfrm>
        </p:spPr>
        <p:txBody>
          <a:bodyPr>
            <a:normAutofit/>
          </a:bodyPr>
          <a:lstStyle/>
          <a:p>
            <a:pPr marL="0" indent="0">
              <a:buNone/>
            </a:pPr>
            <a:r>
              <a:rPr lang="en-US" b="1" dirty="0">
                <a:effectLst/>
                <a:ea typeface="Calibri" panose="020F0502020204030204" pitchFamily="34" charset="0"/>
              </a:rPr>
              <a:t>“</a:t>
            </a:r>
            <a:r>
              <a:rPr lang="en-US" b="1" i="1" dirty="0">
                <a:effectLst/>
                <a:ea typeface="Calibri" panose="020F0502020204030204" pitchFamily="34" charset="0"/>
              </a:rPr>
              <a:t>So we do not lose heart. Though our outer self is wasting away, </a:t>
            </a:r>
            <a:r>
              <a:rPr lang="en-US" b="1" i="1" dirty="0">
                <a:solidFill>
                  <a:srgbClr val="0070C0"/>
                </a:solidFill>
                <a:effectLst/>
                <a:ea typeface="Calibri" panose="020F0502020204030204" pitchFamily="34" charset="0"/>
              </a:rPr>
              <a:t>our inner self is being renewed day by day</a:t>
            </a:r>
            <a:r>
              <a:rPr lang="en-US" b="1" dirty="0">
                <a:effectLst/>
                <a:ea typeface="Calibri" panose="020F0502020204030204" pitchFamily="34" charset="0"/>
              </a:rPr>
              <a:t>.” </a:t>
            </a:r>
            <a:r>
              <a:rPr lang="en-US" b="1" dirty="0">
                <a:solidFill>
                  <a:srgbClr val="C00000"/>
                </a:solidFill>
                <a:effectLst/>
                <a:ea typeface="Calibri" panose="020F0502020204030204" pitchFamily="34" charset="0"/>
              </a:rPr>
              <a:t>2</a:t>
            </a:r>
            <a:r>
              <a:rPr lang="en-US" b="1" baseline="30000" dirty="0">
                <a:solidFill>
                  <a:srgbClr val="C00000"/>
                </a:solidFill>
                <a:effectLst/>
                <a:ea typeface="Calibri" panose="020F0502020204030204" pitchFamily="34" charset="0"/>
              </a:rPr>
              <a:t>nd</a:t>
            </a:r>
            <a:r>
              <a:rPr lang="en-US" b="1" dirty="0">
                <a:solidFill>
                  <a:srgbClr val="C00000"/>
                </a:solidFill>
                <a:effectLst/>
                <a:ea typeface="Calibri" panose="020F0502020204030204" pitchFamily="34" charset="0"/>
              </a:rPr>
              <a:t> Corinthians 4:16</a:t>
            </a:r>
            <a:endParaRPr lang="en-US" b="1" dirty="0">
              <a:solidFill>
                <a:srgbClr val="C00000"/>
              </a:solidFill>
            </a:endParaRPr>
          </a:p>
          <a:p>
            <a:pPr marL="0" indent="0">
              <a:buNone/>
            </a:pPr>
            <a:r>
              <a:rPr lang="en-US" sz="2400" b="1" dirty="0">
                <a:solidFill>
                  <a:srgbClr val="FF0000"/>
                </a:solidFill>
              </a:rPr>
              <a:t>16</a:t>
            </a:r>
            <a:r>
              <a:rPr lang="en-US" b="1" dirty="0"/>
              <a:t> </a:t>
            </a:r>
            <a:r>
              <a:rPr lang="en-US" b="1" i="1" dirty="0"/>
              <a:t>Rejoice always</a:t>
            </a:r>
            <a:r>
              <a:rPr lang="en-US" b="1" dirty="0"/>
              <a:t>, </a:t>
            </a:r>
            <a:r>
              <a:rPr lang="en-US" sz="2400" b="1" dirty="0">
                <a:solidFill>
                  <a:srgbClr val="FF0000"/>
                </a:solidFill>
              </a:rPr>
              <a:t>17</a:t>
            </a:r>
            <a:r>
              <a:rPr lang="en-US" b="1" dirty="0"/>
              <a:t> </a:t>
            </a:r>
            <a:r>
              <a:rPr lang="en-US" b="1" i="1" dirty="0">
                <a:solidFill>
                  <a:srgbClr val="0070C0"/>
                </a:solidFill>
              </a:rPr>
              <a:t>pray without ceasing</a:t>
            </a:r>
            <a:r>
              <a:rPr lang="en-US" b="1" dirty="0"/>
              <a:t>, </a:t>
            </a:r>
            <a:r>
              <a:rPr lang="en-US" sz="2400" b="1" dirty="0">
                <a:solidFill>
                  <a:srgbClr val="FF0000"/>
                </a:solidFill>
              </a:rPr>
              <a:t>18</a:t>
            </a:r>
            <a:r>
              <a:rPr lang="en-US" b="1" dirty="0"/>
              <a:t> </a:t>
            </a:r>
            <a:r>
              <a:rPr lang="en-US" b="1" i="1" dirty="0"/>
              <a:t>give thanks in all circumstances</a:t>
            </a:r>
            <a:r>
              <a:rPr lang="en-US" b="1" dirty="0"/>
              <a:t>; </a:t>
            </a:r>
            <a:r>
              <a:rPr lang="en-US" b="1" i="1" dirty="0"/>
              <a:t>for </a:t>
            </a:r>
            <a:r>
              <a:rPr lang="en-US" b="1" i="1" dirty="0">
                <a:solidFill>
                  <a:srgbClr val="0070C0"/>
                </a:solidFill>
              </a:rPr>
              <a:t>this is the will of God in Christ Jesus for you</a:t>
            </a:r>
            <a:r>
              <a:rPr lang="en-US" b="1" dirty="0"/>
              <a:t>. </a:t>
            </a:r>
          </a:p>
        </p:txBody>
      </p:sp>
    </p:spTree>
    <p:extLst>
      <p:ext uri="{BB962C8B-B14F-4D97-AF65-F5344CB8AC3E}">
        <p14:creationId xmlns:p14="http://schemas.microsoft.com/office/powerpoint/2010/main" val="3296387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9F9A34-0737-3B80-82EE-4FD9FA0469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1217DF-C64C-C311-7823-B75AE225A1F3}"/>
              </a:ext>
            </a:extLst>
          </p:cNvPr>
          <p:cNvSpPr>
            <a:spLocks noGrp="1"/>
          </p:cNvSpPr>
          <p:nvPr>
            <p:ph type="title"/>
          </p:nvPr>
        </p:nvSpPr>
        <p:spPr/>
        <p:txBody>
          <a:bodyPr>
            <a:normAutofit/>
          </a:bodyPr>
          <a:lstStyle/>
          <a:p>
            <a:r>
              <a:rPr lang="en-US" sz="3200" b="1" dirty="0">
                <a:solidFill>
                  <a:srgbClr val="C00000"/>
                </a:solidFill>
              </a:rPr>
              <a:t>III.</a:t>
            </a:r>
            <a:r>
              <a:rPr lang="en-US" sz="3200" b="1" dirty="0"/>
              <a:t> Be inwardly renewed day by day (</a:t>
            </a:r>
            <a:r>
              <a:rPr lang="en-US" sz="3200" b="1" i="1" dirty="0"/>
              <a:t>verses 16-18</a:t>
            </a:r>
            <a:r>
              <a:rPr lang="en-US" sz="3200" b="1" dirty="0"/>
              <a:t>)</a:t>
            </a:r>
          </a:p>
        </p:txBody>
      </p:sp>
      <p:sp>
        <p:nvSpPr>
          <p:cNvPr id="3" name="Content Placeholder 2">
            <a:extLst>
              <a:ext uri="{FF2B5EF4-FFF2-40B4-BE49-F238E27FC236}">
                <a16:creationId xmlns:a16="http://schemas.microsoft.com/office/drawing/2014/main" id="{0505178B-5BF1-3425-1224-901F42C43E47}"/>
              </a:ext>
            </a:extLst>
          </p:cNvPr>
          <p:cNvSpPr>
            <a:spLocks noGrp="1"/>
          </p:cNvSpPr>
          <p:nvPr>
            <p:ph idx="1"/>
          </p:nvPr>
        </p:nvSpPr>
        <p:spPr>
          <a:xfrm>
            <a:off x="838200" y="1825624"/>
            <a:ext cx="10515600" cy="4879975"/>
          </a:xfrm>
        </p:spPr>
        <p:txBody>
          <a:bodyPr>
            <a:normAutofit/>
          </a:bodyPr>
          <a:lstStyle/>
          <a:p>
            <a:pPr marL="0" indent="0">
              <a:buNone/>
            </a:pPr>
            <a:r>
              <a:rPr lang="en-US" b="1" dirty="0">
                <a:effectLst/>
                <a:ea typeface="Calibri" panose="020F0502020204030204" pitchFamily="34" charset="0"/>
              </a:rPr>
              <a:t>“</a:t>
            </a:r>
            <a:r>
              <a:rPr lang="en-US" b="1" i="1" dirty="0">
                <a:effectLst/>
                <a:ea typeface="Calibri" panose="020F0502020204030204" pitchFamily="34" charset="0"/>
              </a:rPr>
              <a:t>So we do not lose heart. Though our outer self is wasting away, </a:t>
            </a:r>
            <a:r>
              <a:rPr lang="en-US" b="1" i="1" dirty="0">
                <a:solidFill>
                  <a:srgbClr val="0070C0"/>
                </a:solidFill>
                <a:effectLst/>
                <a:ea typeface="Calibri" panose="020F0502020204030204" pitchFamily="34" charset="0"/>
              </a:rPr>
              <a:t>our inner self is being renewed day by day</a:t>
            </a:r>
            <a:r>
              <a:rPr lang="en-US" b="1" dirty="0">
                <a:effectLst/>
                <a:ea typeface="Calibri" panose="020F0502020204030204" pitchFamily="34" charset="0"/>
              </a:rPr>
              <a:t>.” </a:t>
            </a:r>
            <a:r>
              <a:rPr lang="en-US" b="1" dirty="0">
                <a:solidFill>
                  <a:srgbClr val="C00000"/>
                </a:solidFill>
                <a:effectLst/>
                <a:ea typeface="Calibri" panose="020F0502020204030204" pitchFamily="34" charset="0"/>
              </a:rPr>
              <a:t>2</a:t>
            </a:r>
            <a:r>
              <a:rPr lang="en-US" b="1" baseline="30000" dirty="0">
                <a:solidFill>
                  <a:srgbClr val="C00000"/>
                </a:solidFill>
                <a:effectLst/>
                <a:ea typeface="Calibri" panose="020F0502020204030204" pitchFamily="34" charset="0"/>
              </a:rPr>
              <a:t>nd</a:t>
            </a:r>
            <a:r>
              <a:rPr lang="en-US" b="1" dirty="0">
                <a:solidFill>
                  <a:srgbClr val="C00000"/>
                </a:solidFill>
                <a:effectLst/>
                <a:ea typeface="Calibri" panose="020F0502020204030204" pitchFamily="34" charset="0"/>
              </a:rPr>
              <a:t> Corinthians 4:16</a:t>
            </a:r>
            <a:endParaRPr lang="en-US" b="1" dirty="0">
              <a:solidFill>
                <a:srgbClr val="C00000"/>
              </a:solidFill>
            </a:endParaRPr>
          </a:p>
          <a:p>
            <a:pPr marL="0" indent="0">
              <a:buNone/>
            </a:pPr>
            <a:r>
              <a:rPr lang="en-US" sz="2400" b="1" dirty="0">
                <a:solidFill>
                  <a:srgbClr val="FF0000"/>
                </a:solidFill>
              </a:rPr>
              <a:t>16</a:t>
            </a:r>
            <a:r>
              <a:rPr lang="en-US" b="1" dirty="0"/>
              <a:t> </a:t>
            </a:r>
            <a:r>
              <a:rPr lang="en-US" b="1" i="1" dirty="0"/>
              <a:t>Rejoice always</a:t>
            </a:r>
            <a:r>
              <a:rPr lang="en-US" b="1" dirty="0"/>
              <a:t>, </a:t>
            </a:r>
            <a:r>
              <a:rPr lang="en-US" sz="2400" b="1" dirty="0">
                <a:solidFill>
                  <a:srgbClr val="FF0000"/>
                </a:solidFill>
              </a:rPr>
              <a:t>17</a:t>
            </a:r>
            <a:r>
              <a:rPr lang="en-US" b="1" dirty="0"/>
              <a:t> </a:t>
            </a:r>
            <a:r>
              <a:rPr lang="en-US" b="1" i="1" dirty="0"/>
              <a:t>pray without ceasing</a:t>
            </a:r>
            <a:r>
              <a:rPr lang="en-US" b="1" dirty="0"/>
              <a:t>, </a:t>
            </a:r>
            <a:r>
              <a:rPr lang="en-US" sz="2400" b="1" dirty="0">
                <a:solidFill>
                  <a:srgbClr val="FF0000"/>
                </a:solidFill>
              </a:rPr>
              <a:t>18</a:t>
            </a:r>
            <a:r>
              <a:rPr lang="en-US" b="1" dirty="0"/>
              <a:t> </a:t>
            </a:r>
            <a:r>
              <a:rPr lang="en-US" b="1" i="1" dirty="0">
                <a:solidFill>
                  <a:srgbClr val="0070C0"/>
                </a:solidFill>
              </a:rPr>
              <a:t>give thanks in all circumstances</a:t>
            </a:r>
            <a:r>
              <a:rPr lang="en-US" b="1" dirty="0"/>
              <a:t>; </a:t>
            </a:r>
            <a:r>
              <a:rPr lang="en-US" b="1" i="1" dirty="0"/>
              <a:t>for </a:t>
            </a:r>
            <a:r>
              <a:rPr lang="en-US" b="1" i="1" dirty="0">
                <a:solidFill>
                  <a:srgbClr val="0070C0"/>
                </a:solidFill>
              </a:rPr>
              <a:t>this is the will of God in Christ Jesus for you</a:t>
            </a:r>
            <a:r>
              <a:rPr lang="en-US" b="1" dirty="0"/>
              <a:t>.</a:t>
            </a:r>
          </a:p>
          <a:p>
            <a:pPr marL="0" indent="0" algn="ctr">
              <a:buNone/>
            </a:pPr>
            <a:r>
              <a:rPr lang="en-US" b="1" dirty="0">
                <a:solidFill>
                  <a:srgbClr val="7030A0"/>
                </a:solidFill>
                <a:effectLst/>
                <a:ea typeface="Calibri" panose="020F0502020204030204" pitchFamily="34" charset="0"/>
              </a:rPr>
              <a:t>When we live in this way of close communion with God because our inner person is growing to be more like His Son, then we can come before Him “</a:t>
            </a:r>
            <a:r>
              <a:rPr lang="en-US" b="1" i="1" dirty="0">
                <a:solidFill>
                  <a:srgbClr val="7030A0"/>
                </a:solidFill>
                <a:effectLst/>
                <a:ea typeface="Calibri" panose="020F0502020204030204" pitchFamily="34" charset="0"/>
              </a:rPr>
              <a:t>as a living sacrifice, holy and acceptable to</a:t>
            </a:r>
            <a:r>
              <a:rPr lang="en-US" b="1" dirty="0">
                <a:solidFill>
                  <a:srgbClr val="7030A0"/>
                </a:solidFill>
                <a:effectLst/>
                <a:ea typeface="Calibri" panose="020F0502020204030204" pitchFamily="34" charset="0"/>
              </a:rPr>
              <a:t>” Him as Paul teaches in </a:t>
            </a:r>
            <a:r>
              <a:rPr lang="en-US" b="1" dirty="0">
                <a:solidFill>
                  <a:srgbClr val="C00000"/>
                </a:solidFill>
                <a:effectLst/>
                <a:ea typeface="Calibri" panose="020F0502020204030204" pitchFamily="34" charset="0"/>
              </a:rPr>
              <a:t>Romans 12:1</a:t>
            </a:r>
            <a:r>
              <a:rPr lang="en-US" b="1" dirty="0">
                <a:effectLst/>
                <a:ea typeface="Calibri" panose="020F0502020204030204" pitchFamily="34" charset="0"/>
              </a:rPr>
              <a:t>.</a:t>
            </a:r>
            <a:r>
              <a:rPr lang="en-US" b="1" dirty="0"/>
              <a:t> </a:t>
            </a:r>
          </a:p>
        </p:txBody>
      </p:sp>
    </p:spTree>
    <p:extLst>
      <p:ext uri="{BB962C8B-B14F-4D97-AF65-F5344CB8AC3E}">
        <p14:creationId xmlns:p14="http://schemas.microsoft.com/office/powerpoint/2010/main" val="327844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E4D32F-A7F3-C3D5-3D35-39A760BF5E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5C3AB3-8777-6B93-BD38-82F64801AB52}"/>
              </a:ext>
            </a:extLst>
          </p:cNvPr>
          <p:cNvSpPr>
            <a:spLocks noGrp="1"/>
          </p:cNvSpPr>
          <p:nvPr>
            <p:ph type="title"/>
          </p:nvPr>
        </p:nvSpPr>
        <p:spPr/>
        <p:txBody>
          <a:bodyPr>
            <a:normAutofit/>
          </a:bodyPr>
          <a:lstStyle/>
          <a:p>
            <a:r>
              <a:rPr lang="en-US" sz="3200" b="1" dirty="0">
                <a:solidFill>
                  <a:srgbClr val="C00000"/>
                </a:solidFill>
              </a:rPr>
              <a:t>IV.</a:t>
            </a:r>
            <a:r>
              <a:rPr lang="en-US" sz="3200" b="1" dirty="0"/>
              <a:t> Worship the Lord in spirit and truth (</a:t>
            </a:r>
            <a:r>
              <a:rPr lang="en-US" sz="3200" b="1" i="1" dirty="0"/>
              <a:t>verses 19-22</a:t>
            </a:r>
            <a:r>
              <a:rPr lang="en-US" sz="3200" b="1" dirty="0"/>
              <a:t>)</a:t>
            </a:r>
          </a:p>
        </p:txBody>
      </p:sp>
      <p:sp>
        <p:nvSpPr>
          <p:cNvPr id="3" name="Content Placeholder 2">
            <a:extLst>
              <a:ext uri="{FF2B5EF4-FFF2-40B4-BE49-F238E27FC236}">
                <a16:creationId xmlns:a16="http://schemas.microsoft.com/office/drawing/2014/main" id="{D650E325-B752-3CF7-CB28-211CADACB4EF}"/>
              </a:ext>
            </a:extLst>
          </p:cNvPr>
          <p:cNvSpPr>
            <a:spLocks noGrp="1"/>
          </p:cNvSpPr>
          <p:nvPr>
            <p:ph idx="1"/>
          </p:nvPr>
        </p:nvSpPr>
        <p:spPr/>
        <p:txBody>
          <a:bodyPr>
            <a:normAutofit/>
          </a:bodyPr>
          <a:lstStyle/>
          <a:p>
            <a:pPr marL="0" indent="0">
              <a:buNone/>
            </a:pPr>
            <a:r>
              <a:rPr lang="en-US" sz="2400" b="1" dirty="0">
                <a:solidFill>
                  <a:srgbClr val="FF0000"/>
                </a:solidFill>
              </a:rPr>
              <a:t>19</a:t>
            </a:r>
            <a:r>
              <a:rPr lang="en-US" b="1" dirty="0"/>
              <a:t> </a:t>
            </a:r>
            <a:r>
              <a:rPr lang="en-US" b="1" i="1" dirty="0">
                <a:solidFill>
                  <a:srgbClr val="0070C0"/>
                </a:solidFill>
              </a:rPr>
              <a:t>Do not quench the Spirit</a:t>
            </a:r>
            <a:r>
              <a:rPr lang="en-US" b="1" dirty="0"/>
              <a:t>. </a:t>
            </a:r>
            <a:r>
              <a:rPr lang="en-US" sz="2400" b="1" dirty="0">
                <a:solidFill>
                  <a:srgbClr val="FF0000"/>
                </a:solidFill>
              </a:rPr>
              <a:t>20</a:t>
            </a:r>
            <a:r>
              <a:rPr lang="en-US" b="1" dirty="0"/>
              <a:t> </a:t>
            </a:r>
            <a:r>
              <a:rPr lang="en-US" b="1" i="1" dirty="0"/>
              <a:t>Do not despise prophecies</a:t>
            </a:r>
            <a:r>
              <a:rPr lang="en-US" b="1" dirty="0"/>
              <a:t>, </a:t>
            </a:r>
            <a:r>
              <a:rPr lang="en-US" sz="2400" b="1" dirty="0">
                <a:solidFill>
                  <a:srgbClr val="FF0000"/>
                </a:solidFill>
              </a:rPr>
              <a:t>21</a:t>
            </a:r>
            <a:r>
              <a:rPr lang="en-US" b="1" dirty="0"/>
              <a:t> </a:t>
            </a:r>
            <a:r>
              <a:rPr lang="en-US" b="1" i="1" dirty="0"/>
              <a:t>but test everything; hold fast what is good</a:t>
            </a:r>
            <a:r>
              <a:rPr lang="en-US" b="1" dirty="0"/>
              <a:t>. </a:t>
            </a:r>
            <a:r>
              <a:rPr lang="en-US" sz="2400" b="1" dirty="0">
                <a:solidFill>
                  <a:srgbClr val="FF0000"/>
                </a:solidFill>
              </a:rPr>
              <a:t>22</a:t>
            </a:r>
            <a:r>
              <a:rPr lang="en-US" b="1" dirty="0"/>
              <a:t> </a:t>
            </a:r>
            <a:r>
              <a:rPr lang="en-US" b="1" i="1" dirty="0"/>
              <a:t>Abstain from every form of evil</a:t>
            </a:r>
            <a:r>
              <a:rPr lang="en-US" b="1" dirty="0"/>
              <a:t>.  </a:t>
            </a:r>
          </a:p>
          <a:p>
            <a:pPr marL="0" indent="0" algn="ctr">
              <a:buNone/>
            </a:pPr>
            <a:r>
              <a:rPr lang="en-US" b="1" dirty="0">
                <a:solidFill>
                  <a:srgbClr val="7030A0"/>
                </a:solidFill>
              </a:rPr>
              <a:t>Spiritual gifts are for the common good and should be practiced out of love for one another, but when we fail to see them in this way, we quench the Spirit’s aim to bring about the good He has intended through them.</a:t>
            </a:r>
          </a:p>
        </p:txBody>
      </p:sp>
    </p:spTree>
    <p:extLst>
      <p:ext uri="{BB962C8B-B14F-4D97-AF65-F5344CB8AC3E}">
        <p14:creationId xmlns:p14="http://schemas.microsoft.com/office/powerpoint/2010/main" val="259500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553C6E-04A0-B7A0-FDB6-E9F6189151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2C8E5F-F505-E8A3-8FF7-B3B5A487B859}"/>
              </a:ext>
            </a:extLst>
          </p:cNvPr>
          <p:cNvSpPr>
            <a:spLocks noGrp="1"/>
          </p:cNvSpPr>
          <p:nvPr>
            <p:ph type="title"/>
          </p:nvPr>
        </p:nvSpPr>
        <p:spPr/>
        <p:txBody>
          <a:bodyPr>
            <a:normAutofit/>
          </a:bodyPr>
          <a:lstStyle/>
          <a:p>
            <a:r>
              <a:rPr lang="en-US" sz="3200" b="1" dirty="0">
                <a:solidFill>
                  <a:srgbClr val="C00000"/>
                </a:solidFill>
              </a:rPr>
              <a:t>IV.</a:t>
            </a:r>
            <a:r>
              <a:rPr lang="en-US" sz="3200" b="1" dirty="0"/>
              <a:t> Worship the Lord in spirit and truth (</a:t>
            </a:r>
            <a:r>
              <a:rPr lang="en-US" sz="3200" b="1" i="1" dirty="0"/>
              <a:t>verses 19-22</a:t>
            </a:r>
            <a:r>
              <a:rPr lang="en-US" sz="3200" b="1" dirty="0"/>
              <a:t>)</a:t>
            </a:r>
          </a:p>
        </p:txBody>
      </p:sp>
      <p:sp>
        <p:nvSpPr>
          <p:cNvPr id="3" name="Content Placeholder 2">
            <a:extLst>
              <a:ext uri="{FF2B5EF4-FFF2-40B4-BE49-F238E27FC236}">
                <a16:creationId xmlns:a16="http://schemas.microsoft.com/office/drawing/2014/main" id="{FD4277A8-8953-1355-6EBC-CAB5A96DE4B6}"/>
              </a:ext>
            </a:extLst>
          </p:cNvPr>
          <p:cNvSpPr>
            <a:spLocks noGrp="1"/>
          </p:cNvSpPr>
          <p:nvPr>
            <p:ph idx="1"/>
          </p:nvPr>
        </p:nvSpPr>
        <p:spPr/>
        <p:txBody>
          <a:bodyPr>
            <a:normAutofit/>
          </a:bodyPr>
          <a:lstStyle/>
          <a:p>
            <a:pPr marL="0" indent="0">
              <a:buNone/>
            </a:pPr>
            <a:r>
              <a:rPr lang="en-US" sz="2400" b="1" dirty="0">
                <a:solidFill>
                  <a:srgbClr val="FF0000"/>
                </a:solidFill>
              </a:rPr>
              <a:t>19</a:t>
            </a:r>
            <a:r>
              <a:rPr lang="en-US" b="1" dirty="0"/>
              <a:t> </a:t>
            </a:r>
            <a:r>
              <a:rPr lang="en-US" b="1" i="1" dirty="0"/>
              <a:t>Do not quench the Spirit</a:t>
            </a:r>
            <a:r>
              <a:rPr lang="en-US" b="1" dirty="0"/>
              <a:t>. </a:t>
            </a:r>
            <a:r>
              <a:rPr lang="en-US" sz="2400" b="1" dirty="0">
                <a:solidFill>
                  <a:srgbClr val="FF0000"/>
                </a:solidFill>
              </a:rPr>
              <a:t>20</a:t>
            </a:r>
            <a:r>
              <a:rPr lang="en-US" b="1" dirty="0"/>
              <a:t> </a:t>
            </a:r>
            <a:r>
              <a:rPr lang="en-US" b="1" i="1" dirty="0">
                <a:solidFill>
                  <a:srgbClr val="0070C0"/>
                </a:solidFill>
              </a:rPr>
              <a:t>Do not despise prophecies</a:t>
            </a:r>
            <a:r>
              <a:rPr lang="en-US" b="1" dirty="0"/>
              <a:t>,</a:t>
            </a:r>
            <a:r>
              <a:rPr lang="en-US" b="1" dirty="0">
                <a:solidFill>
                  <a:srgbClr val="FF0000"/>
                </a:solidFill>
              </a:rPr>
              <a:t>*</a:t>
            </a:r>
            <a:r>
              <a:rPr lang="en-US" b="1" dirty="0"/>
              <a:t> </a:t>
            </a:r>
            <a:r>
              <a:rPr lang="en-US" sz="2400" b="1" dirty="0">
                <a:solidFill>
                  <a:srgbClr val="FF0000"/>
                </a:solidFill>
              </a:rPr>
              <a:t>21</a:t>
            </a:r>
            <a:r>
              <a:rPr lang="en-US" b="1" dirty="0"/>
              <a:t> </a:t>
            </a:r>
            <a:r>
              <a:rPr lang="en-US" b="1" i="1" dirty="0">
                <a:solidFill>
                  <a:srgbClr val="0070C0"/>
                </a:solidFill>
              </a:rPr>
              <a:t>but test everything; hold fast what is good</a:t>
            </a:r>
            <a:r>
              <a:rPr lang="en-US" b="1" dirty="0"/>
              <a:t>. </a:t>
            </a:r>
            <a:r>
              <a:rPr lang="en-US" sz="2400" b="1" dirty="0">
                <a:solidFill>
                  <a:srgbClr val="FF0000"/>
                </a:solidFill>
              </a:rPr>
              <a:t>22</a:t>
            </a:r>
            <a:r>
              <a:rPr lang="en-US" b="1" dirty="0"/>
              <a:t> </a:t>
            </a:r>
            <a:r>
              <a:rPr lang="en-US" b="1" i="1" dirty="0"/>
              <a:t>Abstain from every form of evil</a:t>
            </a:r>
            <a:r>
              <a:rPr lang="en-US" b="1" dirty="0"/>
              <a:t>. </a:t>
            </a:r>
          </a:p>
          <a:p>
            <a:pPr marL="0" indent="0">
              <a:buNone/>
            </a:pPr>
            <a:r>
              <a:rPr lang="en-US" b="1" dirty="0">
                <a:solidFill>
                  <a:srgbClr val="FF0000"/>
                </a:solidFill>
              </a:rPr>
              <a:t>*</a:t>
            </a:r>
            <a:r>
              <a:rPr lang="en-US" b="1" dirty="0"/>
              <a:t> The gift of interpreting divine will or purpose</a:t>
            </a:r>
          </a:p>
          <a:p>
            <a:pPr marL="0" indent="0">
              <a:buNone/>
            </a:pPr>
            <a:r>
              <a:rPr lang="en-US" b="1" dirty="0"/>
              <a:t>“</a:t>
            </a:r>
            <a:r>
              <a:rPr lang="en-US" b="1" i="1" dirty="0"/>
              <a:t>Let two or three prophets speak, and </a:t>
            </a:r>
            <a:r>
              <a:rPr lang="en-US" b="1" i="1" dirty="0">
                <a:solidFill>
                  <a:srgbClr val="0070C0"/>
                </a:solidFill>
              </a:rPr>
              <a:t>let the others weigh what is said</a:t>
            </a:r>
            <a:r>
              <a:rPr lang="en-US" b="1" i="1" dirty="0"/>
              <a:t>. If a revelation is made to another sitting there, </a:t>
            </a:r>
            <a:r>
              <a:rPr lang="en-US" b="1" i="1" dirty="0">
                <a:solidFill>
                  <a:srgbClr val="0070C0"/>
                </a:solidFill>
              </a:rPr>
              <a:t>let the first be silent</a:t>
            </a:r>
            <a:r>
              <a:rPr lang="en-US" b="1" i="1" dirty="0"/>
              <a:t>. For you can all </a:t>
            </a:r>
            <a:r>
              <a:rPr lang="en-US" b="1" i="1" dirty="0">
                <a:solidFill>
                  <a:srgbClr val="0070C0"/>
                </a:solidFill>
              </a:rPr>
              <a:t>prophesy one by one</a:t>
            </a:r>
            <a:r>
              <a:rPr lang="en-US" b="1" i="1" dirty="0"/>
              <a:t>, </a:t>
            </a:r>
            <a:r>
              <a:rPr lang="en-US" b="1" i="1" dirty="0">
                <a:solidFill>
                  <a:srgbClr val="0070C0"/>
                </a:solidFill>
              </a:rPr>
              <a:t>so that all may learn and all be encouraged</a:t>
            </a:r>
            <a:r>
              <a:rPr lang="en-US" b="1" i="1" dirty="0"/>
              <a:t>, and </a:t>
            </a:r>
            <a:r>
              <a:rPr lang="en-US" b="1" i="1" dirty="0">
                <a:solidFill>
                  <a:srgbClr val="0070C0"/>
                </a:solidFill>
              </a:rPr>
              <a:t>the spirits of prophets are subject to prophets</a:t>
            </a:r>
            <a:r>
              <a:rPr lang="en-US" b="1" i="1" dirty="0"/>
              <a:t>. For </a:t>
            </a:r>
            <a:r>
              <a:rPr lang="en-US" b="1" i="1" dirty="0">
                <a:solidFill>
                  <a:srgbClr val="0070C0"/>
                </a:solidFill>
              </a:rPr>
              <a:t>God is </a:t>
            </a:r>
            <a:r>
              <a:rPr lang="en-US" b="1" i="1" dirty="0"/>
              <a:t>not </a:t>
            </a:r>
            <a:r>
              <a:rPr lang="en-US" b="1" i="1" dirty="0">
                <a:solidFill>
                  <a:srgbClr val="0070C0"/>
                </a:solidFill>
              </a:rPr>
              <a:t>a God </a:t>
            </a:r>
            <a:r>
              <a:rPr lang="en-US" b="1" i="1" dirty="0"/>
              <a:t>of confusion but </a:t>
            </a:r>
            <a:r>
              <a:rPr lang="en-US" b="1" i="1" dirty="0">
                <a:solidFill>
                  <a:srgbClr val="0070C0"/>
                </a:solidFill>
              </a:rPr>
              <a:t>of peace</a:t>
            </a:r>
            <a:r>
              <a:rPr lang="en-US" b="1" i="1" dirty="0"/>
              <a:t>.</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Corinthians 14:29-33</a:t>
            </a:r>
          </a:p>
        </p:txBody>
      </p:sp>
    </p:spTree>
    <p:extLst>
      <p:ext uri="{BB962C8B-B14F-4D97-AF65-F5344CB8AC3E}">
        <p14:creationId xmlns:p14="http://schemas.microsoft.com/office/powerpoint/2010/main" val="136401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CDE602-0BF1-FAFA-8F14-C18A0DBB3E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79C898-DE60-5681-9D44-563132559847}"/>
              </a:ext>
            </a:extLst>
          </p:cNvPr>
          <p:cNvSpPr>
            <a:spLocks noGrp="1"/>
          </p:cNvSpPr>
          <p:nvPr>
            <p:ph type="title"/>
          </p:nvPr>
        </p:nvSpPr>
        <p:spPr/>
        <p:txBody>
          <a:bodyPr>
            <a:normAutofit/>
          </a:bodyPr>
          <a:lstStyle/>
          <a:p>
            <a:r>
              <a:rPr lang="en-US" sz="3200" b="1" dirty="0">
                <a:solidFill>
                  <a:srgbClr val="C00000"/>
                </a:solidFill>
              </a:rPr>
              <a:t>IV.</a:t>
            </a:r>
            <a:r>
              <a:rPr lang="en-US" sz="3200" b="1" dirty="0"/>
              <a:t> Worship the Lord in spirit and truth (</a:t>
            </a:r>
            <a:r>
              <a:rPr lang="en-US" sz="3200" b="1" i="1" dirty="0"/>
              <a:t>verses 19-22</a:t>
            </a:r>
            <a:r>
              <a:rPr lang="en-US" sz="3200" b="1" dirty="0"/>
              <a:t>)</a:t>
            </a:r>
          </a:p>
        </p:txBody>
      </p:sp>
      <p:sp>
        <p:nvSpPr>
          <p:cNvPr id="3" name="Content Placeholder 2">
            <a:extLst>
              <a:ext uri="{FF2B5EF4-FFF2-40B4-BE49-F238E27FC236}">
                <a16:creationId xmlns:a16="http://schemas.microsoft.com/office/drawing/2014/main" id="{F82D6A6B-0AE9-5965-9A85-C55792302873}"/>
              </a:ext>
            </a:extLst>
          </p:cNvPr>
          <p:cNvSpPr>
            <a:spLocks noGrp="1"/>
          </p:cNvSpPr>
          <p:nvPr>
            <p:ph idx="1"/>
          </p:nvPr>
        </p:nvSpPr>
        <p:spPr>
          <a:xfrm>
            <a:off x="838200" y="1825624"/>
            <a:ext cx="10515600" cy="4879975"/>
          </a:xfrm>
        </p:spPr>
        <p:txBody>
          <a:bodyPr>
            <a:normAutofit/>
          </a:bodyPr>
          <a:lstStyle/>
          <a:p>
            <a:pPr marL="0" indent="0">
              <a:buNone/>
            </a:pPr>
            <a:r>
              <a:rPr lang="en-US" sz="2400" b="1" dirty="0">
                <a:solidFill>
                  <a:srgbClr val="FF0000"/>
                </a:solidFill>
              </a:rPr>
              <a:t>19</a:t>
            </a:r>
            <a:r>
              <a:rPr lang="en-US" b="1" dirty="0"/>
              <a:t> </a:t>
            </a:r>
            <a:r>
              <a:rPr lang="en-US" b="1" i="1" dirty="0"/>
              <a:t>Do not quench the Spirit</a:t>
            </a:r>
            <a:r>
              <a:rPr lang="en-US" b="1" dirty="0"/>
              <a:t>. </a:t>
            </a:r>
            <a:r>
              <a:rPr lang="en-US" sz="2400" b="1" dirty="0">
                <a:solidFill>
                  <a:srgbClr val="FF0000"/>
                </a:solidFill>
              </a:rPr>
              <a:t>20</a:t>
            </a:r>
            <a:r>
              <a:rPr lang="en-US" b="1" dirty="0"/>
              <a:t> </a:t>
            </a:r>
            <a:r>
              <a:rPr lang="en-US" b="1" i="1" dirty="0"/>
              <a:t>Do not despise prophecies</a:t>
            </a:r>
            <a:r>
              <a:rPr lang="en-US" b="1" dirty="0"/>
              <a:t>, </a:t>
            </a:r>
            <a:r>
              <a:rPr lang="en-US" sz="2400" b="1" dirty="0">
                <a:solidFill>
                  <a:srgbClr val="FF0000"/>
                </a:solidFill>
              </a:rPr>
              <a:t>21</a:t>
            </a:r>
            <a:r>
              <a:rPr lang="en-US" b="1" dirty="0"/>
              <a:t> </a:t>
            </a:r>
            <a:r>
              <a:rPr lang="en-US" b="1" i="1" dirty="0"/>
              <a:t>but test everything; hold fast what is good</a:t>
            </a:r>
            <a:r>
              <a:rPr lang="en-US" b="1" dirty="0"/>
              <a:t>. </a:t>
            </a:r>
            <a:r>
              <a:rPr lang="en-US" sz="2400" b="1" dirty="0">
                <a:solidFill>
                  <a:srgbClr val="FF0000"/>
                </a:solidFill>
              </a:rPr>
              <a:t>22</a:t>
            </a:r>
            <a:r>
              <a:rPr lang="en-US" b="1" dirty="0"/>
              <a:t> </a:t>
            </a:r>
            <a:r>
              <a:rPr lang="en-US" b="1" i="1" dirty="0">
                <a:solidFill>
                  <a:srgbClr val="0070C0"/>
                </a:solidFill>
              </a:rPr>
              <a:t>Abstain from every form of evil</a:t>
            </a:r>
            <a:r>
              <a:rPr lang="en-US" b="1" dirty="0"/>
              <a:t>. </a:t>
            </a:r>
          </a:p>
          <a:p>
            <a:pPr marL="0" indent="0">
              <a:buNone/>
            </a:pPr>
            <a:r>
              <a:rPr lang="en-US" b="1" dirty="0"/>
              <a:t>“</a:t>
            </a:r>
            <a:r>
              <a:rPr lang="en-US" b="1" i="1" dirty="0"/>
              <a:t>True worshipers will worship the Father in </a:t>
            </a:r>
            <a:r>
              <a:rPr lang="en-US" b="1" i="1" dirty="0">
                <a:solidFill>
                  <a:srgbClr val="0070C0"/>
                </a:solidFill>
              </a:rPr>
              <a:t>spirit</a:t>
            </a:r>
            <a:r>
              <a:rPr lang="en-US" b="1" i="1" dirty="0"/>
              <a:t> and </a:t>
            </a:r>
            <a:r>
              <a:rPr lang="en-US" b="1" i="1" dirty="0">
                <a:solidFill>
                  <a:srgbClr val="0070C0"/>
                </a:solidFill>
              </a:rPr>
              <a:t>truth</a:t>
            </a:r>
            <a:r>
              <a:rPr lang="en-US" b="1" i="1" dirty="0"/>
              <a:t>, for the Father is seeking such people to worship him</a:t>
            </a:r>
            <a:r>
              <a:rPr lang="en-US" b="1" dirty="0"/>
              <a:t>.” </a:t>
            </a:r>
            <a:r>
              <a:rPr lang="en-US" b="1" dirty="0">
                <a:solidFill>
                  <a:srgbClr val="C00000"/>
                </a:solidFill>
              </a:rPr>
              <a:t>John 4:23 </a:t>
            </a:r>
          </a:p>
          <a:p>
            <a:pPr marL="0" indent="0" algn="ctr">
              <a:buNone/>
            </a:pPr>
            <a:r>
              <a:rPr lang="en-US" b="1" dirty="0">
                <a:solidFill>
                  <a:srgbClr val="7030A0"/>
                </a:solidFill>
              </a:rPr>
              <a:t>His work in our worship must not be quenched, but our worship must be tested to confirm what is the work of the Spirit and what is not by whether or not our worship is weighed and tested as good according to the truth of God’s word.</a:t>
            </a:r>
          </a:p>
        </p:txBody>
      </p:sp>
    </p:spTree>
    <p:extLst>
      <p:ext uri="{BB962C8B-B14F-4D97-AF65-F5344CB8AC3E}">
        <p14:creationId xmlns:p14="http://schemas.microsoft.com/office/powerpoint/2010/main" val="243873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80860-C1A4-65AD-107F-3EFBFD11DB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7BDFE6-F639-ABB2-FEF6-DF00E5A0380D}"/>
              </a:ext>
            </a:extLst>
          </p:cNvPr>
          <p:cNvSpPr>
            <a:spLocks noGrp="1"/>
          </p:cNvSpPr>
          <p:nvPr>
            <p:ph type="title"/>
          </p:nvPr>
        </p:nvSpPr>
        <p:spPr/>
        <p:txBody>
          <a:bodyPr>
            <a:normAutofit/>
          </a:bodyPr>
          <a:lstStyle/>
          <a:p>
            <a:r>
              <a:rPr lang="en-US" sz="3200" b="1" dirty="0">
                <a:solidFill>
                  <a:srgbClr val="C00000"/>
                </a:solidFill>
              </a:rPr>
              <a:t>V.</a:t>
            </a:r>
            <a:r>
              <a:rPr lang="en-US" sz="3200" b="1" dirty="0"/>
              <a:t> It’s all grace! (</a:t>
            </a:r>
            <a:r>
              <a:rPr lang="en-US" sz="3200" b="1" i="1" dirty="0"/>
              <a:t>verses 23-28</a:t>
            </a:r>
            <a:r>
              <a:rPr lang="en-US" sz="3200" b="1" dirty="0"/>
              <a:t>)</a:t>
            </a:r>
          </a:p>
        </p:txBody>
      </p:sp>
      <p:sp>
        <p:nvSpPr>
          <p:cNvPr id="3" name="Content Placeholder 2">
            <a:extLst>
              <a:ext uri="{FF2B5EF4-FFF2-40B4-BE49-F238E27FC236}">
                <a16:creationId xmlns:a16="http://schemas.microsoft.com/office/drawing/2014/main" id="{B296271F-E927-0BCE-3757-657E4CF0FDEF}"/>
              </a:ext>
            </a:extLst>
          </p:cNvPr>
          <p:cNvSpPr>
            <a:spLocks noGrp="1"/>
          </p:cNvSpPr>
          <p:nvPr>
            <p:ph idx="1"/>
          </p:nvPr>
        </p:nvSpPr>
        <p:spPr>
          <a:xfrm>
            <a:off x="838200" y="1825625"/>
            <a:ext cx="10515600" cy="4770384"/>
          </a:xfrm>
        </p:spPr>
        <p:txBody>
          <a:bodyPr>
            <a:normAutofit/>
          </a:bodyPr>
          <a:lstStyle/>
          <a:p>
            <a:pPr marL="0" indent="0">
              <a:buNone/>
            </a:pPr>
            <a:r>
              <a:rPr lang="en-US" sz="2400" b="1" dirty="0">
                <a:solidFill>
                  <a:srgbClr val="FF0000"/>
                </a:solidFill>
              </a:rPr>
              <a:t>23</a:t>
            </a:r>
            <a:r>
              <a:rPr lang="en-US" b="1" dirty="0"/>
              <a:t> </a:t>
            </a:r>
            <a:r>
              <a:rPr lang="en-US" b="1" i="1" dirty="0"/>
              <a:t>Now may the God of peace himself sanctify you completely, and may your whole spirit and soul and body be kept blameless at the coming of our Lord Jesus Christ</a:t>
            </a:r>
            <a:r>
              <a:rPr lang="en-US" b="1" dirty="0"/>
              <a:t>. </a:t>
            </a:r>
            <a:r>
              <a:rPr lang="en-US" sz="2400" b="1" dirty="0">
                <a:solidFill>
                  <a:srgbClr val="FF0000"/>
                </a:solidFill>
              </a:rPr>
              <a:t>24</a:t>
            </a:r>
            <a:r>
              <a:rPr lang="en-US" b="1" dirty="0"/>
              <a:t> </a:t>
            </a:r>
            <a:r>
              <a:rPr lang="en-US" b="1" i="1" dirty="0"/>
              <a:t>He who calls you is faithful; he will surely do it</a:t>
            </a:r>
            <a:r>
              <a:rPr lang="en-US" b="1" dirty="0"/>
              <a:t>. </a:t>
            </a:r>
            <a:r>
              <a:rPr lang="en-US" sz="2400" b="1" dirty="0">
                <a:solidFill>
                  <a:srgbClr val="FF0000"/>
                </a:solidFill>
              </a:rPr>
              <a:t>25</a:t>
            </a:r>
            <a:r>
              <a:rPr lang="en-US" b="1" dirty="0"/>
              <a:t> </a:t>
            </a:r>
            <a:r>
              <a:rPr lang="en-US" b="1" i="1" dirty="0"/>
              <a:t>Brothers, </a:t>
            </a:r>
            <a:r>
              <a:rPr lang="en-US" b="1" i="1" dirty="0">
                <a:solidFill>
                  <a:srgbClr val="0070C0"/>
                </a:solidFill>
              </a:rPr>
              <a:t>pray for us</a:t>
            </a:r>
            <a:r>
              <a:rPr lang="en-US" b="1" dirty="0"/>
              <a:t>. </a:t>
            </a:r>
            <a:r>
              <a:rPr lang="en-US" sz="2400" b="1" dirty="0">
                <a:solidFill>
                  <a:srgbClr val="FF0000"/>
                </a:solidFill>
              </a:rPr>
              <a:t>26</a:t>
            </a:r>
            <a:r>
              <a:rPr lang="en-US" b="1" dirty="0"/>
              <a:t> </a:t>
            </a:r>
            <a:r>
              <a:rPr lang="en-US" b="1" i="1" dirty="0">
                <a:solidFill>
                  <a:srgbClr val="0070C0"/>
                </a:solidFill>
              </a:rPr>
              <a:t>Greet</a:t>
            </a:r>
            <a:r>
              <a:rPr lang="en-US" b="1" i="1" dirty="0"/>
              <a:t> all the brothers </a:t>
            </a:r>
            <a:r>
              <a:rPr lang="en-US" b="1" i="1" dirty="0">
                <a:solidFill>
                  <a:srgbClr val="0070C0"/>
                </a:solidFill>
              </a:rPr>
              <a:t>with a holy kiss</a:t>
            </a:r>
            <a:r>
              <a:rPr lang="en-US" b="1" dirty="0"/>
              <a:t>. </a:t>
            </a:r>
            <a:r>
              <a:rPr lang="en-US" sz="2400" b="1" dirty="0">
                <a:solidFill>
                  <a:srgbClr val="FF0000"/>
                </a:solidFill>
              </a:rPr>
              <a:t>27</a:t>
            </a:r>
            <a:r>
              <a:rPr lang="en-US" b="1" dirty="0"/>
              <a:t> </a:t>
            </a:r>
            <a:r>
              <a:rPr lang="en-US" b="1" i="1" dirty="0">
                <a:solidFill>
                  <a:srgbClr val="0070C0"/>
                </a:solidFill>
              </a:rPr>
              <a:t>I put you under oath before the Lord to have this letter read to all the brothers</a:t>
            </a:r>
            <a:r>
              <a:rPr lang="en-US" b="1" dirty="0"/>
              <a:t>. </a:t>
            </a:r>
            <a:r>
              <a:rPr lang="en-US" sz="2400" b="1" dirty="0">
                <a:solidFill>
                  <a:srgbClr val="FF0000"/>
                </a:solidFill>
              </a:rPr>
              <a:t>28</a:t>
            </a:r>
            <a:r>
              <a:rPr lang="en-US" b="1" dirty="0"/>
              <a:t> </a:t>
            </a:r>
            <a:r>
              <a:rPr lang="en-US" b="1" i="1" dirty="0"/>
              <a:t>The grace of our Lord Jesus Christ be with you</a:t>
            </a:r>
            <a:r>
              <a:rPr lang="en-US" b="1" dirty="0"/>
              <a:t>. </a:t>
            </a:r>
          </a:p>
          <a:p>
            <a:pPr marL="0" indent="0" algn="ctr">
              <a:buNone/>
            </a:pPr>
            <a:r>
              <a:rPr lang="en-US" b="1" dirty="0">
                <a:solidFill>
                  <a:srgbClr val="7030A0"/>
                </a:solidFill>
                <a:effectLst/>
                <a:ea typeface="Calibri" panose="020F0502020204030204" pitchFamily="34" charset="0"/>
              </a:rPr>
              <a:t>Unlike those with the gift of prophesy, Paul’s words were not to be weighed and tested. The Lord had already affirmed Paul’s words as the Lord’s own word. Paul’s writings are God’s word, and we must take them as such.</a:t>
            </a:r>
            <a:endParaRPr lang="en-US" sz="4000" b="1" dirty="0">
              <a:solidFill>
                <a:srgbClr val="7030A0"/>
              </a:solidFill>
            </a:endParaRPr>
          </a:p>
        </p:txBody>
      </p:sp>
    </p:spTree>
    <p:extLst>
      <p:ext uri="{BB962C8B-B14F-4D97-AF65-F5344CB8AC3E}">
        <p14:creationId xmlns:p14="http://schemas.microsoft.com/office/powerpoint/2010/main" val="147850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4750B-7D6F-E466-1149-E6551CA8B4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DCE1CD-BD1A-D11F-D590-A60DFB18BF59}"/>
              </a:ext>
            </a:extLst>
          </p:cNvPr>
          <p:cNvSpPr>
            <a:spLocks noGrp="1"/>
          </p:cNvSpPr>
          <p:nvPr>
            <p:ph type="title"/>
          </p:nvPr>
        </p:nvSpPr>
        <p:spPr/>
        <p:txBody>
          <a:bodyPr>
            <a:normAutofit/>
          </a:bodyPr>
          <a:lstStyle/>
          <a:p>
            <a:r>
              <a:rPr lang="en-US" sz="3200" b="1" dirty="0">
                <a:solidFill>
                  <a:srgbClr val="C00000"/>
                </a:solidFill>
              </a:rPr>
              <a:t>V.</a:t>
            </a:r>
            <a:r>
              <a:rPr lang="en-US" sz="3200" b="1" dirty="0"/>
              <a:t> It’s all grace! (</a:t>
            </a:r>
            <a:r>
              <a:rPr lang="en-US" sz="3200" b="1" i="1" dirty="0"/>
              <a:t>verses 23-28</a:t>
            </a:r>
            <a:r>
              <a:rPr lang="en-US" sz="3200" b="1" dirty="0"/>
              <a:t>)</a:t>
            </a:r>
          </a:p>
        </p:txBody>
      </p:sp>
      <p:sp>
        <p:nvSpPr>
          <p:cNvPr id="3" name="Content Placeholder 2">
            <a:extLst>
              <a:ext uri="{FF2B5EF4-FFF2-40B4-BE49-F238E27FC236}">
                <a16:creationId xmlns:a16="http://schemas.microsoft.com/office/drawing/2014/main" id="{C875D205-8E9D-58F5-ABCD-52CE2C3D44F1}"/>
              </a:ext>
            </a:extLst>
          </p:cNvPr>
          <p:cNvSpPr>
            <a:spLocks noGrp="1"/>
          </p:cNvSpPr>
          <p:nvPr>
            <p:ph idx="1"/>
          </p:nvPr>
        </p:nvSpPr>
        <p:spPr/>
        <p:txBody>
          <a:bodyPr>
            <a:normAutofit/>
          </a:bodyPr>
          <a:lstStyle/>
          <a:p>
            <a:pPr marL="0" indent="0">
              <a:buNone/>
            </a:pPr>
            <a:r>
              <a:rPr lang="en-US" sz="2400" b="1" dirty="0">
                <a:solidFill>
                  <a:srgbClr val="FF0000"/>
                </a:solidFill>
              </a:rPr>
              <a:t>23</a:t>
            </a:r>
            <a:r>
              <a:rPr lang="en-US" b="1" dirty="0"/>
              <a:t> </a:t>
            </a:r>
            <a:r>
              <a:rPr lang="en-US" b="1" i="1" dirty="0"/>
              <a:t>Now may </a:t>
            </a:r>
            <a:r>
              <a:rPr lang="en-US" b="1" i="1" dirty="0">
                <a:solidFill>
                  <a:srgbClr val="0070C0"/>
                </a:solidFill>
              </a:rPr>
              <a:t>the God of peace</a:t>
            </a:r>
            <a:r>
              <a:rPr lang="en-US" b="1" i="1" dirty="0"/>
              <a:t> himself </a:t>
            </a:r>
            <a:r>
              <a:rPr lang="en-US" b="1" i="1" dirty="0">
                <a:solidFill>
                  <a:srgbClr val="0070C0"/>
                </a:solidFill>
              </a:rPr>
              <a:t>sanctify you completely</a:t>
            </a:r>
            <a:r>
              <a:rPr lang="en-US" b="1" i="1" dirty="0"/>
              <a:t>, and may </a:t>
            </a:r>
            <a:r>
              <a:rPr lang="en-US" b="1" i="1" dirty="0">
                <a:solidFill>
                  <a:srgbClr val="0070C0"/>
                </a:solidFill>
              </a:rPr>
              <a:t>your whole spirit and soul and body be kept blameless </a:t>
            </a:r>
            <a:r>
              <a:rPr lang="en-US" b="1" i="1" dirty="0"/>
              <a:t>at the coming of our Lord Jesus Christ</a:t>
            </a:r>
            <a:r>
              <a:rPr lang="en-US" b="1" dirty="0"/>
              <a:t>. </a:t>
            </a:r>
            <a:r>
              <a:rPr lang="en-US" sz="2400" b="1" dirty="0">
                <a:solidFill>
                  <a:srgbClr val="FF0000"/>
                </a:solidFill>
              </a:rPr>
              <a:t>24</a:t>
            </a:r>
            <a:r>
              <a:rPr lang="en-US" b="1" dirty="0"/>
              <a:t> </a:t>
            </a:r>
            <a:r>
              <a:rPr lang="en-US" b="1" i="1" dirty="0">
                <a:solidFill>
                  <a:srgbClr val="0070C0"/>
                </a:solidFill>
              </a:rPr>
              <a:t>He</a:t>
            </a:r>
            <a:r>
              <a:rPr lang="en-US" b="1" i="1" dirty="0"/>
              <a:t> who calls you </a:t>
            </a:r>
            <a:r>
              <a:rPr lang="en-US" b="1" i="1" dirty="0">
                <a:solidFill>
                  <a:srgbClr val="0070C0"/>
                </a:solidFill>
              </a:rPr>
              <a:t>is</a:t>
            </a:r>
            <a:r>
              <a:rPr lang="en-US" b="1" i="1" dirty="0"/>
              <a:t> </a:t>
            </a:r>
            <a:r>
              <a:rPr lang="en-US" b="1" i="1" dirty="0">
                <a:solidFill>
                  <a:srgbClr val="0070C0"/>
                </a:solidFill>
              </a:rPr>
              <a:t>faithful</a:t>
            </a:r>
            <a:r>
              <a:rPr lang="en-US" b="1" i="1" dirty="0"/>
              <a:t>; </a:t>
            </a:r>
            <a:r>
              <a:rPr lang="en-US" b="1" i="1" dirty="0">
                <a:solidFill>
                  <a:srgbClr val="0070C0"/>
                </a:solidFill>
              </a:rPr>
              <a:t>he will surely do it</a:t>
            </a:r>
            <a:r>
              <a:rPr lang="en-US" b="1" dirty="0"/>
              <a:t>. </a:t>
            </a:r>
          </a:p>
          <a:p>
            <a:pPr marL="0" indent="0">
              <a:buNone/>
            </a:pPr>
            <a:r>
              <a:rPr lang="en-US" sz="2400" b="1" dirty="0">
                <a:solidFill>
                  <a:srgbClr val="FF0000"/>
                </a:solidFill>
              </a:rPr>
              <a:t>28</a:t>
            </a:r>
            <a:r>
              <a:rPr lang="en-US" b="1" dirty="0"/>
              <a:t> </a:t>
            </a:r>
            <a:r>
              <a:rPr lang="en-US" b="1" i="1" dirty="0">
                <a:solidFill>
                  <a:srgbClr val="0070C0"/>
                </a:solidFill>
              </a:rPr>
              <a:t>The grace of our Lord Jesus Christ be with you</a:t>
            </a:r>
            <a:r>
              <a:rPr lang="en-US" b="1" dirty="0"/>
              <a:t>. </a:t>
            </a:r>
          </a:p>
          <a:p>
            <a:pPr marL="0" indent="0" algn="ctr">
              <a:buNone/>
            </a:pPr>
            <a:r>
              <a:rPr lang="en-US" b="1" dirty="0">
                <a:solidFill>
                  <a:srgbClr val="7030A0"/>
                </a:solidFill>
              </a:rPr>
              <a:t>We are obligated to heed every command in today’s text, but that obligation is taken by the faith that believes that God will enable every step of obedience by His grace.</a:t>
            </a:r>
          </a:p>
        </p:txBody>
      </p:sp>
    </p:spTree>
    <p:extLst>
      <p:ext uri="{BB962C8B-B14F-4D97-AF65-F5344CB8AC3E}">
        <p14:creationId xmlns:p14="http://schemas.microsoft.com/office/powerpoint/2010/main" val="419247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83FA35C-BDDE-7CE1-0151-82B405F1820F}"/>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246ECD8F-D3FD-24DF-0BE6-2374D485B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9F3CD7C1-E94E-D2D6-256A-AAC40F90AA6D}"/>
              </a:ext>
            </a:extLst>
          </p:cNvPr>
          <p:cNvSpPr>
            <a:spLocks noGrp="1"/>
          </p:cNvSpPr>
          <p:nvPr>
            <p:ph type="ctrTitle"/>
          </p:nvPr>
        </p:nvSpPr>
        <p:spPr>
          <a:xfrm>
            <a:off x="5232400" y="1367673"/>
            <a:ext cx="6124576" cy="2665509"/>
          </a:xfrm>
        </p:spPr>
        <p:txBody>
          <a:bodyPr>
            <a:normAutofit/>
          </a:bodyPr>
          <a:lstStyle/>
          <a:p>
            <a:pPr algn="r"/>
            <a:r>
              <a:rPr lang="en-US" sz="7200" b="1" dirty="0">
                <a:solidFill>
                  <a:schemeClr val="bg1"/>
                </a:solidFill>
              </a:rPr>
              <a:t>It’s All Grace!</a:t>
            </a:r>
          </a:p>
        </p:txBody>
      </p:sp>
      <p:sp>
        <p:nvSpPr>
          <p:cNvPr id="3" name="Subtitle 2">
            <a:extLst>
              <a:ext uri="{FF2B5EF4-FFF2-40B4-BE49-F238E27FC236}">
                <a16:creationId xmlns:a16="http://schemas.microsoft.com/office/drawing/2014/main" id="{E52227C2-A3AE-4EF1-0F4F-227B8CF17526}"/>
              </a:ext>
            </a:extLst>
          </p:cNvPr>
          <p:cNvSpPr>
            <a:spLocks noGrp="1"/>
          </p:cNvSpPr>
          <p:nvPr>
            <p:ph type="subTitle" idx="1"/>
          </p:nvPr>
        </p:nvSpPr>
        <p:spPr>
          <a:xfrm>
            <a:off x="5454734" y="4331986"/>
            <a:ext cx="6128274" cy="884538"/>
          </a:xfrm>
        </p:spPr>
        <p:txBody>
          <a:bodyPr>
            <a:normAutofit/>
          </a:bodyPr>
          <a:lstStyle/>
          <a:p>
            <a:r>
              <a:rPr lang="en-US" sz="4800" b="1" i="1" dirty="0">
                <a:solidFill>
                  <a:schemeClr val="bg1"/>
                </a:solidFill>
              </a:rPr>
              <a:t>Always</a:t>
            </a:r>
          </a:p>
        </p:txBody>
      </p:sp>
      <p:pic>
        <p:nvPicPr>
          <p:cNvPr id="5" name="Picture 4" descr="A person holding a mallet and holding his stomach&#10;&#10;AI-generated content may be incorrect.">
            <a:extLst>
              <a:ext uri="{FF2B5EF4-FFF2-40B4-BE49-F238E27FC236}">
                <a16:creationId xmlns:a16="http://schemas.microsoft.com/office/drawing/2014/main" id="{D64DB8E4-3F9E-2809-5DDA-E8C24158D5B9}"/>
              </a:ext>
            </a:extLst>
          </p:cNvPr>
          <p:cNvPicPr>
            <a:picLocks noChangeAspect="1"/>
          </p:cNvPicPr>
          <p:nvPr/>
        </p:nvPicPr>
        <p:blipFill>
          <a:blip r:embed="rId2">
            <a:extLst>
              <a:ext uri="{28A0092B-C50C-407E-A947-70E740481C1C}">
                <a14:useLocalDpi xmlns:a14="http://schemas.microsoft.com/office/drawing/2010/main" val="0"/>
              </a:ext>
            </a:extLst>
          </a:blip>
          <a:srcRect t="4069" r="-2" b="9663"/>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13ACDD3F-F458-EFE9-E7D9-03426F2AB3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0B5D0636-3436-5437-E639-7277134C60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Freeform: Shape 13">
              <a:extLst>
                <a:ext uri="{FF2B5EF4-FFF2-40B4-BE49-F238E27FC236}">
                  <a16:creationId xmlns:a16="http://schemas.microsoft.com/office/drawing/2014/main" id="{E47AD066-F157-B8CC-0933-7CE70B594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Tree>
    <p:extLst>
      <p:ext uri="{BB962C8B-B14F-4D97-AF65-F5344CB8AC3E}">
        <p14:creationId xmlns:p14="http://schemas.microsoft.com/office/powerpoint/2010/main" val="37806535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Closing Thoughts &amp; 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714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ED7FC9E2-C6CE-3A30-F624-6714137EBC46}"/>
              </a:ext>
            </a:extLst>
          </p:cNvPr>
          <p:cNvSpPr>
            <a:spLocks noGrp="1"/>
          </p:cNvSpPr>
          <p:nvPr>
            <p:ph type="ctrTitle"/>
          </p:nvPr>
        </p:nvSpPr>
        <p:spPr>
          <a:xfrm>
            <a:off x="5232400" y="1367673"/>
            <a:ext cx="6124576" cy="2665509"/>
          </a:xfrm>
        </p:spPr>
        <p:txBody>
          <a:bodyPr>
            <a:normAutofit/>
          </a:bodyPr>
          <a:lstStyle/>
          <a:p>
            <a:pPr algn="r"/>
            <a:r>
              <a:rPr lang="en-US" sz="7200" b="1" dirty="0">
                <a:solidFill>
                  <a:schemeClr val="bg1"/>
                </a:solidFill>
              </a:rPr>
              <a:t>It’s All Grace!</a:t>
            </a:r>
          </a:p>
        </p:txBody>
      </p:sp>
      <p:sp>
        <p:nvSpPr>
          <p:cNvPr id="3" name="Subtitle 2">
            <a:extLst>
              <a:ext uri="{FF2B5EF4-FFF2-40B4-BE49-F238E27FC236}">
                <a16:creationId xmlns:a16="http://schemas.microsoft.com/office/drawing/2014/main" id="{A3098CA9-CF0F-32D1-C2C5-8F96634EF155}"/>
              </a:ext>
            </a:extLst>
          </p:cNvPr>
          <p:cNvSpPr>
            <a:spLocks noGrp="1"/>
          </p:cNvSpPr>
          <p:nvPr>
            <p:ph type="subTitle" idx="1"/>
          </p:nvPr>
        </p:nvSpPr>
        <p:spPr>
          <a:xfrm>
            <a:off x="5228702" y="4414180"/>
            <a:ext cx="6128274" cy="884538"/>
          </a:xfrm>
        </p:spPr>
        <p:txBody>
          <a:bodyPr>
            <a:normAutofit/>
          </a:bodyPr>
          <a:lstStyle/>
          <a:p>
            <a:pPr algn="r"/>
            <a:r>
              <a:rPr lang="en-US" sz="2800" b="1" i="1" dirty="0">
                <a:solidFill>
                  <a:schemeClr val="bg1"/>
                </a:solidFill>
              </a:rPr>
              <a:t>1</a:t>
            </a:r>
            <a:r>
              <a:rPr lang="en-US" sz="2800" b="1" i="1" baseline="30000" dirty="0">
                <a:solidFill>
                  <a:schemeClr val="bg1"/>
                </a:solidFill>
              </a:rPr>
              <a:t>st</a:t>
            </a:r>
            <a:r>
              <a:rPr lang="en-US" sz="2800" b="1" i="1" dirty="0">
                <a:solidFill>
                  <a:schemeClr val="bg1"/>
                </a:solidFill>
              </a:rPr>
              <a:t> Thessalonians 5:12-28</a:t>
            </a:r>
          </a:p>
        </p:txBody>
      </p:sp>
      <p:pic>
        <p:nvPicPr>
          <p:cNvPr id="5" name="Picture 4" descr="A person holding a mallet and holding his stomach&#10;&#10;AI-generated content may be incorrect.">
            <a:extLst>
              <a:ext uri="{FF2B5EF4-FFF2-40B4-BE49-F238E27FC236}">
                <a16:creationId xmlns:a16="http://schemas.microsoft.com/office/drawing/2014/main" id="{BA38DDA3-1825-56E4-2F67-23F248A982D7}"/>
              </a:ext>
            </a:extLst>
          </p:cNvPr>
          <p:cNvPicPr>
            <a:picLocks noChangeAspect="1"/>
          </p:cNvPicPr>
          <p:nvPr/>
        </p:nvPicPr>
        <p:blipFill>
          <a:blip r:embed="rId2">
            <a:extLst>
              <a:ext uri="{28A0092B-C50C-407E-A947-70E740481C1C}">
                <a14:useLocalDpi xmlns:a14="http://schemas.microsoft.com/office/drawing/2010/main" val="0"/>
              </a:ext>
            </a:extLst>
          </a:blip>
          <a:srcRect t="4069" r="-2" b="9663"/>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4" name="TextBox 3">
            <a:extLst>
              <a:ext uri="{FF2B5EF4-FFF2-40B4-BE49-F238E27FC236}">
                <a16:creationId xmlns:a16="http://schemas.microsoft.com/office/drawing/2014/main" id="{24F8A2C9-F4CA-9385-B2CD-84B8C5B2B0DD}"/>
              </a:ext>
            </a:extLst>
          </p:cNvPr>
          <p:cNvSpPr txBox="1"/>
          <p:nvPr/>
        </p:nvSpPr>
        <p:spPr>
          <a:xfrm>
            <a:off x="4900773" y="71921"/>
            <a:ext cx="6852863" cy="2862322"/>
          </a:xfrm>
          <a:prstGeom prst="rect">
            <a:avLst/>
          </a:prstGeom>
          <a:no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God’s amazing grace is at work in our lives today, “</a:t>
            </a:r>
            <a:r>
              <a:rPr kumimoji="0" lang="en-US" sz="3000" b="1" i="1"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training us to renounce ungodliness and worldly passions, and to live self-controlled, upright, and godly lives in the present age.</a:t>
            </a:r>
            <a:r>
              <a:rPr kumimoji="0" lang="en-US" sz="3000" b="1" i="0"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 </a:t>
            </a:r>
            <a:r>
              <a:rPr kumimoji="0" lang="en-US" sz="3000" b="1" i="0" u="none" strike="noStrike" kern="1200" cap="none" spc="0" normalizeH="0" baseline="0" noProof="0" dirty="0">
                <a:ln>
                  <a:noFill/>
                </a:ln>
                <a:solidFill>
                  <a:srgbClr val="E97132">
                    <a:lumMod val="60000"/>
                    <a:lumOff val="40000"/>
                  </a:srgbClr>
                </a:solidFill>
                <a:effectLst/>
                <a:uLnTx/>
                <a:uFillTx/>
                <a:latin typeface="Aptos" panose="02110004020202020204"/>
                <a:ea typeface="Calibri" panose="020F0502020204030204" pitchFamily="34" charset="0"/>
                <a:cs typeface="+mn-cs"/>
              </a:rPr>
              <a:t>Titus 2:12 </a:t>
            </a:r>
            <a:endParaRPr kumimoji="0" lang="en-US" sz="3000" b="1" i="0" u="none" strike="noStrike" kern="1200" cap="none" spc="0" normalizeH="0" baseline="0" noProof="0" dirty="0">
              <a:ln>
                <a:noFill/>
              </a:ln>
              <a:solidFill>
                <a:srgbClr val="E97132">
                  <a:lumMod val="60000"/>
                  <a:lumOff val="40000"/>
                </a:srgb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281091768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5BC1-A032-2460-F62B-9B09F66B9FB4}"/>
              </a:ext>
            </a:extLst>
          </p:cNvPr>
          <p:cNvSpPr>
            <a:spLocks noGrp="1"/>
          </p:cNvSpPr>
          <p:nvPr>
            <p:ph type="title"/>
          </p:nvPr>
        </p:nvSpPr>
        <p:spPr/>
        <p:txBody>
          <a:bodyPr>
            <a:normAutofit/>
          </a:bodyPr>
          <a:lstStyle/>
          <a:p>
            <a:r>
              <a:rPr lang="en-US" sz="3200" b="1" dirty="0">
                <a:solidFill>
                  <a:srgbClr val="C00000"/>
                </a:solidFill>
              </a:rPr>
              <a:t>I.</a:t>
            </a:r>
            <a:r>
              <a:rPr lang="en-US" sz="3200" b="1" dirty="0"/>
              <a:t> </a:t>
            </a:r>
            <a:r>
              <a:rPr lang="en-US" sz="3200" b="1" dirty="0">
                <a:effectLst/>
                <a:ea typeface="Calibri" panose="020F0502020204030204" pitchFamily="34" charset="0"/>
              </a:rPr>
              <a:t>Respect and esteem the leaders in the church (</a:t>
            </a:r>
            <a:r>
              <a:rPr lang="en-US" sz="3200" b="1" i="1" dirty="0">
                <a:effectLst/>
                <a:ea typeface="Calibri" panose="020F0502020204030204" pitchFamily="34" charset="0"/>
              </a:rPr>
              <a:t>verses 12-13</a:t>
            </a:r>
            <a:r>
              <a:rPr lang="en-US" sz="3200" b="1" dirty="0">
                <a:effectLst/>
                <a:ea typeface="Calibri" panose="020F0502020204030204" pitchFamily="34" charset="0"/>
              </a:rPr>
              <a:t>)</a:t>
            </a:r>
            <a:endParaRPr lang="en-US" sz="3200" b="1" dirty="0"/>
          </a:p>
        </p:txBody>
      </p:sp>
      <p:sp>
        <p:nvSpPr>
          <p:cNvPr id="4" name="Content Placeholder 3">
            <a:extLst>
              <a:ext uri="{FF2B5EF4-FFF2-40B4-BE49-F238E27FC236}">
                <a16:creationId xmlns:a16="http://schemas.microsoft.com/office/drawing/2014/main" id="{4166FB10-CD88-85BA-662A-4E035B4C9E31}"/>
              </a:ext>
            </a:extLst>
          </p:cNvPr>
          <p:cNvSpPr>
            <a:spLocks noGrp="1"/>
          </p:cNvSpPr>
          <p:nvPr>
            <p:ph idx="1"/>
          </p:nvPr>
        </p:nvSpPr>
        <p:spPr/>
        <p:txBody>
          <a:bodyPr>
            <a:normAutofit/>
          </a:bodyPr>
          <a:lstStyle/>
          <a:p>
            <a:pPr marL="0" indent="0">
              <a:buNone/>
            </a:pPr>
            <a:r>
              <a:rPr lang="en-US" sz="2400" b="1" dirty="0">
                <a:solidFill>
                  <a:srgbClr val="FF0000"/>
                </a:solidFill>
              </a:rPr>
              <a:t>12</a:t>
            </a:r>
            <a:r>
              <a:rPr lang="en-US" b="1" dirty="0"/>
              <a:t> </a:t>
            </a:r>
            <a:r>
              <a:rPr lang="en-US" b="1" i="1" dirty="0"/>
              <a:t>We ask you, brothers, to </a:t>
            </a:r>
            <a:r>
              <a:rPr lang="en-US" b="1" i="1" dirty="0">
                <a:solidFill>
                  <a:srgbClr val="0070C0"/>
                </a:solidFill>
              </a:rPr>
              <a:t>respect</a:t>
            </a:r>
            <a:r>
              <a:rPr lang="en-US" b="1" i="1" dirty="0"/>
              <a:t> those who </a:t>
            </a:r>
            <a:r>
              <a:rPr lang="en-US" b="1" i="1" dirty="0">
                <a:solidFill>
                  <a:srgbClr val="0070C0"/>
                </a:solidFill>
              </a:rPr>
              <a:t>labor</a:t>
            </a:r>
            <a:r>
              <a:rPr lang="en-US" b="1" dirty="0">
                <a:solidFill>
                  <a:srgbClr val="FF0000"/>
                </a:solidFill>
              </a:rPr>
              <a:t>*</a:t>
            </a:r>
            <a:r>
              <a:rPr lang="en-US" b="1" i="1" dirty="0"/>
              <a:t> among you and are </a:t>
            </a:r>
            <a:r>
              <a:rPr lang="en-US" b="1" i="1" dirty="0">
                <a:solidFill>
                  <a:srgbClr val="0070C0"/>
                </a:solidFill>
              </a:rPr>
              <a:t>over you in the Lord and admonish</a:t>
            </a:r>
            <a:r>
              <a:rPr lang="en-US" b="1" dirty="0">
                <a:solidFill>
                  <a:srgbClr val="FF0000"/>
                </a:solidFill>
              </a:rPr>
              <a:t>**</a:t>
            </a:r>
            <a:r>
              <a:rPr lang="en-US" b="1" i="1" dirty="0">
                <a:solidFill>
                  <a:srgbClr val="0070C0"/>
                </a:solidFill>
              </a:rPr>
              <a:t> you</a:t>
            </a:r>
            <a:r>
              <a:rPr lang="en-US" b="1" dirty="0"/>
              <a:t>, </a:t>
            </a:r>
            <a:r>
              <a:rPr lang="en-US" sz="2400" b="1" dirty="0">
                <a:solidFill>
                  <a:srgbClr val="FF0000"/>
                </a:solidFill>
              </a:rPr>
              <a:t>13</a:t>
            </a:r>
            <a:r>
              <a:rPr lang="en-US" b="1" dirty="0"/>
              <a:t> </a:t>
            </a:r>
            <a:r>
              <a:rPr lang="en-US" b="1" i="1" dirty="0"/>
              <a:t>and to </a:t>
            </a:r>
            <a:r>
              <a:rPr lang="en-US" b="1" i="1" dirty="0">
                <a:solidFill>
                  <a:srgbClr val="0070C0"/>
                </a:solidFill>
              </a:rPr>
              <a:t>esteem</a:t>
            </a:r>
            <a:r>
              <a:rPr lang="en-US" b="1" i="1" dirty="0"/>
              <a:t> them very highly </a:t>
            </a:r>
            <a:r>
              <a:rPr lang="en-US" b="1" i="1" dirty="0">
                <a:solidFill>
                  <a:srgbClr val="0070C0"/>
                </a:solidFill>
              </a:rPr>
              <a:t>in love because of their work</a:t>
            </a:r>
            <a:r>
              <a:rPr lang="en-US" b="1" i="1" dirty="0"/>
              <a:t>. </a:t>
            </a:r>
            <a:r>
              <a:rPr lang="en-US" b="1" i="1" dirty="0">
                <a:solidFill>
                  <a:srgbClr val="00B050"/>
                </a:solidFill>
              </a:rPr>
              <a:t>Be at peace among yourselves</a:t>
            </a:r>
            <a:r>
              <a:rPr lang="en-US" b="1" dirty="0"/>
              <a:t>.</a:t>
            </a:r>
          </a:p>
          <a:p>
            <a:pPr marL="0" indent="0">
              <a:buNone/>
            </a:pPr>
            <a:r>
              <a:rPr lang="en-US" b="1" dirty="0">
                <a:solidFill>
                  <a:srgbClr val="FF0000"/>
                </a:solidFill>
              </a:rPr>
              <a:t>*</a:t>
            </a:r>
            <a:r>
              <a:rPr lang="en-US" b="1" dirty="0"/>
              <a:t> Work to the point of exhaustion</a:t>
            </a:r>
          </a:p>
          <a:p>
            <a:pPr marL="0" indent="0">
              <a:buNone/>
            </a:pPr>
            <a:r>
              <a:rPr lang="en-US" b="1" dirty="0">
                <a:solidFill>
                  <a:srgbClr val="FF0000"/>
                </a:solidFill>
              </a:rPr>
              <a:t>**</a:t>
            </a:r>
            <a:r>
              <a:rPr lang="en-US" b="1" dirty="0"/>
              <a:t> Correct wrong conduct</a:t>
            </a:r>
          </a:p>
          <a:p>
            <a:pPr marL="0" indent="0">
              <a:buNone/>
            </a:pPr>
            <a:r>
              <a:rPr lang="en-US" b="1" dirty="0"/>
              <a:t>“</a:t>
            </a:r>
            <a:r>
              <a:rPr lang="en-US" b="1" i="1" dirty="0"/>
              <a:t>Obey your leaders and submit to them, for they are keeping watch over your souls, as those who will have to give an account. </a:t>
            </a:r>
            <a:r>
              <a:rPr lang="en-US" b="1" i="1" dirty="0">
                <a:solidFill>
                  <a:srgbClr val="0070C0"/>
                </a:solidFill>
              </a:rPr>
              <a:t>Let them do this with joy and not with groaning, for that would be of no advantage to you</a:t>
            </a:r>
            <a:r>
              <a:rPr lang="en-US" b="1" dirty="0"/>
              <a:t>.” </a:t>
            </a:r>
            <a:r>
              <a:rPr lang="en-US" b="1" dirty="0">
                <a:solidFill>
                  <a:srgbClr val="C00000"/>
                </a:solidFill>
              </a:rPr>
              <a:t>Hebrews 13:17</a:t>
            </a:r>
          </a:p>
        </p:txBody>
      </p:sp>
    </p:spTree>
    <p:extLst>
      <p:ext uri="{BB962C8B-B14F-4D97-AF65-F5344CB8AC3E}">
        <p14:creationId xmlns:p14="http://schemas.microsoft.com/office/powerpoint/2010/main" val="126235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ircle(in)">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BA20A-3F68-41F2-2625-2C0E0A080A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9C5047-987C-ED97-5ACD-0414758064EE}"/>
              </a:ext>
            </a:extLst>
          </p:cNvPr>
          <p:cNvSpPr>
            <a:spLocks noGrp="1"/>
          </p:cNvSpPr>
          <p:nvPr>
            <p:ph type="title"/>
          </p:nvPr>
        </p:nvSpPr>
        <p:spPr/>
        <p:txBody>
          <a:bodyPr>
            <a:normAutofit/>
          </a:bodyPr>
          <a:lstStyle/>
          <a:p>
            <a:r>
              <a:rPr lang="en-US" sz="3200" b="1" dirty="0">
                <a:solidFill>
                  <a:srgbClr val="C00000"/>
                </a:solidFill>
              </a:rPr>
              <a:t>II.</a:t>
            </a:r>
            <a:r>
              <a:rPr lang="en-US" sz="3200" b="1" dirty="0"/>
              <a:t> Work together to grow together in ways that are good (</a:t>
            </a:r>
            <a:r>
              <a:rPr lang="en-US" sz="3200" b="1" i="1" dirty="0"/>
              <a:t>verses 14-15</a:t>
            </a:r>
            <a:r>
              <a:rPr lang="en-US" sz="3200" b="1" dirty="0"/>
              <a:t>)</a:t>
            </a:r>
          </a:p>
        </p:txBody>
      </p:sp>
      <p:sp>
        <p:nvSpPr>
          <p:cNvPr id="3" name="Content Placeholder 2">
            <a:extLst>
              <a:ext uri="{FF2B5EF4-FFF2-40B4-BE49-F238E27FC236}">
                <a16:creationId xmlns:a16="http://schemas.microsoft.com/office/drawing/2014/main" id="{4C645DFE-245F-8E49-B020-E616FA70B658}"/>
              </a:ext>
            </a:extLst>
          </p:cNvPr>
          <p:cNvSpPr>
            <a:spLocks noGrp="1"/>
          </p:cNvSpPr>
          <p:nvPr>
            <p:ph idx="1"/>
          </p:nvPr>
        </p:nvSpPr>
        <p:spPr/>
        <p:txBody>
          <a:bodyPr>
            <a:normAutofit/>
          </a:bodyPr>
          <a:lstStyle/>
          <a:p>
            <a:pPr marL="0" indent="0">
              <a:buNone/>
            </a:pPr>
            <a:r>
              <a:rPr lang="en-US" sz="2400" b="1" dirty="0">
                <a:solidFill>
                  <a:srgbClr val="FF0000"/>
                </a:solidFill>
              </a:rPr>
              <a:t>14</a:t>
            </a:r>
            <a:r>
              <a:rPr lang="en-US" b="1" dirty="0"/>
              <a:t> </a:t>
            </a:r>
            <a:r>
              <a:rPr lang="en-US" b="1" i="1" dirty="0"/>
              <a:t>And we urge you, brothers, </a:t>
            </a:r>
            <a:r>
              <a:rPr lang="en-US" b="1" i="1" dirty="0">
                <a:solidFill>
                  <a:srgbClr val="0070C0"/>
                </a:solidFill>
              </a:rPr>
              <a:t>admonish the idle</a:t>
            </a:r>
            <a:r>
              <a:rPr lang="en-US" b="1" i="1" dirty="0"/>
              <a:t>, encourage the fainthearted, help the weak, be patient with them all</a:t>
            </a:r>
            <a:r>
              <a:rPr lang="en-US" b="1" dirty="0"/>
              <a:t>. </a:t>
            </a:r>
            <a:r>
              <a:rPr lang="en-US" sz="2400" b="1" dirty="0">
                <a:solidFill>
                  <a:srgbClr val="FF0000"/>
                </a:solidFill>
              </a:rPr>
              <a:t>15</a:t>
            </a:r>
            <a:r>
              <a:rPr lang="en-US" b="1" dirty="0"/>
              <a:t> </a:t>
            </a:r>
            <a:r>
              <a:rPr lang="en-US" b="1" i="1" dirty="0"/>
              <a:t>See that no one repays anyone evil for evil, but always seek to do good to one another and to everyone</a:t>
            </a:r>
            <a:r>
              <a:rPr lang="en-US" b="1" dirty="0"/>
              <a:t>.</a:t>
            </a:r>
          </a:p>
          <a:p>
            <a:pPr marL="0" indent="0" algn="ctr">
              <a:buNone/>
            </a:pPr>
            <a:r>
              <a:rPr lang="en-US" b="1" dirty="0">
                <a:solidFill>
                  <a:srgbClr val="7030A0"/>
                </a:solidFill>
              </a:rPr>
              <a:t>The entire congregation, not just the leaders, are commanded to engage in the routine church discipline of correcting one another back to the way of Jesus. </a:t>
            </a:r>
          </a:p>
        </p:txBody>
      </p:sp>
    </p:spTree>
    <p:extLst>
      <p:ext uri="{BB962C8B-B14F-4D97-AF65-F5344CB8AC3E}">
        <p14:creationId xmlns:p14="http://schemas.microsoft.com/office/powerpoint/2010/main" val="32308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5A7924-3BF4-B73E-2510-D7C20B796E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4221C7-6032-8595-3778-623A48DBBFB3}"/>
              </a:ext>
            </a:extLst>
          </p:cNvPr>
          <p:cNvSpPr>
            <a:spLocks noGrp="1"/>
          </p:cNvSpPr>
          <p:nvPr>
            <p:ph type="title"/>
          </p:nvPr>
        </p:nvSpPr>
        <p:spPr/>
        <p:txBody>
          <a:bodyPr>
            <a:normAutofit/>
          </a:bodyPr>
          <a:lstStyle/>
          <a:p>
            <a:r>
              <a:rPr lang="en-US" sz="3200" b="1" dirty="0">
                <a:solidFill>
                  <a:srgbClr val="C00000"/>
                </a:solidFill>
              </a:rPr>
              <a:t>II.</a:t>
            </a:r>
            <a:r>
              <a:rPr lang="en-US" sz="3200" b="1" dirty="0"/>
              <a:t> Work together to grow together in ways that are good (</a:t>
            </a:r>
            <a:r>
              <a:rPr lang="en-US" sz="3200" b="1" i="1" dirty="0"/>
              <a:t>verses 14-15</a:t>
            </a:r>
            <a:r>
              <a:rPr lang="en-US" sz="3200" b="1" dirty="0"/>
              <a:t>)</a:t>
            </a:r>
          </a:p>
        </p:txBody>
      </p:sp>
      <p:sp>
        <p:nvSpPr>
          <p:cNvPr id="3" name="Content Placeholder 2">
            <a:extLst>
              <a:ext uri="{FF2B5EF4-FFF2-40B4-BE49-F238E27FC236}">
                <a16:creationId xmlns:a16="http://schemas.microsoft.com/office/drawing/2014/main" id="{719059B1-66ED-1A93-2677-4FD4673A3F4D}"/>
              </a:ext>
            </a:extLst>
          </p:cNvPr>
          <p:cNvSpPr>
            <a:spLocks noGrp="1"/>
          </p:cNvSpPr>
          <p:nvPr>
            <p:ph idx="1"/>
          </p:nvPr>
        </p:nvSpPr>
        <p:spPr/>
        <p:txBody>
          <a:bodyPr>
            <a:normAutofit/>
          </a:bodyPr>
          <a:lstStyle/>
          <a:p>
            <a:pPr marL="0" indent="0">
              <a:buNone/>
            </a:pPr>
            <a:r>
              <a:rPr lang="en-US" sz="2400" b="1" dirty="0">
                <a:solidFill>
                  <a:srgbClr val="FF0000"/>
                </a:solidFill>
              </a:rPr>
              <a:t>14</a:t>
            </a:r>
            <a:r>
              <a:rPr lang="en-US" b="1" dirty="0"/>
              <a:t> </a:t>
            </a:r>
            <a:r>
              <a:rPr lang="en-US" b="1" i="1" dirty="0"/>
              <a:t>And we urge you, brothers, admonish the idle, </a:t>
            </a:r>
            <a:r>
              <a:rPr lang="en-US" b="1" i="1" dirty="0">
                <a:solidFill>
                  <a:srgbClr val="0070C0"/>
                </a:solidFill>
              </a:rPr>
              <a:t>encourage the fainthearted</a:t>
            </a:r>
            <a:r>
              <a:rPr lang="en-US" b="1" i="1" dirty="0"/>
              <a:t>, help the weak, be patient with them all</a:t>
            </a:r>
            <a:r>
              <a:rPr lang="en-US" b="1" dirty="0"/>
              <a:t>. </a:t>
            </a:r>
            <a:r>
              <a:rPr lang="en-US" sz="2400" b="1" dirty="0">
                <a:solidFill>
                  <a:srgbClr val="FF0000"/>
                </a:solidFill>
              </a:rPr>
              <a:t>15</a:t>
            </a:r>
            <a:r>
              <a:rPr lang="en-US" b="1" dirty="0"/>
              <a:t> </a:t>
            </a:r>
            <a:r>
              <a:rPr lang="en-US" b="1" i="1" dirty="0"/>
              <a:t>See that no one repays anyone evil for evil, but always seek to do good to one another and to everyone</a:t>
            </a:r>
            <a:r>
              <a:rPr lang="en-US" b="1" dirty="0"/>
              <a:t>.</a:t>
            </a:r>
          </a:p>
          <a:p>
            <a:pPr marL="0" indent="0" algn="ctr">
              <a:buNone/>
            </a:pPr>
            <a:r>
              <a:rPr lang="en-US" b="1" dirty="0">
                <a:solidFill>
                  <a:srgbClr val="7030A0"/>
                </a:solidFill>
              </a:rPr>
              <a:t>I believe some level of encouragement, one to another, is always necessary. </a:t>
            </a:r>
          </a:p>
        </p:txBody>
      </p:sp>
    </p:spTree>
    <p:extLst>
      <p:ext uri="{BB962C8B-B14F-4D97-AF65-F5344CB8AC3E}">
        <p14:creationId xmlns:p14="http://schemas.microsoft.com/office/powerpoint/2010/main" val="1115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40C7E4-B49D-0F45-96AA-57FCD45EA6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70EDB2-102D-B3CD-DC0C-4ECEB1104CEE}"/>
              </a:ext>
            </a:extLst>
          </p:cNvPr>
          <p:cNvSpPr>
            <a:spLocks noGrp="1"/>
          </p:cNvSpPr>
          <p:nvPr>
            <p:ph type="title"/>
          </p:nvPr>
        </p:nvSpPr>
        <p:spPr/>
        <p:txBody>
          <a:bodyPr>
            <a:normAutofit/>
          </a:bodyPr>
          <a:lstStyle/>
          <a:p>
            <a:r>
              <a:rPr lang="en-US" sz="3200" b="1" dirty="0">
                <a:solidFill>
                  <a:srgbClr val="C00000"/>
                </a:solidFill>
              </a:rPr>
              <a:t>II.</a:t>
            </a:r>
            <a:r>
              <a:rPr lang="en-US" sz="3200" b="1" dirty="0"/>
              <a:t> Work together to grow together in ways that are good (</a:t>
            </a:r>
            <a:r>
              <a:rPr lang="en-US" sz="3200" b="1" i="1" dirty="0"/>
              <a:t>verses 14-15</a:t>
            </a:r>
            <a:r>
              <a:rPr lang="en-US" sz="3200" b="1" dirty="0"/>
              <a:t>)</a:t>
            </a:r>
          </a:p>
        </p:txBody>
      </p:sp>
      <p:sp>
        <p:nvSpPr>
          <p:cNvPr id="3" name="Content Placeholder 2">
            <a:extLst>
              <a:ext uri="{FF2B5EF4-FFF2-40B4-BE49-F238E27FC236}">
                <a16:creationId xmlns:a16="http://schemas.microsoft.com/office/drawing/2014/main" id="{80B6B305-F787-B599-254C-19AF65425273}"/>
              </a:ext>
            </a:extLst>
          </p:cNvPr>
          <p:cNvSpPr>
            <a:spLocks noGrp="1"/>
          </p:cNvSpPr>
          <p:nvPr>
            <p:ph idx="1"/>
          </p:nvPr>
        </p:nvSpPr>
        <p:spPr/>
        <p:txBody>
          <a:bodyPr>
            <a:normAutofit/>
          </a:bodyPr>
          <a:lstStyle/>
          <a:p>
            <a:pPr marL="0" indent="0">
              <a:buNone/>
            </a:pPr>
            <a:r>
              <a:rPr lang="en-US" sz="2400" b="1" dirty="0">
                <a:solidFill>
                  <a:srgbClr val="FF0000"/>
                </a:solidFill>
              </a:rPr>
              <a:t>14</a:t>
            </a:r>
            <a:r>
              <a:rPr lang="en-US" b="1" dirty="0"/>
              <a:t> </a:t>
            </a:r>
            <a:r>
              <a:rPr lang="en-US" b="1" i="1" dirty="0"/>
              <a:t>And we urge you, brothers, admonish the idle, encourage the fainthearted, </a:t>
            </a:r>
            <a:r>
              <a:rPr lang="en-US" b="1" i="1" dirty="0">
                <a:solidFill>
                  <a:srgbClr val="0070C0"/>
                </a:solidFill>
              </a:rPr>
              <a:t>help the weak</a:t>
            </a:r>
            <a:r>
              <a:rPr lang="en-US" b="1" i="1" dirty="0"/>
              <a:t>, be patient with them all</a:t>
            </a:r>
            <a:r>
              <a:rPr lang="en-US" b="1" dirty="0"/>
              <a:t>. </a:t>
            </a:r>
            <a:r>
              <a:rPr lang="en-US" sz="2400" b="1" dirty="0">
                <a:solidFill>
                  <a:srgbClr val="FF0000"/>
                </a:solidFill>
              </a:rPr>
              <a:t>15</a:t>
            </a:r>
            <a:r>
              <a:rPr lang="en-US" b="1" dirty="0"/>
              <a:t> </a:t>
            </a:r>
            <a:r>
              <a:rPr lang="en-US" b="1" i="1" dirty="0"/>
              <a:t>See that no one repays anyone evil for evil, but always seek to do good to one another and to everyone</a:t>
            </a:r>
            <a:r>
              <a:rPr lang="en-US" b="1" dirty="0"/>
              <a:t>.</a:t>
            </a:r>
          </a:p>
          <a:p>
            <a:pPr marL="0" indent="0">
              <a:buNone/>
            </a:pPr>
            <a:r>
              <a:rPr lang="en-US" b="1" dirty="0">
                <a:solidFill>
                  <a:srgbClr val="7030A0"/>
                </a:solidFill>
              </a:rPr>
              <a:t>“Perhaps they lack knowledge or experience; it could be that they struggle with certain sins which continually defeat them; they may lack courage or find it difficult to trust God. </a:t>
            </a:r>
            <a:r>
              <a:rPr lang="en-US" b="1" u="sng" dirty="0">
                <a:solidFill>
                  <a:srgbClr val="7030A0"/>
                </a:solidFill>
              </a:rPr>
              <a:t>They are weak in the faith and need to be helped along the way</a:t>
            </a:r>
            <a:r>
              <a:rPr lang="en-US" b="1" dirty="0">
                <a:solidFill>
                  <a:srgbClr val="7030A0"/>
                </a:solidFill>
              </a:rPr>
              <a:t>.” </a:t>
            </a:r>
            <a:r>
              <a:rPr lang="en-US" b="1" dirty="0">
                <a:solidFill>
                  <a:srgbClr val="C00000"/>
                </a:solidFill>
              </a:rPr>
              <a:t>Knute Larson, HNTC</a:t>
            </a:r>
          </a:p>
        </p:txBody>
      </p:sp>
    </p:spTree>
    <p:extLst>
      <p:ext uri="{BB962C8B-B14F-4D97-AF65-F5344CB8AC3E}">
        <p14:creationId xmlns:p14="http://schemas.microsoft.com/office/powerpoint/2010/main" val="265591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C4CDD6-D6CE-FB11-0E8D-985C8A95DC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D48A53-971F-4475-5114-9175F201475B}"/>
              </a:ext>
            </a:extLst>
          </p:cNvPr>
          <p:cNvSpPr>
            <a:spLocks noGrp="1"/>
          </p:cNvSpPr>
          <p:nvPr>
            <p:ph type="title"/>
          </p:nvPr>
        </p:nvSpPr>
        <p:spPr/>
        <p:txBody>
          <a:bodyPr>
            <a:normAutofit/>
          </a:bodyPr>
          <a:lstStyle/>
          <a:p>
            <a:r>
              <a:rPr lang="en-US" sz="3200" b="1" dirty="0">
                <a:solidFill>
                  <a:srgbClr val="C00000"/>
                </a:solidFill>
              </a:rPr>
              <a:t>II.</a:t>
            </a:r>
            <a:r>
              <a:rPr lang="en-US" sz="3200" b="1" dirty="0"/>
              <a:t> Work together to grow together in ways that are good (</a:t>
            </a:r>
            <a:r>
              <a:rPr lang="en-US" sz="3200" b="1" i="1" dirty="0"/>
              <a:t>verses 14-15</a:t>
            </a:r>
            <a:r>
              <a:rPr lang="en-US" sz="3200" b="1" dirty="0"/>
              <a:t>)</a:t>
            </a:r>
          </a:p>
        </p:txBody>
      </p:sp>
      <p:sp>
        <p:nvSpPr>
          <p:cNvPr id="3" name="Content Placeholder 2">
            <a:extLst>
              <a:ext uri="{FF2B5EF4-FFF2-40B4-BE49-F238E27FC236}">
                <a16:creationId xmlns:a16="http://schemas.microsoft.com/office/drawing/2014/main" id="{A0213AB4-EFBB-DBD2-EE91-1192F6C42A47}"/>
              </a:ext>
            </a:extLst>
          </p:cNvPr>
          <p:cNvSpPr>
            <a:spLocks noGrp="1"/>
          </p:cNvSpPr>
          <p:nvPr>
            <p:ph idx="1"/>
          </p:nvPr>
        </p:nvSpPr>
        <p:spPr/>
        <p:txBody>
          <a:bodyPr>
            <a:normAutofit/>
          </a:bodyPr>
          <a:lstStyle/>
          <a:p>
            <a:pPr marL="0" indent="0">
              <a:buNone/>
            </a:pPr>
            <a:r>
              <a:rPr lang="en-US" sz="2400" b="1" dirty="0">
                <a:solidFill>
                  <a:srgbClr val="FF0000"/>
                </a:solidFill>
              </a:rPr>
              <a:t>14</a:t>
            </a:r>
            <a:r>
              <a:rPr lang="en-US" b="1" dirty="0"/>
              <a:t> </a:t>
            </a:r>
            <a:r>
              <a:rPr lang="en-US" b="1" i="1" dirty="0"/>
              <a:t>And we urge you, brothers, admonish the idle, encourage the fainthearted, help the weak, </a:t>
            </a:r>
            <a:r>
              <a:rPr lang="en-US" b="1" i="1" dirty="0">
                <a:solidFill>
                  <a:srgbClr val="0070C0"/>
                </a:solidFill>
              </a:rPr>
              <a:t>be patient with them all</a:t>
            </a:r>
            <a:r>
              <a:rPr lang="en-US" b="1" dirty="0"/>
              <a:t>. </a:t>
            </a:r>
            <a:r>
              <a:rPr lang="en-US" sz="2400" b="1" dirty="0">
                <a:solidFill>
                  <a:srgbClr val="FF0000"/>
                </a:solidFill>
              </a:rPr>
              <a:t>15</a:t>
            </a:r>
            <a:r>
              <a:rPr lang="en-US" b="1" dirty="0"/>
              <a:t> </a:t>
            </a:r>
            <a:r>
              <a:rPr lang="en-US" b="1" i="1" dirty="0"/>
              <a:t>See that no one repays anyone evil for evil, but always seek to do good to one another and to everyone</a:t>
            </a:r>
            <a:r>
              <a:rPr lang="en-US" b="1" dirty="0"/>
              <a:t>.</a:t>
            </a:r>
          </a:p>
          <a:p>
            <a:pPr marL="0" indent="0" algn="ctr">
              <a:buNone/>
            </a:pPr>
            <a:endParaRPr lang="en-US" b="1" dirty="0">
              <a:solidFill>
                <a:srgbClr val="7030A0"/>
              </a:solidFill>
            </a:endParaRPr>
          </a:p>
          <a:p>
            <a:pPr marL="0" indent="0" algn="ctr">
              <a:buNone/>
            </a:pPr>
            <a:r>
              <a:rPr lang="en-US" b="1" dirty="0">
                <a:solidFill>
                  <a:srgbClr val="7030A0"/>
                </a:solidFill>
              </a:rPr>
              <a:t>“No faster than grace”</a:t>
            </a:r>
          </a:p>
          <a:p>
            <a:pPr marL="0" indent="0" algn="ctr">
              <a:buNone/>
            </a:pPr>
            <a:r>
              <a:rPr lang="en-US" b="1" dirty="0">
                <a:solidFill>
                  <a:srgbClr val="7030A0"/>
                </a:solidFill>
              </a:rPr>
              <a:t>“It’s all grace”</a:t>
            </a:r>
          </a:p>
        </p:txBody>
      </p:sp>
      <p:pic>
        <p:nvPicPr>
          <p:cNvPr id="5" name="Picture 4" descr="A person holding a mallet and holding his stomach&#10;&#10;AI-generated content may be incorrect.">
            <a:extLst>
              <a:ext uri="{FF2B5EF4-FFF2-40B4-BE49-F238E27FC236}">
                <a16:creationId xmlns:a16="http://schemas.microsoft.com/office/drawing/2014/main" id="{7148730E-AA62-B9BE-AF37-E2F683AA32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9934" y="3746754"/>
            <a:ext cx="1732788" cy="3022092"/>
          </a:xfrm>
          <a:prstGeom prst="rect">
            <a:avLst/>
          </a:prstGeom>
        </p:spPr>
      </p:pic>
    </p:spTree>
    <p:extLst>
      <p:ext uri="{BB962C8B-B14F-4D97-AF65-F5344CB8AC3E}">
        <p14:creationId xmlns:p14="http://schemas.microsoft.com/office/powerpoint/2010/main" val="122394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420EE-6538-A806-D1E3-F68232FEE8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78B2AE-2018-7EE5-D7B7-4F0DDEBF0E5E}"/>
              </a:ext>
            </a:extLst>
          </p:cNvPr>
          <p:cNvSpPr>
            <a:spLocks noGrp="1"/>
          </p:cNvSpPr>
          <p:nvPr>
            <p:ph type="title"/>
          </p:nvPr>
        </p:nvSpPr>
        <p:spPr/>
        <p:txBody>
          <a:bodyPr>
            <a:normAutofit/>
          </a:bodyPr>
          <a:lstStyle/>
          <a:p>
            <a:r>
              <a:rPr lang="en-US" sz="3200" b="1" dirty="0">
                <a:solidFill>
                  <a:srgbClr val="C00000"/>
                </a:solidFill>
              </a:rPr>
              <a:t>II.</a:t>
            </a:r>
            <a:r>
              <a:rPr lang="en-US" sz="3200" b="1" dirty="0"/>
              <a:t> Work together to grow together in ways that are good (</a:t>
            </a:r>
            <a:r>
              <a:rPr lang="en-US" sz="3200" b="1" i="1" dirty="0"/>
              <a:t>verses 14-15</a:t>
            </a:r>
            <a:r>
              <a:rPr lang="en-US" sz="3200" b="1" dirty="0"/>
              <a:t>)</a:t>
            </a:r>
          </a:p>
        </p:txBody>
      </p:sp>
      <p:sp>
        <p:nvSpPr>
          <p:cNvPr id="3" name="Content Placeholder 2">
            <a:extLst>
              <a:ext uri="{FF2B5EF4-FFF2-40B4-BE49-F238E27FC236}">
                <a16:creationId xmlns:a16="http://schemas.microsoft.com/office/drawing/2014/main" id="{9A853A7F-DC98-DED2-A694-D3B4ADFFB9D7}"/>
              </a:ext>
            </a:extLst>
          </p:cNvPr>
          <p:cNvSpPr>
            <a:spLocks noGrp="1"/>
          </p:cNvSpPr>
          <p:nvPr>
            <p:ph idx="1"/>
          </p:nvPr>
        </p:nvSpPr>
        <p:spPr/>
        <p:txBody>
          <a:bodyPr>
            <a:normAutofit/>
          </a:bodyPr>
          <a:lstStyle/>
          <a:p>
            <a:pPr marL="0" indent="0">
              <a:buNone/>
            </a:pPr>
            <a:r>
              <a:rPr lang="en-US" sz="2400" b="1" dirty="0">
                <a:solidFill>
                  <a:srgbClr val="FF0000"/>
                </a:solidFill>
              </a:rPr>
              <a:t>14</a:t>
            </a:r>
            <a:r>
              <a:rPr lang="en-US" b="1" dirty="0"/>
              <a:t> </a:t>
            </a:r>
            <a:r>
              <a:rPr lang="en-US" b="1" i="1" dirty="0"/>
              <a:t>And we urge you, brothers, admonish the idle, encourage the fainthearted, help the weak, be patient with them all</a:t>
            </a:r>
            <a:r>
              <a:rPr lang="en-US" b="1" dirty="0"/>
              <a:t>. </a:t>
            </a:r>
            <a:r>
              <a:rPr lang="en-US" sz="2400" b="1" dirty="0">
                <a:solidFill>
                  <a:srgbClr val="FF0000"/>
                </a:solidFill>
              </a:rPr>
              <a:t>15</a:t>
            </a:r>
            <a:r>
              <a:rPr lang="en-US" b="1" dirty="0"/>
              <a:t> </a:t>
            </a:r>
            <a:r>
              <a:rPr lang="en-US" b="1" i="1" dirty="0">
                <a:solidFill>
                  <a:srgbClr val="0070C0"/>
                </a:solidFill>
              </a:rPr>
              <a:t>See that no one repays anyone evil for evil, but always </a:t>
            </a:r>
            <a:r>
              <a:rPr lang="en-US" b="1" i="1" dirty="0">
                <a:solidFill>
                  <a:srgbClr val="00B050"/>
                </a:solidFill>
              </a:rPr>
              <a:t>seek to do good to one another and to everyone</a:t>
            </a:r>
            <a:r>
              <a:rPr lang="en-US" b="1" dirty="0"/>
              <a:t>.</a:t>
            </a:r>
          </a:p>
          <a:p>
            <a:pPr marL="0" indent="0">
              <a:buNone/>
            </a:pPr>
            <a:r>
              <a:rPr lang="en-US" b="1" dirty="0"/>
              <a:t>“</a:t>
            </a:r>
            <a:r>
              <a:rPr lang="en-US" b="1" i="1" dirty="0"/>
              <a:t>You have heard that it was said, ‘An eye for an eye and a tooth for a tooth.’ </a:t>
            </a:r>
            <a:r>
              <a:rPr lang="en-US" b="1" i="1" dirty="0">
                <a:solidFill>
                  <a:srgbClr val="0070C0"/>
                </a:solidFill>
              </a:rPr>
              <a:t>But I say to you</a:t>
            </a:r>
            <a:r>
              <a:rPr lang="en-US" b="1" i="1" dirty="0"/>
              <a:t>, Do not resist the one who is evil</a:t>
            </a:r>
            <a:r>
              <a:rPr lang="en-US" b="1" dirty="0"/>
              <a:t>.” </a:t>
            </a:r>
            <a:r>
              <a:rPr lang="en-US" b="1" dirty="0">
                <a:solidFill>
                  <a:srgbClr val="C00000"/>
                </a:solidFill>
              </a:rPr>
              <a:t>Matthew 5:38-39</a:t>
            </a:r>
          </a:p>
          <a:p>
            <a:pPr marL="0" indent="0" algn="ctr">
              <a:buNone/>
            </a:pPr>
            <a:r>
              <a:rPr lang="en-US" b="1" dirty="0">
                <a:solidFill>
                  <a:srgbClr val="7030A0"/>
                </a:solidFill>
              </a:rPr>
              <a:t>In Christ, acting for the good of the offender (to challenge his or her conscience by a Christlike response) is the good the offender needs.</a:t>
            </a:r>
          </a:p>
          <a:p>
            <a:pPr marL="0" indent="0" algn="ctr">
              <a:buNone/>
            </a:pPr>
            <a:endParaRPr lang="en-US" b="1" dirty="0">
              <a:solidFill>
                <a:srgbClr val="7030A0"/>
              </a:solidFill>
            </a:endParaRPr>
          </a:p>
        </p:txBody>
      </p:sp>
    </p:spTree>
    <p:extLst>
      <p:ext uri="{BB962C8B-B14F-4D97-AF65-F5344CB8AC3E}">
        <p14:creationId xmlns:p14="http://schemas.microsoft.com/office/powerpoint/2010/main" val="114337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863</TotalTime>
  <Words>1586</Words>
  <Application>Microsoft Office PowerPoint</Application>
  <PresentationFormat>Widescreen</PresentationFormat>
  <Paragraphs>62</Paragraphs>
  <Slides>19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Aptos</vt:lpstr>
      <vt:lpstr>Aptos Display</vt:lpstr>
      <vt:lpstr>Arial</vt:lpstr>
      <vt:lpstr>Calibri</vt:lpstr>
      <vt:lpstr>Calibri Light</vt:lpstr>
      <vt:lpstr>1_Office Theme</vt:lpstr>
      <vt:lpstr>Office Theme</vt:lpstr>
      <vt:lpstr>PowerPoint Presentation</vt:lpstr>
      <vt:lpstr>PowerPoint Presentation</vt:lpstr>
      <vt:lpstr>It’s All Grace!</vt:lpstr>
      <vt:lpstr>I. Respect and esteem the leaders in the church (verses 12-13)</vt:lpstr>
      <vt:lpstr>II. Work together to grow together in ways that are good (verses 14-15)</vt:lpstr>
      <vt:lpstr>II. Work together to grow together in ways that are good (verses 14-15)</vt:lpstr>
      <vt:lpstr>II. Work together to grow together in ways that are good (verses 14-15)</vt:lpstr>
      <vt:lpstr>II. Work together to grow together in ways that are good (verses 14-15)</vt:lpstr>
      <vt:lpstr>II. Work together to grow together in ways that are good (verses 14-15)</vt:lpstr>
      <vt:lpstr>III. Be inwardly renewed day by day (verses 16-18)</vt:lpstr>
      <vt:lpstr>III. Be inwardly renewed day by day (verses 16-18)</vt:lpstr>
      <vt:lpstr>III. Be inwardly renewed day by day (verses 16-18)</vt:lpstr>
      <vt:lpstr>IV. Worship the Lord in spirit and truth (verses 19-22)</vt:lpstr>
      <vt:lpstr>IV. Worship the Lord in spirit and truth (verses 19-22)</vt:lpstr>
      <vt:lpstr>IV. Worship the Lord in spirit and truth (verses 19-22)</vt:lpstr>
      <vt:lpstr>V. It’s all grace! (verses 23-28)</vt:lpstr>
      <vt:lpstr>V. It’s all grace! (verses 23-28)</vt:lpstr>
      <vt:lpstr>It’s All Grace!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2025-03-11T18:10:26Z</dcterms:modified>
</cp:coreProperties>
</file>